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</p:sldIdLst>
  <p:sldSz cx="4610100" cy="3460750"/>
  <p:notesSz cx="4610100" cy="34607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50AFAB-8896-4833-8892-55E0A7D5768D}" v="2" dt="2025-07-17T04:58:49.30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5" d="100"/>
          <a:sy n="115" d="100"/>
        </p:scale>
        <p:origin x="1516" y="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rachand Amgoth" userId="ea017c71-c3c5-459d-b04b-915c0e816ad1" providerId="ADAL" clId="{2A50AFAB-8896-4833-8892-55E0A7D5768D}"/>
    <pc:docChg chg="undo custSel modSld">
      <pc:chgData name="Tarachand Amgoth" userId="ea017c71-c3c5-459d-b04b-915c0e816ad1" providerId="ADAL" clId="{2A50AFAB-8896-4833-8892-55E0A7D5768D}" dt="2025-07-24T05:34:30.180" v="352"/>
      <pc:docMkLst>
        <pc:docMk/>
      </pc:docMkLst>
      <pc:sldChg chg="modSp mod">
        <pc:chgData name="Tarachand Amgoth" userId="ea017c71-c3c5-459d-b04b-915c0e816ad1" providerId="ADAL" clId="{2A50AFAB-8896-4833-8892-55E0A7D5768D}" dt="2025-07-17T04:54:28.579" v="267" actId="6549"/>
        <pc:sldMkLst>
          <pc:docMk/>
          <pc:sldMk cId="0" sldId="256"/>
        </pc:sldMkLst>
        <pc:spChg chg="mod">
          <ac:chgData name="Tarachand Amgoth" userId="ea017c71-c3c5-459d-b04b-915c0e816ad1" providerId="ADAL" clId="{2A50AFAB-8896-4833-8892-55E0A7D5768D}" dt="2025-07-17T04:54:17.167" v="266" actId="1036"/>
          <ac:spMkLst>
            <pc:docMk/>
            <pc:sldMk cId="0" sldId="256"/>
            <ac:spMk id="20" creationId="{00000000-0000-0000-0000-000000000000}"/>
          </ac:spMkLst>
        </pc:spChg>
        <pc:spChg chg="mod">
          <ac:chgData name="Tarachand Amgoth" userId="ea017c71-c3c5-459d-b04b-915c0e816ad1" providerId="ADAL" clId="{2A50AFAB-8896-4833-8892-55E0A7D5768D}" dt="2025-07-17T04:54:28.579" v="267" actId="6549"/>
          <ac:spMkLst>
            <pc:docMk/>
            <pc:sldMk cId="0" sldId="256"/>
            <ac:spMk id="30" creationId="{00000000-0000-0000-0000-000000000000}"/>
          </ac:spMkLst>
        </pc:spChg>
        <pc:spChg chg="mod">
          <ac:chgData name="Tarachand Amgoth" userId="ea017c71-c3c5-459d-b04b-915c0e816ad1" providerId="ADAL" clId="{2A50AFAB-8896-4833-8892-55E0A7D5768D}" dt="2025-07-17T04:54:11.993" v="259" actId="1036"/>
          <ac:spMkLst>
            <pc:docMk/>
            <pc:sldMk cId="0" sldId="256"/>
            <ac:spMk id="31" creationId="{00000000-0000-0000-0000-000000000000}"/>
          </ac:spMkLst>
        </pc:spChg>
        <pc:grpChg chg="mod">
          <ac:chgData name="Tarachand Amgoth" userId="ea017c71-c3c5-459d-b04b-915c0e816ad1" providerId="ADAL" clId="{2A50AFAB-8896-4833-8892-55E0A7D5768D}" dt="2025-07-17T04:54:06.476" v="255" actId="1036"/>
          <ac:grpSpMkLst>
            <pc:docMk/>
            <pc:sldMk cId="0" sldId="256"/>
            <ac:grpSpMk id="21" creationId="{00000000-0000-0000-0000-000000000000}"/>
          </ac:grpSpMkLst>
        </pc:grpChg>
      </pc:sldChg>
      <pc:sldChg chg="modSp mod">
        <pc:chgData name="Tarachand Amgoth" userId="ea017c71-c3c5-459d-b04b-915c0e816ad1" providerId="ADAL" clId="{2A50AFAB-8896-4833-8892-55E0A7D5768D}" dt="2025-07-17T04:54:59.913" v="268" actId="3626"/>
        <pc:sldMkLst>
          <pc:docMk/>
          <pc:sldMk cId="0" sldId="292"/>
        </pc:sldMkLst>
        <pc:spChg chg="mod">
          <ac:chgData name="Tarachand Amgoth" userId="ea017c71-c3c5-459d-b04b-915c0e816ad1" providerId="ADAL" clId="{2A50AFAB-8896-4833-8892-55E0A7D5768D}" dt="2025-07-17T04:54:59.913" v="268" actId="3626"/>
          <ac:spMkLst>
            <pc:docMk/>
            <pc:sldMk cId="0" sldId="292"/>
            <ac:spMk id="28" creationId="{00000000-0000-0000-0000-000000000000}"/>
          </ac:spMkLst>
        </pc:spChg>
      </pc:sldChg>
      <pc:sldChg chg="modSp mod">
        <pc:chgData name="Tarachand Amgoth" userId="ea017c71-c3c5-459d-b04b-915c0e816ad1" providerId="ADAL" clId="{2A50AFAB-8896-4833-8892-55E0A7D5768D}" dt="2025-07-17T04:55:06.074" v="269" actId="3626"/>
        <pc:sldMkLst>
          <pc:docMk/>
          <pc:sldMk cId="0" sldId="293"/>
        </pc:sldMkLst>
        <pc:spChg chg="mod">
          <ac:chgData name="Tarachand Amgoth" userId="ea017c71-c3c5-459d-b04b-915c0e816ad1" providerId="ADAL" clId="{2A50AFAB-8896-4833-8892-55E0A7D5768D}" dt="2025-07-17T04:55:06.074" v="269" actId="3626"/>
          <ac:spMkLst>
            <pc:docMk/>
            <pc:sldMk cId="0" sldId="293"/>
            <ac:spMk id="28" creationId="{00000000-0000-0000-0000-000000000000}"/>
          </ac:spMkLst>
        </pc:spChg>
      </pc:sldChg>
      <pc:sldChg chg="modSp mod">
        <pc:chgData name="Tarachand Amgoth" userId="ea017c71-c3c5-459d-b04b-915c0e816ad1" providerId="ADAL" clId="{2A50AFAB-8896-4833-8892-55E0A7D5768D}" dt="2025-07-17T04:55:10.903" v="270" actId="3626"/>
        <pc:sldMkLst>
          <pc:docMk/>
          <pc:sldMk cId="0" sldId="294"/>
        </pc:sldMkLst>
        <pc:spChg chg="mod">
          <ac:chgData name="Tarachand Amgoth" userId="ea017c71-c3c5-459d-b04b-915c0e816ad1" providerId="ADAL" clId="{2A50AFAB-8896-4833-8892-55E0A7D5768D}" dt="2025-07-17T04:55:10.903" v="270" actId="3626"/>
          <ac:spMkLst>
            <pc:docMk/>
            <pc:sldMk cId="0" sldId="294"/>
            <ac:spMk id="28" creationId="{00000000-0000-0000-0000-000000000000}"/>
          </ac:spMkLst>
        </pc:spChg>
      </pc:sldChg>
      <pc:sldChg chg="modSp mod">
        <pc:chgData name="Tarachand Amgoth" userId="ea017c71-c3c5-459d-b04b-915c0e816ad1" providerId="ADAL" clId="{2A50AFAB-8896-4833-8892-55E0A7D5768D}" dt="2025-07-17T04:55:15.368" v="271" actId="3626"/>
        <pc:sldMkLst>
          <pc:docMk/>
          <pc:sldMk cId="0" sldId="295"/>
        </pc:sldMkLst>
        <pc:spChg chg="mod">
          <ac:chgData name="Tarachand Amgoth" userId="ea017c71-c3c5-459d-b04b-915c0e816ad1" providerId="ADAL" clId="{2A50AFAB-8896-4833-8892-55E0A7D5768D}" dt="2025-07-17T04:55:15.368" v="271" actId="3626"/>
          <ac:spMkLst>
            <pc:docMk/>
            <pc:sldMk cId="0" sldId="295"/>
            <ac:spMk id="28" creationId="{00000000-0000-0000-0000-000000000000}"/>
          </ac:spMkLst>
        </pc:spChg>
      </pc:sldChg>
      <pc:sldChg chg="modSp mod">
        <pc:chgData name="Tarachand Amgoth" userId="ea017c71-c3c5-459d-b04b-915c0e816ad1" providerId="ADAL" clId="{2A50AFAB-8896-4833-8892-55E0A7D5768D}" dt="2025-07-17T04:55:19.822" v="272" actId="3626"/>
        <pc:sldMkLst>
          <pc:docMk/>
          <pc:sldMk cId="0" sldId="296"/>
        </pc:sldMkLst>
        <pc:spChg chg="mod">
          <ac:chgData name="Tarachand Amgoth" userId="ea017c71-c3c5-459d-b04b-915c0e816ad1" providerId="ADAL" clId="{2A50AFAB-8896-4833-8892-55E0A7D5768D}" dt="2025-07-17T04:55:19.822" v="272" actId="3626"/>
          <ac:spMkLst>
            <pc:docMk/>
            <pc:sldMk cId="0" sldId="296"/>
            <ac:spMk id="28" creationId="{00000000-0000-0000-0000-000000000000}"/>
          </ac:spMkLst>
        </pc:spChg>
      </pc:sldChg>
      <pc:sldChg chg="modSp mod">
        <pc:chgData name="Tarachand Amgoth" userId="ea017c71-c3c5-459d-b04b-915c0e816ad1" providerId="ADAL" clId="{2A50AFAB-8896-4833-8892-55E0A7D5768D}" dt="2025-07-17T04:55:24.766" v="273" actId="3626"/>
        <pc:sldMkLst>
          <pc:docMk/>
          <pc:sldMk cId="0" sldId="297"/>
        </pc:sldMkLst>
        <pc:spChg chg="mod">
          <ac:chgData name="Tarachand Amgoth" userId="ea017c71-c3c5-459d-b04b-915c0e816ad1" providerId="ADAL" clId="{2A50AFAB-8896-4833-8892-55E0A7D5768D}" dt="2025-07-17T04:55:24.766" v="273" actId="3626"/>
          <ac:spMkLst>
            <pc:docMk/>
            <pc:sldMk cId="0" sldId="297"/>
            <ac:spMk id="28" creationId="{00000000-0000-0000-0000-000000000000}"/>
          </ac:spMkLst>
        </pc:spChg>
      </pc:sldChg>
      <pc:sldChg chg="modSp mod">
        <pc:chgData name="Tarachand Amgoth" userId="ea017c71-c3c5-459d-b04b-915c0e816ad1" providerId="ADAL" clId="{2A50AFAB-8896-4833-8892-55E0A7D5768D}" dt="2025-07-24T05:31:53.649" v="313"/>
        <pc:sldMkLst>
          <pc:docMk/>
          <pc:sldMk cId="0" sldId="312"/>
        </pc:sldMkLst>
        <pc:spChg chg="mod">
          <ac:chgData name="Tarachand Amgoth" userId="ea017c71-c3c5-459d-b04b-915c0e816ad1" providerId="ADAL" clId="{2A50AFAB-8896-4833-8892-55E0A7D5768D}" dt="2025-07-24T05:31:53.649" v="313"/>
          <ac:spMkLst>
            <pc:docMk/>
            <pc:sldMk cId="0" sldId="312"/>
            <ac:spMk id="50" creationId="{00000000-0000-0000-0000-000000000000}"/>
          </ac:spMkLst>
        </pc:spChg>
      </pc:sldChg>
      <pc:sldChg chg="modSp mod">
        <pc:chgData name="Tarachand Amgoth" userId="ea017c71-c3c5-459d-b04b-915c0e816ad1" providerId="ADAL" clId="{2A50AFAB-8896-4833-8892-55E0A7D5768D}" dt="2025-07-24T05:32:04.061" v="316"/>
        <pc:sldMkLst>
          <pc:docMk/>
          <pc:sldMk cId="0" sldId="313"/>
        </pc:sldMkLst>
        <pc:spChg chg="mod">
          <ac:chgData name="Tarachand Amgoth" userId="ea017c71-c3c5-459d-b04b-915c0e816ad1" providerId="ADAL" clId="{2A50AFAB-8896-4833-8892-55E0A7D5768D}" dt="2025-07-24T05:32:04.061" v="316"/>
          <ac:spMkLst>
            <pc:docMk/>
            <pc:sldMk cId="0" sldId="313"/>
            <ac:spMk id="50" creationId="{00000000-0000-0000-0000-000000000000}"/>
          </ac:spMkLst>
        </pc:spChg>
      </pc:sldChg>
      <pc:sldChg chg="modSp mod">
        <pc:chgData name="Tarachand Amgoth" userId="ea017c71-c3c5-459d-b04b-915c0e816ad1" providerId="ADAL" clId="{2A50AFAB-8896-4833-8892-55E0A7D5768D}" dt="2025-07-24T05:32:30.054" v="319"/>
        <pc:sldMkLst>
          <pc:docMk/>
          <pc:sldMk cId="0" sldId="314"/>
        </pc:sldMkLst>
        <pc:spChg chg="mod">
          <ac:chgData name="Tarachand Amgoth" userId="ea017c71-c3c5-459d-b04b-915c0e816ad1" providerId="ADAL" clId="{2A50AFAB-8896-4833-8892-55E0A7D5768D}" dt="2025-07-24T05:32:30.054" v="319"/>
          <ac:spMkLst>
            <pc:docMk/>
            <pc:sldMk cId="0" sldId="314"/>
            <ac:spMk id="50" creationId="{00000000-0000-0000-0000-000000000000}"/>
          </ac:spMkLst>
        </pc:spChg>
      </pc:sldChg>
      <pc:sldChg chg="modSp mod">
        <pc:chgData name="Tarachand Amgoth" userId="ea017c71-c3c5-459d-b04b-915c0e816ad1" providerId="ADAL" clId="{2A50AFAB-8896-4833-8892-55E0A7D5768D}" dt="2025-07-24T05:32:41.057" v="323"/>
        <pc:sldMkLst>
          <pc:docMk/>
          <pc:sldMk cId="0" sldId="315"/>
        </pc:sldMkLst>
        <pc:spChg chg="mod">
          <ac:chgData name="Tarachand Amgoth" userId="ea017c71-c3c5-459d-b04b-915c0e816ad1" providerId="ADAL" clId="{2A50AFAB-8896-4833-8892-55E0A7D5768D}" dt="2025-07-24T05:32:41.057" v="323"/>
          <ac:spMkLst>
            <pc:docMk/>
            <pc:sldMk cId="0" sldId="315"/>
            <ac:spMk id="50" creationId="{00000000-0000-0000-0000-000000000000}"/>
          </ac:spMkLst>
        </pc:spChg>
      </pc:sldChg>
      <pc:sldChg chg="modSp mod">
        <pc:chgData name="Tarachand Amgoth" userId="ea017c71-c3c5-459d-b04b-915c0e816ad1" providerId="ADAL" clId="{2A50AFAB-8896-4833-8892-55E0A7D5768D}" dt="2025-07-24T05:33:07.891" v="330" actId="20577"/>
        <pc:sldMkLst>
          <pc:docMk/>
          <pc:sldMk cId="0" sldId="316"/>
        </pc:sldMkLst>
        <pc:spChg chg="mod">
          <ac:chgData name="Tarachand Amgoth" userId="ea017c71-c3c5-459d-b04b-915c0e816ad1" providerId="ADAL" clId="{2A50AFAB-8896-4833-8892-55E0A7D5768D}" dt="2025-07-24T05:33:07.891" v="330" actId="20577"/>
          <ac:spMkLst>
            <pc:docMk/>
            <pc:sldMk cId="0" sldId="316"/>
            <ac:spMk id="50" creationId="{00000000-0000-0000-0000-000000000000}"/>
          </ac:spMkLst>
        </pc:spChg>
      </pc:sldChg>
      <pc:sldChg chg="modSp mod">
        <pc:chgData name="Tarachand Amgoth" userId="ea017c71-c3c5-459d-b04b-915c0e816ad1" providerId="ADAL" clId="{2A50AFAB-8896-4833-8892-55E0A7D5768D}" dt="2025-07-24T05:33:27.600" v="341"/>
        <pc:sldMkLst>
          <pc:docMk/>
          <pc:sldMk cId="0" sldId="317"/>
        </pc:sldMkLst>
        <pc:spChg chg="mod">
          <ac:chgData name="Tarachand Amgoth" userId="ea017c71-c3c5-459d-b04b-915c0e816ad1" providerId="ADAL" clId="{2A50AFAB-8896-4833-8892-55E0A7D5768D}" dt="2025-07-24T05:33:27.600" v="341"/>
          <ac:spMkLst>
            <pc:docMk/>
            <pc:sldMk cId="0" sldId="317"/>
            <ac:spMk id="50" creationId="{00000000-0000-0000-0000-000000000000}"/>
          </ac:spMkLst>
        </pc:spChg>
      </pc:sldChg>
      <pc:sldChg chg="modSp mod">
        <pc:chgData name="Tarachand Amgoth" userId="ea017c71-c3c5-459d-b04b-915c0e816ad1" providerId="ADAL" clId="{2A50AFAB-8896-4833-8892-55E0A7D5768D}" dt="2025-07-24T05:33:46.199" v="344"/>
        <pc:sldMkLst>
          <pc:docMk/>
          <pc:sldMk cId="0" sldId="318"/>
        </pc:sldMkLst>
        <pc:spChg chg="mod">
          <ac:chgData name="Tarachand Amgoth" userId="ea017c71-c3c5-459d-b04b-915c0e816ad1" providerId="ADAL" clId="{2A50AFAB-8896-4833-8892-55E0A7D5768D}" dt="2025-07-24T05:33:46.199" v="344"/>
          <ac:spMkLst>
            <pc:docMk/>
            <pc:sldMk cId="0" sldId="318"/>
            <ac:spMk id="50" creationId="{00000000-0000-0000-0000-000000000000}"/>
          </ac:spMkLst>
        </pc:spChg>
      </pc:sldChg>
      <pc:sldChg chg="modSp mod">
        <pc:chgData name="Tarachand Amgoth" userId="ea017c71-c3c5-459d-b04b-915c0e816ad1" providerId="ADAL" clId="{2A50AFAB-8896-4833-8892-55E0A7D5768D}" dt="2025-07-24T05:33:56.248" v="347"/>
        <pc:sldMkLst>
          <pc:docMk/>
          <pc:sldMk cId="0" sldId="319"/>
        </pc:sldMkLst>
        <pc:spChg chg="mod">
          <ac:chgData name="Tarachand Amgoth" userId="ea017c71-c3c5-459d-b04b-915c0e816ad1" providerId="ADAL" clId="{2A50AFAB-8896-4833-8892-55E0A7D5768D}" dt="2025-07-24T05:33:56.248" v="347"/>
          <ac:spMkLst>
            <pc:docMk/>
            <pc:sldMk cId="0" sldId="319"/>
            <ac:spMk id="50" creationId="{00000000-0000-0000-0000-000000000000}"/>
          </ac:spMkLst>
        </pc:spChg>
      </pc:sldChg>
      <pc:sldChg chg="modSp mod">
        <pc:chgData name="Tarachand Amgoth" userId="ea017c71-c3c5-459d-b04b-915c0e816ad1" providerId="ADAL" clId="{2A50AFAB-8896-4833-8892-55E0A7D5768D}" dt="2025-07-24T05:34:30.180" v="352"/>
        <pc:sldMkLst>
          <pc:docMk/>
          <pc:sldMk cId="0" sldId="320"/>
        </pc:sldMkLst>
        <pc:spChg chg="mod">
          <ac:chgData name="Tarachand Amgoth" userId="ea017c71-c3c5-459d-b04b-915c0e816ad1" providerId="ADAL" clId="{2A50AFAB-8896-4833-8892-55E0A7D5768D}" dt="2025-07-24T05:34:30.180" v="352"/>
          <ac:spMkLst>
            <pc:docMk/>
            <pc:sldMk cId="0" sldId="320"/>
            <ac:spMk id="50" creationId="{00000000-0000-0000-0000-000000000000}"/>
          </ac:spMkLst>
        </pc:spChg>
      </pc:sldChg>
      <pc:sldChg chg="modSp mod">
        <pc:chgData name="Tarachand Amgoth" userId="ea017c71-c3c5-459d-b04b-915c0e816ad1" providerId="ADAL" clId="{2A50AFAB-8896-4833-8892-55E0A7D5768D}" dt="2025-07-17T04:56:13.618" v="278"/>
        <pc:sldMkLst>
          <pc:docMk/>
          <pc:sldMk cId="0" sldId="323"/>
        </pc:sldMkLst>
        <pc:spChg chg="mod">
          <ac:chgData name="Tarachand Amgoth" userId="ea017c71-c3c5-459d-b04b-915c0e816ad1" providerId="ADAL" clId="{2A50AFAB-8896-4833-8892-55E0A7D5768D}" dt="2025-07-17T04:56:13.618" v="278"/>
          <ac:spMkLst>
            <pc:docMk/>
            <pc:sldMk cId="0" sldId="323"/>
            <ac:spMk id="18" creationId="{00000000-0000-0000-0000-000000000000}"/>
          </ac:spMkLst>
        </pc:spChg>
      </pc:sldChg>
      <pc:sldChg chg="modSp mod">
        <pc:chgData name="Tarachand Amgoth" userId="ea017c71-c3c5-459d-b04b-915c0e816ad1" providerId="ADAL" clId="{2A50AFAB-8896-4833-8892-55E0A7D5768D}" dt="2025-07-17T04:56:36.968" v="279" actId="3626"/>
        <pc:sldMkLst>
          <pc:docMk/>
          <pc:sldMk cId="0" sldId="355"/>
        </pc:sldMkLst>
        <pc:spChg chg="mod">
          <ac:chgData name="Tarachand Amgoth" userId="ea017c71-c3c5-459d-b04b-915c0e816ad1" providerId="ADAL" clId="{2A50AFAB-8896-4833-8892-55E0A7D5768D}" dt="2025-07-17T04:56:36.968" v="279" actId="3626"/>
          <ac:spMkLst>
            <pc:docMk/>
            <pc:sldMk cId="0" sldId="355"/>
            <ac:spMk id="21" creationId="{00000000-0000-0000-0000-000000000000}"/>
          </ac:spMkLst>
        </pc:spChg>
      </pc:sldChg>
      <pc:sldChg chg="modSp mod">
        <pc:chgData name="Tarachand Amgoth" userId="ea017c71-c3c5-459d-b04b-915c0e816ad1" providerId="ADAL" clId="{2A50AFAB-8896-4833-8892-55E0A7D5768D}" dt="2025-07-17T04:56:40.983" v="280" actId="3626"/>
        <pc:sldMkLst>
          <pc:docMk/>
          <pc:sldMk cId="0" sldId="356"/>
        </pc:sldMkLst>
        <pc:spChg chg="mod">
          <ac:chgData name="Tarachand Amgoth" userId="ea017c71-c3c5-459d-b04b-915c0e816ad1" providerId="ADAL" clId="{2A50AFAB-8896-4833-8892-55E0A7D5768D}" dt="2025-07-17T04:56:40.983" v="280" actId="3626"/>
          <ac:spMkLst>
            <pc:docMk/>
            <pc:sldMk cId="0" sldId="356"/>
            <ac:spMk id="21" creationId="{00000000-0000-0000-0000-000000000000}"/>
          </ac:spMkLst>
        </pc:spChg>
      </pc:sldChg>
      <pc:sldChg chg="modSp mod">
        <pc:chgData name="Tarachand Amgoth" userId="ea017c71-c3c5-459d-b04b-915c0e816ad1" providerId="ADAL" clId="{2A50AFAB-8896-4833-8892-55E0A7D5768D}" dt="2025-07-17T04:56:45.109" v="281" actId="3626"/>
        <pc:sldMkLst>
          <pc:docMk/>
          <pc:sldMk cId="0" sldId="357"/>
        </pc:sldMkLst>
        <pc:spChg chg="mod">
          <ac:chgData name="Tarachand Amgoth" userId="ea017c71-c3c5-459d-b04b-915c0e816ad1" providerId="ADAL" clId="{2A50AFAB-8896-4833-8892-55E0A7D5768D}" dt="2025-07-17T04:56:45.109" v="281" actId="3626"/>
          <ac:spMkLst>
            <pc:docMk/>
            <pc:sldMk cId="0" sldId="357"/>
            <ac:spMk id="21" creationId="{00000000-0000-0000-0000-000000000000}"/>
          </ac:spMkLst>
        </pc:spChg>
      </pc:sldChg>
      <pc:sldChg chg="modSp mod">
        <pc:chgData name="Tarachand Amgoth" userId="ea017c71-c3c5-459d-b04b-915c0e816ad1" providerId="ADAL" clId="{2A50AFAB-8896-4833-8892-55E0A7D5768D}" dt="2025-07-17T04:56:48.984" v="282" actId="3626"/>
        <pc:sldMkLst>
          <pc:docMk/>
          <pc:sldMk cId="0" sldId="358"/>
        </pc:sldMkLst>
        <pc:spChg chg="mod">
          <ac:chgData name="Tarachand Amgoth" userId="ea017c71-c3c5-459d-b04b-915c0e816ad1" providerId="ADAL" clId="{2A50AFAB-8896-4833-8892-55E0A7D5768D}" dt="2025-07-17T04:56:48.984" v="282" actId="3626"/>
          <ac:spMkLst>
            <pc:docMk/>
            <pc:sldMk cId="0" sldId="358"/>
            <ac:spMk id="21" creationId="{00000000-0000-0000-0000-000000000000}"/>
          </ac:spMkLst>
        </pc:spChg>
      </pc:sldChg>
      <pc:sldChg chg="modSp mod">
        <pc:chgData name="Tarachand Amgoth" userId="ea017c71-c3c5-459d-b04b-915c0e816ad1" providerId="ADAL" clId="{2A50AFAB-8896-4833-8892-55E0A7D5768D}" dt="2025-07-17T04:56:52.979" v="283" actId="3626"/>
        <pc:sldMkLst>
          <pc:docMk/>
          <pc:sldMk cId="0" sldId="359"/>
        </pc:sldMkLst>
        <pc:spChg chg="mod">
          <ac:chgData name="Tarachand Amgoth" userId="ea017c71-c3c5-459d-b04b-915c0e816ad1" providerId="ADAL" clId="{2A50AFAB-8896-4833-8892-55E0A7D5768D}" dt="2025-07-17T04:56:52.979" v="283" actId="3626"/>
          <ac:spMkLst>
            <pc:docMk/>
            <pc:sldMk cId="0" sldId="359"/>
            <ac:spMk id="21" creationId="{00000000-0000-0000-0000-000000000000}"/>
          </ac:spMkLst>
        </pc:spChg>
      </pc:sldChg>
      <pc:sldChg chg="modSp mod">
        <pc:chgData name="Tarachand Amgoth" userId="ea017c71-c3c5-459d-b04b-915c0e816ad1" providerId="ADAL" clId="{2A50AFAB-8896-4833-8892-55E0A7D5768D}" dt="2025-07-17T04:56:56.857" v="284" actId="3626"/>
        <pc:sldMkLst>
          <pc:docMk/>
          <pc:sldMk cId="0" sldId="360"/>
        </pc:sldMkLst>
        <pc:spChg chg="mod">
          <ac:chgData name="Tarachand Amgoth" userId="ea017c71-c3c5-459d-b04b-915c0e816ad1" providerId="ADAL" clId="{2A50AFAB-8896-4833-8892-55E0A7D5768D}" dt="2025-07-17T04:56:56.857" v="284" actId="3626"/>
          <ac:spMkLst>
            <pc:docMk/>
            <pc:sldMk cId="0" sldId="360"/>
            <ac:spMk id="21" creationId="{00000000-0000-0000-0000-000000000000}"/>
          </ac:spMkLst>
        </pc:spChg>
      </pc:sldChg>
      <pc:sldChg chg="modSp mod">
        <pc:chgData name="Tarachand Amgoth" userId="ea017c71-c3c5-459d-b04b-915c0e816ad1" providerId="ADAL" clId="{2A50AFAB-8896-4833-8892-55E0A7D5768D}" dt="2025-07-17T04:57:01.681" v="285" actId="3626"/>
        <pc:sldMkLst>
          <pc:docMk/>
          <pc:sldMk cId="0" sldId="361"/>
        </pc:sldMkLst>
        <pc:spChg chg="mod">
          <ac:chgData name="Tarachand Amgoth" userId="ea017c71-c3c5-459d-b04b-915c0e816ad1" providerId="ADAL" clId="{2A50AFAB-8896-4833-8892-55E0A7D5768D}" dt="2025-07-17T04:57:01.681" v="285" actId="3626"/>
          <ac:spMkLst>
            <pc:docMk/>
            <pc:sldMk cId="0" sldId="361"/>
            <ac:spMk id="21" creationId="{00000000-0000-0000-0000-000000000000}"/>
          </ac:spMkLst>
        </pc:spChg>
      </pc:sldChg>
      <pc:sldChg chg="modSp mod">
        <pc:chgData name="Tarachand Amgoth" userId="ea017c71-c3c5-459d-b04b-915c0e816ad1" providerId="ADAL" clId="{2A50AFAB-8896-4833-8892-55E0A7D5768D}" dt="2025-07-17T04:57:05.623" v="286" actId="3626"/>
        <pc:sldMkLst>
          <pc:docMk/>
          <pc:sldMk cId="0" sldId="362"/>
        </pc:sldMkLst>
        <pc:spChg chg="mod">
          <ac:chgData name="Tarachand Amgoth" userId="ea017c71-c3c5-459d-b04b-915c0e816ad1" providerId="ADAL" clId="{2A50AFAB-8896-4833-8892-55E0A7D5768D}" dt="2025-07-17T04:57:05.623" v="286" actId="3626"/>
          <ac:spMkLst>
            <pc:docMk/>
            <pc:sldMk cId="0" sldId="362"/>
            <ac:spMk id="21" creationId="{00000000-0000-0000-0000-000000000000}"/>
          </ac:spMkLst>
        </pc:spChg>
      </pc:sldChg>
      <pc:sldChg chg="modSp mod">
        <pc:chgData name="Tarachand Amgoth" userId="ea017c71-c3c5-459d-b04b-915c0e816ad1" providerId="ADAL" clId="{2A50AFAB-8896-4833-8892-55E0A7D5768D}" dt="2025-07-17T04:57:54.322" v="293"/>
        <pc:sldMkLst>
          <pc:docMk/>
          <pc:sldMk cId="0" sldId="364"/>
        </pc:sldMkLst>
        <pc:spChg chg="mod">
          <ac:chgData name="Tarachand Amgoth" userId="ea017c71-c3c5-459d-b04b-915c0e816ad1" providerId="ADAL" clId="{2A50AFAB-8896-4833-8892-55E0A7D5768D}" dt="2025-07-17T04:57:54.322" v="293"/>
          <ac:spMkLst>
            <pc:docMk/>
            <pc:sldMk cId="0" sldId="364"/>
            <ac:spMk id="29" creationId="{00000000-0000-0000-0000-000000000000}"/>
          </ac:spMkLst>
        </pc:spChg>
      </pc:sldChg>
      <pc:sldChg chg="modSp mod">
        <pc:chgData name="Tarachand Amgoth" userId="ea017c71-c3c5-459d-b04b-915c0e816ad1" providerId="ADAL" clId="{2A50AFAB-8896-4833-8892-55E0A7D5768D}" dt="2025-07-17T04:59:22.392" v="309" actId="3626"/>
        <pc:sldMkLst>
          <pc:docMk/>
          <pc:sldMk cId="0" sldId="366"/>
        </pc:sldMkLst>
        <pc:spChg chg="mod">
          <ac:chgData name="Tarachand Amgoth" userId="ea017c71-c3c5-459d-b04b-915c0e816ad1" providerId="ADAL" clId="{2A50AFAB-8896-4833-8892-55E0A7D5768D}" dt="2025-07-17T04:59:22.392" v="309" actId="3626"/>
          <ac:spMkLst>
            <pc:docMk/>
            <pc:sldMk cId="0" sldId="366"/>
            <ac:spMk id="55" creationId="{00000000-0000-0000-0000-000000000000}"/>
          </ac:spMkLst>
        </pc:spChg>
      </pc:sldChg>
      <pc:sldChg chg="modSp mod">
        <pc:chgData name="Tarachand Amgoth" userId="ea017c71-c3c5-459d-b04b-915c0e816ad1" providerId="ADAL" clId="{2A50AFAB-8896-4833-8892-55E0A7D5768D}" dt="2025-07-17T04:59:29.347" v="310" actId="20577"/>
        <pc:sldMkLst>
          <pc:docMk/>
          <pc:sldMk cId="0" sldId="367"/>
        </pc:sldMkLst>
        <pc:spChg chg="mod">
          <ac:chgData name="Tarachand Amgoth" userId="ea017c71-c3c5-459d-b04b-915c0e816ad1" providerId="ADAL" clId="{2A50AFAB-8896-4833-8892-55E0A7D5768D}" dt="2025-07-17T04:59:29.347" v="310" actId="20577"/>
          <ac:spMkLst>
            <pc:docMk/>
            <pc:sldMk cId="0" sldId="367"/>
            <ac:spMk id="55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5300" y="45565"/>
            <a:ext cx="2941955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3333B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3333B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8E0000"/>
                </a:solidFill>
                <a:latin typeface="Arial"/>
                <a:cs typeface="Arial"/>
              </a:defRPr>
            </a:lvl1pPr>
          </a:lstStyle>
          <a:p>
            <a:pPr marL="8001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‹#›</a:t>
            </a:fld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39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3333B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3333B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8E0000"/>
                </a:solidFill>
                <a:latin typeface="Arial"/>
                <a:cs typeface="Arial"/>
              </a:defRPr>
            </a:lvl1pPr>
          </a:lstStyle>
          <a:p>
            <a:pPr marL="8001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‹#›</a:t>
            </a:fld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39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3333B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8E0000"/>
                </a:solidFill>
                <a:latin typeface="Arial"/>
                <a:cs typeface="Arial"/>
              </a:defRPr>
            </a:lvl1pPr>
          </a:lstStyle>
          <a:p>
            <a:pPr marL="8001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‹#›</a:t>
            </a:fld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39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3333B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7/24/2025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8E0000"/>
                </a:solidFill>
                <a:latin typeface="Arial"/>
                <a:cs typeface="Arial"/>
              </a:defRPr>
            </a:lvl1pPr>
          </a:lstStyle>
          <a:p>
            <a:pPr marL="8001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‹#›</a:t>
            </a:fld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39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8E0000"/>
                </a:solidFill>
                <a:latin typeface="Arial"/>
                <a:cs typeface="Arial"/>
              </a:defRPr>
            </a:lvl1pPr>
          </a:lstStyle>
          <a:p>
            <a:pPr marL="8001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‹#›</a:t>
            </a:fld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39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088361" y="3288537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008744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186546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3339032" y="3278225"/>
            <a:ext cx="64135" cy="50800"/>
          </a:xfrm>
          <a:custGeom>
            <a:avLst/>
            <a:gdLst/>
            <a:ahLst/>
            <a:cxnLst/>
            <a:rect l="l" t="t" r="r" b="b"/>
            <a:pathLst>
              <a:path w="64135" h="50800">
                <a:moveTo>
                  <a:pt x="0" y="50800"/>
                </a:moveTo>
                <a:lnTo>
                  <a:pt x="43019" y="50800"/>
                </a:lnTo>
                <a:lnTo>
                  <a:pt x="43019" y="20434"/>
                </a:lnTo>
                <a:lnTo>
                  <a:pt x="0" y="20434"/>
                </a:lnTo>
                <a:lnTo>
                  <a:pt x="0" y="50800"/>
                </a:lnTo>
                <a:close/>
              </a:path>
              <a:path w="64135" h="50800">
                <a:moveTo>
                  <a:pt x="10491" y="20320"/>
                </a:moveTo>
                <a:lnTo>
                  <a:pt x="10491" y="10160"/>
                </a:lnTo>
                <a:lnTo>
                  <a:pt x="53672" y="10160"/>
                </a:lnTo>
                <a:lnTo>
                  <a:pt x="53672" y="40640"/>
                </a:lnTo>
                <a:lnTo>
                  <a:pt x="43512" y="40640"/>
                </a:lnTo>
              </a:path>
              <a:path w="64135" h="50800">
                <a:moveTo>
                  <a:pt x="20652" y="10160"/>
                </a:moveTo>
                <a:lnTo>
                  <a:pt x="20652" y="0"/>
                </a:lnTo>
                <a:lnTo>
                  <a:pt x="63832" y="0"/>
                </a:lnTo>
                <a:lnTo>
                  <a:pt x="63832" y="30480"/>
                </a:lnTo>
                <a:lnTo>
                  <a:pt x="53672" y="3048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3275863" y="3284575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3631883" y="329092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3542982" y="3284575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3619183" y="3278224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3886302" y="3278224"/>
            <a:ext cx="50800" cy="25400"/>
          </a:xfrm>
          <a:custGeom>
            <a:avLst/>
            <a:gdLst/>
            <a:ahLst/>
            <a:cxnLst/>
            <a:rect l="l" t="t" r="r" b="b"/>
            <a:pathLst>
              <a:path w="50800" h="25400">
                <a:moveTo>
                  <a:pt x="0" y="0"/>
                </a:moveTo>
                <a:lnTo>
                  <a:pt x="38100" y="0"/>
                </a:lnTo>
              </a:path>
              <a:path w="50800" h="25400">
                <a:moveTo>
                  <a:pt x="12700" y="12700"/>
                </a:moveTo>
                <a:lnTo>
                  <a:pt x="50800" y="12700"/>
                </a:lnTo>
              </a:path>
              <a:path w="50800" h="25400">
                <a:moveTo>
                  <a:pt x="12700" y="25400"/>
                </a:moveTo>
                <a:lnTo>
                  <a:pt x="50800" y="254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3810101" y="3284575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3886302" y="3316325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0" y="0"/>
                </a:moveTo>
                <a:lnTo>
                  <a:pt x="38100" y="0"/>
                </a:lnTo>
              </a:path>
              <a:path w="50800" h="12700">
                <a:moveTo>
                  <a:pt x="12700" y="12699"/>
                </a:moveTo>
                <a:lnTo>
                  <a:pt x="50800" y="12699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4153434" y="3278225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4451033" y="3308705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0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4423969" y="3282210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6" y="15183"/>
                </a:moveTo>
                <a:lnTo>
                  <a:pt x="30366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6" y="23568"/>
                </a:lnTo>
                <a:lnTo>
                  <a:pt x="30366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4329112" y="3278225"/>
            <a:ext cx="233679" cy="50800"/>
          </a:xfrm>
          <a:custGeom>
            <a:avLst/>
            <a:gdLst/>
            <a:ahLst/>
            <a:cxnLst/>
            <a:rect l="l" t="t" r="r" b="b"/>
            <a:pathLst>
              <a:path w="233679" h="50800">
                <a:moveTo>
                  <a:pt x="40640" y="50800"/>
                </a:moveTo>
                <a:lnTo>
                  <a:pt x="50400" y="48796"/>
                </a:lnTo>
                <a:lnTo>
                  <a:pt x="58488" y="43339"/>
                </a:lnTo>
                <a:lnTo>
                  <a:pt x="64002" y="35262"/>
                </a:lnTo>
                <a:lnTo>
                  <a:pt x="66040" y="25400"/>
                </a:lnTo>
                <a:lnTo>
                  <a:pt x="64036" y="15537"/>
                </a:lnTo>
                <a:lnTo>
                  <a:pt x="58579" y="7461"/>
                </a:lnTo>
                <a:lnTo>
                  <a:pt x="50502" y="2004"/>
                </a:lnTo>
                <a:lnTo>
                  <a:pt x="40640" y="0"/>
                </a:lnTo>
                <a:lnTo>
                  <a:pt x="30778" y="2004"/>
                </a:lnTo>
                <a:lnTo>
                  <a:pt x="22701" y="7461"/>
                </a:lnTo>
                <a:lnTo>
                  <a:pt x="17244" y="15537"/>
                </a:lnTo>
                <a:lnTo>
                  <a:pt x="15240" y="25400"/>
                </a:lnTo>
              </a:path>
              <a:path w="233679" h="50800">
                <a:moveTo>
                  <a:pt x="30480" y="17780"/>
                </a:moveTo>
                <a:lnTo>
                  <a:pt x="15240" y="30480"/>
                </a:lnTo>
                <a:lnTo>
                  <a:pt x="0" y="17780"/>
                </a:lnTo>
              </a:path>
              <a:path w="233679" h="50800">
                <a:moveTo>
                  <a:pt x="193042" y="50800"/>
                </a:moveTo>
                <a:lnTo>
                  <a:pt x="183179" y="48796"/>
                </a:lnTo>
                <a:lnTo>
                  <a:pt x="175103" y="43339"/>
                </a:lnTo>
                <a:lnTo>
                  <a:pt x="169646" y="35262"/>
                </a:lnTo>
                <a:lnTo>
                  <a:pt x="167642" y="25400"/>
                </a:lnTo>
                <a:lnTo>
                  <a:pt x="169646" y="15537"/>
                </a:lnTo>
                <a:lnTo>
                  <a:pt x="175103" y="7461"/>
                </a:lnTo>
                <a:lnTo>
                  <a:pt x="183179" y="2004"/>
                </a:lnTo>
                <a:lnTo>
                  <a:pt x="193042" y="0"/>
                </a:lnTo>
                <a:lnTo>
                  <a:pt x="202904" y="2004"/>
                </a:lnTo>
                <a:lnTo>
                  <a:pt x="210981" y="7461"/>
                </a:lnTo>
                <a:lnTo>
                  <a:pt x="216438" y="15537"/>
                </a:lnTo>
                <a:lnTo>
                  <a:pt x="218442" y="25400"/>
                </a:lnTo>
              </a:path>
              <a:path w="233679" h="50800">
                <a:moveTo>
                  <a:pt x="233682" y="17780"/>
                </a:moveTo>
                <a:lnTo>
                  <a:pt x="218442" y="30480"/>
                </a:lnTo>
                <a:lnTo>
                  <a:pt x="203202" y="1778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0" y="-12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4608004" y="0"/>
                </a:moveTo>
                <a:lnTo>
                  <a:pt x="0" y="0"/>
                </a:lnTo>
                <a:lnTo>
                  <a:pt x="0" y="321500"/>
                </a:lnTo>
                <a:lnTo>
                  <a:pt x="4608004" y="3215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300" y="45565"/>
            <a:ext cx="4337685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3333B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7297" y="595475"/>
            <a:ext cx="4275505" cy="2362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3333B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67434" y="3218497"/>
            <a:ext cx="1475232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278731" y="3344092"/>
            <a:ext cx="266369" cy="1193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rgbClr val="8E0000"/>
                </a:solidFill>
                <a:latin typeface="Arial"/>
                <a:cs typeface="Arial"/>
              </a:defRPr>
            </a:lvl1pPr>
          </a:lstStyle>
          <a:p>
            <a:pPr marL="8001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‹#›</a:t>
            </a:fld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39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45.png"/><Relationship Id="rId7" Type="http://schemas.openxmlformats.org/officeDocument/2006/relationships/image" Target="../media/image349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8.png"/><Relationship Id="rId5" Type="http://schemas.openxmlformats.org/officeDocument/2006/relationships/image" Target="../media/image347.png"/><Relationship Id="rId10" Type="http://schemas.openxmlformats.org/officeDocument/2006/relationships/image" Target="../media/image352.png"/><Relationship Id="rId4" Type="http://schemas.openxmlformats.org/officeDocument/2006/relationships/image" Target="../media/image346.png"/><Relationship Id="rId9" Type="http://schemas.openxmlformats.org/officeDocument/2006/relationships/image" Target="../media/image351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45.png"/><Relationship Id="rId7" Type="http://schemas.openxmlformats.org/officeDocument/2006/relationships/image" Target="../media/image349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3.png"/><Relationship Id="rId11" Type="http://schemas.openxmlformats.org/officeDocument/2006/relationships/image" Target="../media/image352.png"/><Relationship Id="rId5" Type="http://schemas.openxmlformats.org/officeDocument/2006/relationships/image" Target="../media/image347.png"/><Relationship Id="rId10" Type="http://schemas.openxmlformats.org/officeDocument/2006/relationships/image" Target="../media/image348.png"/><Relationship Id="rId4" Type="http://schemas.openxmlformats.org/officeDocument/2006/relationships/image" Target="../media/image346.png"/><Relationship Id="rId9" Type="http://schemas.openxmlformats.org/officeDocument/2006/relationships/image" Target="../media/image351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45.png"/><Relationship Id="rId7" Type="http://schemas.openxmlformats.org/officeDocument/2006/relationships/image" Target="../media/image354.png"/><Relationship Id="rId12" Type="http://schemas.openxmlformats.org/officeDocument/2006/relationships/image" Target="../media/image352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3.png"/><Relationship Id="rId11" Type="http://schemas.openxmlformats.org/officeDocument/2006/relationships/image" Target="../media/image349.png"/><Relationship Id="rId5" Type="http://schemas.openxmlformats.org/officeDocument/2006/relationships/image" Target="../media/image347.png"/><Relationship Id="rId10" Type="http://schemas.openxmlformats.org/officeDocument/2006/relationships/image" Target="../media/image348.png"/><Relationship Id="rId4" Type="http://schemas.openxmlformats.org/officeDocument/2006/relationships/image" Target="../media/image346.png"/><Relationship Id="rId9" Type="http://schemas.openxmlformats.org/officeDocument/2006/relationships/image" Target="../media/image351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3" Type="http://schemas.openxmlformats.org/officeDocument/2006/relationships/image" Target="../media/image345.png"/><Relationship Id="rId7" Type="http://schemas.openxmlformats.org/officeDocument/2006/relationships/image" Target="../media/image354.png"/><Relationship Id="rId12" Type="http://schemas.openxmlformats.org/officeDocument/2006/relationships/image" Target="../media/image352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3.png"/><Relationship Id="rId11" Type="http://schemas.openxmlformats.org/officeDocument/2006/relationships/image" Target="../media/image349.png"/><Relationship Id="rId5" Type="http://schemas.openxmlformats.org/officeDocument/2006/relationships/image" Target="../media/image347.png"/><Relationship Id="rId10" Type="http://schemas.openxmlformats.org/officeDocument/2006/relationships/image" Target="../media/image348.png"/><Relationship Id="rId4" Type="http://schemas.openxmlformats.org/officeDocument/2006/relationships/image" Target="../media/image346.png"/><Relationship Id="rId9" Type="http://schemas.openxmlformats.org/officeDocument/2006/relationships/image" Target="../media/image351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3" Type="http://schemas.openxmlformats.org/officeDocument/2006/relationships/image" Target="../media/image345.png"/><Relationship Id="rId7" Type="http://schemas.openxmlformats.org/officeDocument/2006/relationships/image" Target="../media/image354.png"/><Relationship Id="rId12" Type="http://schemas.openxmlformats.org/officeDocument/2006/relationships/image" Target="../media/image352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3.png"/><Relationship Id="rId11" Type="http://schemas.openxmlformats.org/officeDocument/2006/relationships/image" Target="../media/image349.png"/><Relationship Id="rId5" Type="http://schemas.openxmlformats.org/officeDocument/2006/relationships/image" Target="../media/image347.png"/><Relationship Id="rId10" Type="http://schemas.openxmlformats.org/officeDocument/2006/relationships/image" Target="../media/image348.png"/><Relationship Id="rId4" Type="http://schemas.openxmlformats.org/officeDocument/2006/relationships/image" Target="../media/image346.png"/><Relationship Id="rId9" Type="http://schemas.openxmlformats.org/officeDocument/2006/relationships/image" Target="../media/image356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3" Type="http://schemas.openxmlformats.org/officeDocument/2006/relationships/image" Target="../media/image345.png"/><Relationship Id="rId7" Type="http://schemas.openxmlformats.org/officeDocument/2006/relationships/image" Target="../media/image354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3.png"/><Relationship Id="rId11" Type="http://schemas.openxmlformats.org/officeDocument/2006/relationships/image" Target="../media/image352.png"/><Relationship Id="rId5" Type="http://schemas.openxmlformats.org/officeDocument/2006/relationships/image" Target="../media/image347.png"/><Relationship Id="rId10" Type="http://schemas.openxmlformats.org/officeDocument/2006/relationships/image" Target="../media/image349.png"/><Relationship Id="rId4" Type="http://schemas.openxmlformats.org/officeDocument/2006/relationships/image" Target="../media/image346.png"/><Relationship Id="rId9" Type="http://schemas.openxmlformats.org/officeDocument/2006/relationships/image" Target="../media/image356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3" Type="http://schemas.openxmlformats.org/officeDocument/2006/relationships/image" Target="../media/image345.png"/><Relationship Id="rId7" Type="http://schemas.openxmlformats.org/officeDocument/2006/relationships/image" Target="../media/image354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3.png"/><Relationship Id="rId5" Type="http://schemas.openxmlformats.org/officeDocument/2006/relationships/image" Target="../media/image347.png"/><Relationship Id="rId10" Type="http://schemas.openxmlformats.org/officeDocument/2006/relationships/image" Target="../media/image352.png"/><Relationship Id="rId4" Type="http://schemas.openxmlformats.org/officeDocument/2006/relationships/image" Target="../media/image346.png"/><Relationship Id="rId9" Type="http://schemas.openxmlformats.org/officeDocument/2006/relationships/image" Target="../media/image356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3" Type="http://schemas.openxmlformats.org/officeDocument/2006/relationships/image" Target="../media/image345.png"/><Relationship Id="rId7" Type="http://schemas.openxmlformats.org/officeDocument/2006/relationships/image" Target="../media/image354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3.png"/><Relationship Id="rId5" Type="http://schemas.openxmlformats.org/officeDocument/2006/relationships/image" Target="../media/image347.png"/><Relationship Id="rId10" Type="http://schemas.openxmlformats.org/officeDocument/2006/relationships/image" Target="../media/image357.png"/><Relationship Id="rId4" Type="http://schemas.openxmlformats.org/officeDocument/2006/relationships/image" Target="../media/image346.png"/><Relationship Id="rId9" Type="http://schemas.openxmlformats.org/officeDocument/2006/relationships/image" Target="../media/image356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358.png"/><Relationship Id="rId7" Type="http://schemas.openxmlformats.org/officeDocument/2006/relationships/image" Target="../media/image3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.png"/><Relationship Id="rId11" Type="http://schemas.openxmlformats.org/officeDocument/2006/relationships/image" Target="../media/image364.png"/><Relationship Id="rId5" Type="http://schemas.openxmlformats.org/officeDocument/2006/relationships/image" Target="../media/image360.png"/><Relationship Id="rId10" Type="http://schemas.openxmlformats.org/officeDocument/2006/relationships/image" Target="../media/image228.png"/><Relationship Id="rId4" Type="http://schemas.openxmlformats.org/officeDocument/2006/relationships/image" Target="../media/image359.png"/><Relationship Id="rId9" Type="http://schemas.openxmlformats.org/officeDocument/2006/relationships/image" Target="../media/image227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375.png"/><Relationship Id="rId18" Type="http://schemas.openxmlformats.org/officeDocument/2006/relationships/image" Target="../media/image380.png"/><Relationship Id="rId3" Type="http://schemas.openxmlformats.org/officeDocument/2006/relationships/image" Target="../media/image365.png"/><Relationship Id="rId7" Type="http://schemas.openxmlformats.org/officeDocument/2006/relationships/image" Target="../media/image369.png"/><Relationship Id="rId12" Type="http://schemas.openxmlformats.org/officeDocument/2006/relationships/image" Target="../media/image374.png"/><Relationship Id="rId17" Type="http://schemas.openxmlformats.org/officeDocument/2006/relationships/image" Target="../media/image379.png"/><Relationship Id="rId2" Type="http://schemas.openxmlformats.org/officeDocument/2006/relationships/image" Target="../media/image46.png"/><Relationship Id="rId16" Type="http://schemas.openxmlformats.org/officeDocument/2006/relationships/image" Target="../media/image378.png"/><Relationship Id="rId20" Type="http://schemas.openxmlformats.org/officeDocument/2006/relationships/image" Target="../media/image3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8.png"/><Relationship Id="rId11" Type="http://schemas.openxmlformats.org/officeDocument/2006/relationships/image" Target="../media/image373.png"/><Relationship Id="rId5" Type="http://schemas.openxmlformats.org/officeDocument/2006/relationships/image" Target="../media/image367.png"/><Relationship Id="rId15" Type="http://schemas.openxmlformats.org/officeDocument/2006/relationships/image" Target="../media/image377.png"/><Relationship Id="rId10" Type="http://schemas.openxmlformats.org/officeDocument/2006/relationships/image" Target="../media/image372.png"/><Relationship Id="rId19" Type="http://schemas.openxmlformats.org/officeDocument/2006/relationships/image" Target="../media/image381.png"/><Relationship Id="rId4" Type="http://schemas.openxmlformats.org/officeDocument/2006/relationships/image" Target="../media/image366.png"/><Relationship Id="rId9" Type="http://schemas.openxmlformats.org/officeDocument/2006/relationships/image" Target="../media/image371.png"/><Relationship Id="rId14" Type="http://schemas.openxmlformats.org/officeDocument/2006/relationships/image" Target="../media/image37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3" Type="http://schemas.openxmlformats.org/officeDocument/2006/relationships/image" Target="../media/image383.png"/><Relationship Id="rId7" Type="http://schemas.openxmlformats.org/officeDocument/2006/relationships/image" Target="../media/image38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6.png"/><Relationship Id="rId11" Type="http://schemas.openxmlformats.org/officeDocument/2006/relationships/image" Target="../media/image390.png"/><Relationship Id="rId5" Type="http://schemas.openxmlformats.org/officeDocument/2006/relationships/image" Target="../media/image385.png"/><Relationship Id="rId10" Type="http://schemas.openxmlformats.org/officeDocument/2006/relationships/image" Target="../media/image100.png"/><Relationship Id="rId4" Type="http://schemas.openxmlformats.org/officeDocument/2006/relationships/image" Target="../media/image384.png"/><Relationship Id="rId9" Type="http://schemas.openxmlformats.org/officeDocument/2006/relationships/image" Target="../media/image389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.png"/><Relationship Id="rId13" Type="http://schemas.openxmlformats.org/officeDocument/2006/relationships/image" Target="../media/image401.png"/><Relationship Id="rId18" Type="http://schemas.openxmlformats.org/officeDocument/2006/relationships/image" Target="../media/image405.png"/><Relationship Id="rId3" Type="http://schemas.openxmlformats.org/officeDocument/2006/relationships/image" Target="../media/image391.png"/><Relationship Id="rId21" Type="http://schemas.openxmlformats.org/officeDocument/2006/relationships/image" Target="../media/image408.png"/><Relationship Id="rId7" Type="http://schemas.openxmlformats.org/officeDocument/2006/relationships/image" Target="../media/image395.png"/><Relationship Id="rId12" Type="http://schemas.openxmlformats.org/officeDocument/2006/relationships/image" Target="../media/image400.png"/><Relationship Id="rId17" Type="http://schemas.openxmlformats.org/officeDocument/2006/relationships/image" Target="../media/image404.png"/><Relationship Id="rId2" Type="http://schemas.openxmlformats.org/officeDocument/2006/relationships/image" Target="../media/image46.png"/><Relationship Id="rId16" Type="http://schemas.openxmlformats.org/officeDocument/2006/relationships/image" Target="../media/image403.png"/><Relationship Id="rId20" Type="http://schemas.openxmlformats.org/officeDocument/2006/relationships/image" Target="../media/image4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4.png"/><Relationship Id="rId11" Type="http://schemas.openxmlformats.org/officeDocument/2006/relationships/image" Target="../media/image399.png"/><Relationship Id="rId5" Type="http://schemas.openxmlformats.org/officeDocument/2006/relationships/image" Target="../media/image393.png"/><Relationship Id="rId15" Type="http://schemas.openxmlformats.org/officeDocument/2006/relationships/image" Target="../media/image52.png"/><Relationship Id="rId10" Type="http://schemas.openxmlformats.org/officeDocument/2006/relationships/image" Target="../media/image398.png"/><Relationship Id="rId19" Type="http://schemas.openxmlformats.org/officeDocument/2006/relationships/image" Target="../media/image406.png"/><Relationship Id="rId4" Type="http://schemas.openxmlformats.org/officeDocument/2006/relationships/image" Target="../media/image392.png"/><Relationship Id="rId9" Type="http://schemas.openxmlformats.org/officeDocument/2006/relationships/image" Target="../media/image397.png"/><Relationship Id="rId14" Type="http://schemas.openxmlformats.org/officeDocument/2006/relationships/image" Target="../media/image402.png"/><Relationship Id="rId22" Type="http://schemas.openxmlformats.org/officeDocument/2006/relationships/image" Target="../media/image409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.png"/><Relationship Id="rId13" Type="http://schemas.openxmlformats.org/officeDocument/2006/relationships/image" Target="../media/image401.png"/><Relationship Id="rId18" Type="http://schemas.openxmlformats.org/officeDocument/2006/relationships/image" Target="../media/image412.png"/><Relationship Id="rId3" Type="http://schemas.openxmlformats.org/officeDocument/2006/relationships/image" Target="../media/image391.png"/><Relationship Id="rId21" Type="http://schemas.openxmlformats.org/officeDocument/2006/relationships/image" Target="../media/image415.png"/><Relationship Id="rId7" Type="http://schemas.openxmlformats.org/officeDocument/2006/relationships/image" Target="../media/image395.png"/><Relationship Id="rId12" Type="http://schemas.openxmlformats.org/officeDocument/2006/relationships/image" Target="../media/image400.png"/><Relationship Id="rId17" Type="http://schemas.openxmlformats.org/officeDocument/2006/relationships/image" Target="../media/image411.png"/><Relationship Id="rId2" Type="http://schemas.openxmlformats.org/officeDocument/2006/relationships/image" Target="../media/image46.png"/><Relationship Id="rId16" Type="http://schemas.openxmlformats.org/officeDocument/2006/relationships/image" Target="../media/image410.png"/><Relationship Id="rId20" Type="http://schemas.openxmlformats.org/officeDocument/2006/relationships/image" Target="../media/image4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4.png"/><Relationship Id="rId11" Type="http://schemas.openxmlformats.org/officeDocument/2006/relationships/image" Target="../media/image399.png"/><Relationship Id="rId5" Type="http://schemas.openxmlformats.org/officeDocument/2006/relationships/image" Target="../media/image393.png"/><Relationship Id="rId15" Type="http://schemas.openxmlformats.org/officeDocument/2006/relationships/image" Target="../media/image60.png"/><Relationship Id="rId10" Type="http://schemas.openxmlformats.org/officeDocument/2006/relationships/image" Target="../media/image398.png"/><Relationship Id="rId19" Type="http://schemas.openxmlformats.org/officeDocument/2006/relationships/image" Target="../media/image413.png"/><Relationship Id="rId4" Type="http://schemas.openxmlformats.org/officeDocument/2006/relationships/image" Target="../media/image392.png"/><Relationship Id="rId9" Type="http://schemas.openxmlformats.org/officeDocument/2006/relationships/image" Target="../media/image397.png"/><Relationship Id="rId14" Type="http://schemas.openxmlformats.org/officeDocument/2006/relationships/image" Target="../media/image402.png"/><Relationship Id="rId22" Type="http://schemas.openxmlformats.org/officeDocument/2006/relationships/image" Target="../media/image41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7" Type="http://schemas.openxmlformats.org/officeDocument/2006/relationships/image" Target="../media/image42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419.png"/><Relationship Id="rId4" Type="http://schemas.openxmlformats.org/officeDocument/2006/relationships/image" Target="../media/image418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13" Type="http://schemas.openxmlformats.org/officeDocument/2006/relationships/image" Target="../media/image430.png"/><Relationship Id="rId3" Type="http://schemas.openxmlformats.org/officeDocument/2006/relationships/image" Target="../media/image422.png"/><Relationship Id="rId7" Type="http://schemas.openxmlformats.org/officeDocument/2006/relationships/image" Target="../media/image340.png"/><Relationship Id="rId12" Type="http://schemas.openxmlformats.org/officeDocument/2006/relationships/image" Target="../media/image429.png"/><Relationship Id="rId17" Type="http://schemas.openxmlformats.org/officeDocument/2006/relationships/image" Target="../media/image433.png"/><Relationship Id="rId2" Type="http://schemas.openxmlformats.org/officeDocument/2006/relationships/image" Target="../media/image46.png"/><Relationship Id="rId16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5.png"/><Relationship Id="rId11" Type="http://schemas.openxmlformats.org/officeDocument/2006/relationships/image" Target="../media/image428.png"/><Relationship Id="rId5" Type="http://schemas.openxmlformats.org/officeDocument/2006/relationships/image" Target="../media/image424.png"/><Relationship Id="rId15" Type="http://schemas.openxmlformats.org/officeDocument/2006/relationships/image" Target="../media/image432.png"/><Relationship Id="rId10" Type="http://schemas.openxmlformats.org/officeDocument/2006/relationships/image" Target="../media/image427.png"/><Relationship Id="rId4" Type="http://schemas.openxmlformats.org/officeDocument/2006/relationships/image" Target="../media/image423.png"/><Relationship Id="rId9" Type="http://schemas.openxmlformats.org/officeDocument/2006/relationships/image" Target="../media/image426.png"/><Relationship Id="rId14" Type="http://schemas.openxmlformats.org/officeDocument/2006/relationships/image" Target="../media/image431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8.png"/><Relationship Id="rId3" Type="http://schemas.openxmlformats.org/officeDocument/2006/relationships/image" Target="../media/image434.png"/><Relationship Id="rId7" Type="http://schemas.openxmlformats.org/officeDocument/2006/relationships/image" Target="../media/image43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openxmlformats.org/officeDocument/2006/relationships/image" Target="../media/image441.png"/><Relationship Id="rId5" Type="http://schemas.openxmlformats.org/officeDocument/2006/relationships/image" Target="../media/image436.png"/><Relationship Id="rId10" Type="http://schemas.openxmlformats.org/officeDocument/2006/relationships/image" Target="../media/image440.png"/><Relationship Id="rId4" Type="http://schemas.openxmlformats.org/officeDocument/2006/relationships/image" Target="../media/image435.png"/><Relationship Id="rId9" Type="http://schemas.openxmlformats.org/officeDocument/2006/relationships/image" Target="../media/image439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442.png"/><Relationship Id="rId7" Type="http://schemas.openxmlformats.org/officeDocument/2006/relationships/image" Target="../media/image44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5.png"/><Relationship Id="rId5" Type="http://schemas.openxmlformats.org/officeDocument/2006/relationships/image" Target="../media/image444.png"/><Relationship Id="rId4" Type="http://schemas.openxmlformats.org/officeDocument/2006/relationships/image" Target="../media/image443.png"/><Relationship Id="rId9" Type="http://schemas.openxmlformats.org/officeDocument/2006/relationships/image" Target="../media/image447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2.png"/><Relationship Id="rId3" Type="http://schemas.openxmlformats.org/officeDocument/2006/relationships/image" Target="../media/image448.png"/><Relationship Id="rId7" Type="http://schemas.openxmlformats.org/officeDocument/2006/relationships/image" Target="../media/image41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.png"/><Relationship Id="rId5" Type="http://schemas.openxmlformats.org/officeDocument/2006/relationships/image" Target="../media/image450.png"/><Relationship Id="rId4" Type="http://schemas.openxmlformats.org/officeDocument/2006/relationships/image" Target="../media/image449.png"/><Relationship Id="rId9" Type="http://schemas.openxmlformats.org/officeDocument/2006/relationships/image" Target="../media/image453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8.png"/><Relationship Id="rId13" Type="http://schemas.openxmlformats.org/officeDocument/2006/relationships/image" Target="../media/image462.png"/><Relationship Id="rId18" Type="http://schemas.openxmlformats.org/officeDocument/2006/relationships/image" Target="../media/image467.png"/><Relationship Id="rId3" Type="http://schemas.openxmlformats.org/officeDocument/2006/relationships/image" Target="../media/image455.png"/><Relationship Id="rId7" Type="http://schemas.openxmlformats.org/officeDocument/2006/relationships/image" Target="../media/image284.png"/><Relationship Id="rId12" Type="http://schemas.openxmlformats.org/officeDocument/2006/relationships/image" Target="../media/image461.png"/><Relationship Id="rId17" Type="http://schemas.openxmlformats.org/officeDocument/2006/relationships/image" Target="../media/image466.png"/><Relationship Id="rId2" Type="http://schemas.openxmlformats.org/officeDocument/2006/relationships/image" Target="../media/image454.png"/><Relationship Id="rId16" Type="http://schemas.openxmlformats.org/officeDocument/2006/relationships/image" Target="../media/image465.png"/><Relationship Id="rId20" Type="http://schemas.openxmlformats.org/officeDocument/2006/relationships/image" Target="../media/image3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9.png"/><Relationship Id="rId11" Type="http://schemas.openxmlformats.org/officeDocument/2006/relationships/image" Target="../media/image460.png"/><Relationship Id="rId5" Type="http://schemas.openxmlformats.org/officeDocument/2006/relationships/image" Target="../media/image457.png"/><Relationship Id="rId15" Type="http://schemas.openxmlformats.org/officeDocument/2006/relationships/image" Target="../media/image464.png"/><Relationship Id="rId10" Type="http://schemas.openxmlformats.org/officeDocument/2006/relationships/image" Target="../media/image459.png"/><Relationship Id="rId19" Type="http://schemas.openxmlformats.org/officeDocument/2006/relationships/image" Target="../media/image468.png"/><Relationship Id="rId4" Type="http://schemas.openxmlformats.org/officeDocument/2006/relationships/image" Target="../media/image456.png"/><Relationship Id="rId9" Type="http://schemas.openxmlformats.org/officeDocument/2006/relationships/image" Target="../media/image285.png"/><Relationship Id="rId14" Type="http://schemas.openxmlformats.org/officeDocument/2006/relationships/image" Target="../media/image463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" Target="slide3.xml"/><Relationship Id="rId7" Type="http://schemas.openxmlformats.org/officeDocument/2006/relationships/slide" Target="slide99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slide" Target="slide28.xml"/><Relationship Id="rId4" Type="http://schemas.openxmlformats.org/officeDocument/2006/relationships/image" Target="../media/image8.png"/><Relationship Id="rId9" Type="http://schemas.openxmlformats.org/officeDocument/2006/relationships/slide" Target="slide1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.png"/><Relationship Id="rId13" Type="http://schemas.openxmlformats.org/officeDocument/2006/relationships/image" Target="../media/image425.png"/><Relationship Id="rId3" Type="http://schemas.openxmlformats.org/officeDocument/2006/relationships/image" Target="../media/image126.png"/><Relationship Id="rId7" Type="http://schemas.openxmlformats.org/officeDocument/2006/relationships/image" Target="../media/image472.png"/><Relationship Id="rId12" Type="http://schemas.openxmlformats.org/officeDocument/2006/relationships/image" Target="../media/image394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1.png"/><Relationship Id="rId11" Type="http://schemas.openxmlformats.org/officeDocument/2006/relationships/image" Target="../media/image372.png"/><Relationship Id="rId5" Type="http://schemas.openxmlformats.org/officeDocument/2006/relationships/image" Target="../media/image470.png"/><Relationship Id="rId10" Type="http://schemas.openxmlformats.org/officeDocument/2006/relationships/image" Target="../media/image475.png"/><Relationship Id="rId4" Type="http://schemas.openxmlformats.org/officeDocument/2006/relationships/image" Target="../media/image469.png"/><Relationship Id="rId9" Type="http://schemas.openxmlformats.org/officeDocument/2006/relationships/image" Target="../media/image474.png"/><Relationship Id="rId14" Type="http://schemas.openxmlformats.org/officeDocument/2006/relationships/image" Target="../media/image476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silientsystems.co.uk/" TargetMode="External"/><Relationship Id="rId2" Type="http://schemas.openxmlformats.org/officeDocument/2006/relationships/image" Target="../media/image477.jp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8.jpg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9.jpg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formatik.uni-bremen.de/" TargetMode="External"/><Relationship Id="rId2" Type="http://schemas.openxmlformats.org/officeDocument/2006/relationships/image" Target="../media/image480.jp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://pande.stanford.edu/" TargetMode="External"/><Relationship Id="rId2" Type="http://schemas.openxmlformats.org/officeDocument/2006/relationships/image" Target="../media/image481.jp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2.jpg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3.jpg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4.jpg"/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5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6.jpg"/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2.png"/><Relationship Id="rId13" Type="http://schemas.openxmlformats.org/officeDocument/2006/relationships/image" Target="../media/image496.png"/><Relationship Id="rId18" Type="http://schemas.openxmlformats.org/officeDocument/2006/relationships/image" Target="../media/image499.png"/><Relationship Id="rId3" Type="http://schemas.openxmlformats.org/officeDocument/2006/relationships/image" Target="../media/image488.png"/><Relationship Id="rId7" Type="http://schemas.openxmlformats.org/officeDocument/2006/relationships/image" Target="../media/image491.png"/><Relationship Id="rId12" Type="http://schemas.openxmlformats.org/officeDocument/2006/relationships/image" Target="../media/image495.png"/><Relationship Id="rId17" Type="http://schemas.openxmlformats.org/officeDocument/2006/relationships/image" Target="../media/image498.png"/><Relationship Id="rId2" Type="http://schemas.openxmlformats.org/officeDocument/2006/relationships/image" Target="../media/image487.png"/><Relationship Id="rId16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11" Type="http://schemas.openxmlformats.org/officeDocument/2006/relationships/image" Target="../media/image163.png"/><Relationship Id="rId5" Type="http://schemas.openxmlformats.org/officeDocument/2006/relationships/image" Target="../media/image490.png"/><Relationship Id="rId15" Type="http://schemas.openxmlformats.org/officeDocument/2006/relationships/image" Target="../media/image497.png"/><Relationship Id="rId10" Type="http://schemas.openxmlformats.org/officeDocument/2006/relationships/image" Target="../media/image494.png"/><Relationship Id="rId4" Type="http://schemas.openxmlformats.org/officeDocument/2006/relationships/image" Target="../media/image489.png"/><Relationship Id="rId9" Type="http://schemas.openxmlformats.org/officeDocument/2006/relationships/image" Target="../media/image493.png"/><Relationship Id="rId14" Type="http://schemas.openxmlformats.org/officeDocument/2006/relationships/image" Target="../media/image164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2.png"/><Relationship Id="rId13" Type="http://schemas.openxmlformats.org/officeDocument/2006/relationships/image" Target="../media/image496.png"/><Relationship Id="rId18" Type="http://schemas.openxmlformats.org/officeDocument/2006/relationships/image" Target="../media/image499.png"/><Relationship Id="rId3" Type="http://schemas.openxmlformats.org/officeDocument/2006/relationships/image" Target="../media/image488.png"/><Relationship Id="rId7" Type="http://schemas.openxmlformats.org/officeDocument/2006/relationships/image" Target="../media/image491.png"/><Relationship Id="rId12" Type="http://schemas.openxmlformats.org/officeDocument/2006/relationships/image" Target="../media/image495.png"/><Relationship Id="rId17" Type="http://schemas.openxmlformats.org/officeDocument/2006/relationships/image" Target="../media/image498.png"/><Relationship Id="rId2" Type="http://schemas.openxmlformats.org/officeDocument/2006/relationships/image" Target="../media/image487.png"/><Relationship Id="rId16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11" Type="http://schemas.openxmlformats.org/officeDocument/2006/relationships/image" Target="../media/image163.png"/><Relationship Id="rId5" Type="http://schemas.openxmlformats.org/officeDocument/2006/relationships/image" Target="../media/image490.png"/><Relationship Id="rId15" Type="http://schemas.openxmlformats.org/officeDocument/2006/relationships/image" Target="../media/image497.png"/><Relationship Id="rId10" Type="http://schemas.openxmlformats.org/officeDocument/2006/relationships/image" Target="../media/image494.png"/><Relationship Id="rId4" Type="http://schemas.openxmlformats.org/officeDocument/2006/relationships/image" Target="../media/image489.png"/><Relationship Id="rId9" Type="http://schemas.openxmlformats.org/officeDocument/2006/relationships/image" Target="../media/image493.png"/><Relationship Id="rId14" Type="http://schemas.openxmlformats.org/officeDocument/2006/relationships/image" Target="../media/image164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2.png"/><Relationship Id="rId13" Type="http://schemas.openxmlformats.org/officeDocument/2006/relationships/image" Target="../media/image496.png"/><Relationship Id="rId18" Type="http://schemas.openxmlformats.org/officeDocument/2006/relationships/image" Target="../media/image499.png"/><Relationship Id="rId3" Type="http://schemas.openxmlformats.org/officeDocument/2006/relationships/image" Target="../media/image488.png"/><Relationship Id="rId7" Type="http://schemas.openxmlformats.org/officeDocument/2006/relationships/image" Target="../media/image491.png"/><Relationship Id="rId12" Type="http://schemas.openxmlformats.org/officeDocument/2006/relationships/image" Target="../media/image495.png"/><Relationship Id="rId17" Type="http://schemas.openxmlformats.org/officeDocument/2006/relationships/image" Target="../media/image498.png"/><Relationship Id="rId2" Type="http://schemas.openxmlformats.org/officeDocument/2006/relationships/image" Target="../media/image487.png"/><Relationship Id="rId16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163.png"/><Relationship Id="rId5" Type="http://schemas.openxmlformats.org/officeDocument/2006/relationships/image" Target="../media/image490.png"/><Relationship Id="rId15" Type="http://schemas.openxmlformats.org/officeDocument/2006/relationships/image" Target="../media/image497.png"/><Relationship Id="rId10" Type="http://schemas.openxmlformats.org/officeDocument/2006/relationships/image" Target="../media/image494.png"/><Relationship Id="rId4" Type="http://schemas.openxmlformats.org/officeDocument/2006/relationships/image" Target="../media/image489.png"/><Relationship Id="rId9" Type="http://schemas.openxmlformats.org/officeDocument/2006/relationships/image" Target="../media/image493.png"/><Relationship Id="rId14" Type="http://schemas.openxmlformats.org/officeDocument/2006/relationships/image" Target="../media/image164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2.png"/><Relationship Id="rId13" Type="http://schemas.openxmlformats.org/officeDocument/2006/relationships/image" Target="../media/image496.png"/><Relationship Id="rId18" Type="http://schemas.openxmlformats.org/officeDocument/2006/relationships/image" Target="../media/image499.png"/><Relationship Id="rId3" Type="http://schemas.openxmlformats.org/officeDocument/2006/relationships/image" Target="../media/image488.png"/><Relationship Id="rId7" Type="http://schemas.openxmlformats.org/officeDocument/2006/relationships/image" Target="../media/image491.png"/><Relationship Id="rId12" Type="http://schemas.openxmlformats.org/officeDocument/2006/relationships/image" Target="../media/image495.png"/><Relationship Id="rId17" Type="http://schemas.openxmlformats.org/officeDocument/2006/relationships/image" Target="../media/image498.png"/><Relationship Id="rId2" Type="http://schemas.openxmlformats.org/officeDocument/2006/relationships/image" Target="../media/image487.png"/><Relationship Id="rId16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163.png"/><Relationship Id="rId5" Type="http://schemas.openxmlformats.org/officeDocument/2006/relationships/image" Target="../media/image490.png"/><Relationship Id="rId15" Type="http://schemas.openxmlformats.org/officeDocument/2006/relationships/image" Target="../media/image497.png"/><Relationship Id="rId10" Type="http://schemas.openxmlformats.org/officeDocument/2006/relationships/image" Target="../media/image494.png"/><Relationship Id="rId4" Type="http://schemas.openxmlformats.org/officeDocument/2006/relationships/image" Target="../media/image489.png"/><Relationship Id="rId9" Type="http://schemas.openxmlformats.org/officeDocument/2006/relationships/image" Target="../media/image493.png"/><Relationship Id="rId14" Type="http://schemas.openxmlformats.org/officeDocument/2006/relationships/image" Target="../media/image164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2.png"/><Relationship Id="rId13" Type="http://schemas.openxmlformats.org/officeDocument/2006/relationships/image" Target="../media/image496.png"/><Relationship Id="rId18" Type="http://schemas.openxmlformats.org/officeDocument/2006/relationships/image" Target="../media/image499.png"/><Relationship Id="rId3" Type="http://schemas.openxmlformats.org/officeDocument/2006/relationships/image" Target="../media/image488.png"/><Relationship Id="rId7" Type="http://schemas.openxmlformats.org/officeDocument/2006/relationships/image" Target="../media/image500.png"/><Relationship Id="rId12" Type="http://schemas.openxmlformats.org/officeDocument/2006/relationships/image" Target="../media/image495.png"/><Relationship Id="rId17" Type="http://schemas.openxmlformats.org/officeDocument/2006/relationships/image" Target="../media/image498.png"/><Relationship Id="rId2" Type="http://schemas.openxmlformats.org/officeDocument/2006/relationships/image" Target="../media/image487.png"/><Relationship Id="rId16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163.png"/><Relationship Id="rId5" Type="http://schemas.openxmlformats.org/officeDocument/2006/relationships/image" Target="../media/image490.png"/><Relationship Id="rId15" Type="http://schemas.openxmlformats.org/officeDocument/2006/relationships/image" Target="../media/image497.png"/><Relationship Id="rId10" Type="http://schemas.openxmlformats.org/officeDocument/2006/relationships/image" Target="../media/image494.png"/><Relationship Id="rId4" Type="http://schemas.openxmlformats.org/officeDocument/2006/relationships/image" Target="../media/image489.png"/><Relationship Id="rId9" Type="http://schemas.openxmlformats.org/officeDocument/2006/relationships/image" Target="../media/image493.png"/><Relationship Id="rId14" Type="http://schemas.openxmlformats.org/officeDocument/2006/relationships/image" Target="../media/image164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2.png"/><Relationship Id="rId13" Type="http://schemas.openxmlformats.org/officeDocument/2006/relationships/image" Target="../media/image496.png"/><Relationship Id="rId18" Type="http://schemas.openxmlformats.org/officeDocument/2006/relationships/image" Target="../media/image499.png"/><Relationship Id="rId3" Type="http://schemas.openxmlformats.org/officeDocument/2006/relationships/image" Target="../media/image488.png"/><Relationship Id="rId7" Type="http://schemas.openxmlformats.org/officeDocument/2006/relationships/image" Target="../media/image500.png"/><Relationship Id="rId12" Type="http://schemas.openxmlformats.org/officeDocument/2006/relationships/image" Target="../media/image495.png"/><Relationship Id="rId17" Type="http://schemas.openxmlformats.org/officeDocument/2006/relationships/image" Target="../media/image498.png"/><Relationship Id="rId2" Type="http://schemas.openxmlformats.org/officeDocument/2006/relationships/image" Target="../media/image487.png"/><Relationship Id="rId16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163.png"/><Relationship Id="rId5" Type="http://schemas.openxmlformats.org/officeDocument/2006/relationships/image" Target="../media/image490.png"/><Relationship Id="rId15" Type="http://schemas.openxmlformats.org/officeDocument/2006/relationships/image" Target="../media/image497.png"/><Relationship Id="rId10" Type="http://schemas.openxmlformats.org/officeDocument/2006/relationships/image" Target="../media/image494.png"/><Relationship Id="rId4" Type="http://schemas.openxmlformats.org/officeDocument/2006/relationships/image" Target="../media/image489.png"/><Relationship Id="rId9" Type="http://schemas.openxmlformats.org/officeDocument/2006/relationships/image" Target="../media/image493.png"/><Relationship Id="rId14" Type="http://schemas.openxmlformats.org/officeDocument/2006/relationships/image" Target="../media/image164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496.png"/><Relationship Id="rId18" Type="http://schemas.openxmlformats.org/officeDocument/2006/relationships/image" Target="../media/image499.png"/><Relationship Id="rId3" Type="http://schemas.openxmlformats.org/officeDocument/2006/relationships/image" Target="../media/image488.png"/><Relationship Id="rId7" Type="http://schemas.openxmlformats.org/officeDocument/2006/relationships/image" Target="../media/image500.png"/><Relationship Id="rId12" Type="http://schemas.openxmlformats.org/officeDocument/2006/relationships/image" Target="../media/image495.png"/><Relationship Id="rId17" Type="http://schemas.openxmlformats.org/officeDocument/2006/relationships/image" Target="../media/image498.png"/><Relationship Id="rId2" Type="http://schemas.openxmlformats.org/officeDocument/2006/relationships/image" Target="../media/image487.png"/><Relationship Id="rId16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163.png"/><Relationship Id="rId5" Type="http://schemas.openxmlformats.org/officeDocument/2006/relationships/image" Target="../media/image490.png"/><Relationship Id="rId15" Type="http://schemas.openxmlformats.org/officeDocument/2006/relationships/image" Target="../media/image497.png"/><Relationship Id="rId10" Type="http://schemas.openxmlformats.org/officeDocument/2006/relationships/image" Target="../media/image494.png"/><Relationship Id="rId4" Type="http://schemas.openxmlformats.org/officeDocument/2006/relationships/image" Target="../media/image489.png"/><Relationship Id="rId9" Type="http://schemas.openxmlformats.org/officeDocument/2006/relationships/image" Target="../media/image493.png"/><Relationship Id="rId14" Type="http://schemas.openxmlformats.org/officeDocument/2006/relationships/image" Target="../media/image16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496.png"/><Relationship Id="rId18" Type="http://schemas.openxmlformats.org/officeDocument/2006/relationships/image" Target="../media/image499.png"/><Relationship Id="rId3" Type="http://schemas.openxmlformats.org/officeDocument/2006/relationships/image" Target="../media/image488.png"/><Relationship Id="rId7" Type="http://schemas.openxmlformats.org/officeDocument/2006/relationships/image" Target="../media/image500.png"/><Relationship Id="rId12" Type="http://schemas.openxmlformats.org/officeDocument/2006/relationships/image" Target="../media/image495.png"/><Relationship Id="rId17" Type="http://schemas.openxmlformats.org/officeDocument/2006/relationships/image" Target="../media/image498.png"/><Relationship Id="rId2" Type="http://schemas.openxmlformats.org/officeDocument/2006/relationships/image" Target="../media/image487.png"/><Relationship Id="rId16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163.png"/><Relationship Id="rId5" Type="http://schemas.openxmlformats.org/officeDocument/2006/relationships/image" Target="../media/image490.png"/><Relationship Id="rId15" Type="http://schemas.openxmlformats.org/officeDocument/2006/relationships/image" Target="../media/image497.png"/><Relationship Id="rId10" Type="http://schemas.openxmlformats.org/officeDocument/2006/relationships/image" Target="../media/image494.png"/><Relationship Id="rId4" Type="http://schemas.openxmlformats.org/officeDocument/2006/relationships/image" Target="../media/image489.png"/><Relationship Id="rId9" Type="http://schemas.openxmlformats.org/officeDocument/2006/relationships/image" Target="../media/image493.png"/><Relationship Id="rId14" Type="http://schemas.openxmlformats.org/officeDocument/2006/relationships/image" Target="../media/image164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496.png"/><Relationship Id="rId18" Type="http://schemas.openxmlformats.org/officeDocument/2006/relationships/image" Target="../media/image499.png"/><Relationship Id="rId3" Type="http://schemas.openxmlformats.org/officeDocument/2006/relationships/image" Target="../media/image488.png"/><Relationship Id="rId7" Type="http://schemas.openxmlformats.org/officeDocument/2006/relationships/image" Target="../media/image500.png"/><Relationship Id="rId12" Type="http://schemas.openxmlformats.org/officeDocument/2006/relationships/image" Target="../media/image495.png"/><Relationship Id="rId17" Type="http://schemas.openxmlformats.org/officeDocument/2006/relationships/image" Target="../media/image498.png"/><Relationship Id="rId2" Type="http://schemas.openxmlformats.org/officeDocument/2006/relationships/image" Target="../media/image487.png"/><Relationship Id="rId16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163.png"/><Relationship Id="rId5" Type="http://schemas.openxmlformats.org/officeDocument/2006/relationships/image" Target="../media/image490.png"/><Relationship Id="rId15" Type="http://schemas.openxmlformats.org/officeDocument/2006/relationships/image" Target="../media/image497.png"/><Relationship Id="rId10" Type="http://schemas.openxmlformats.org/officeDocument/2006/relationships/image" Target="../media/image494.png"/><Relationship Id="rId4" Type="http://schemas.openxmlformats.org/officeDocument/2006/relationships/image" Target="../media/image489.png"/><Relationship Id="rId9" Type="http://schemas.openxmlformats.org/officeDocument/2006/relationships/image" Target="../media/image501.png"/><Relationship Id="rId14" Type="http://schemas.openxmlformats.org/officeDocument/2006/relationships/image" Target="../media/image164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496.png"/><Relationship Id="rId18" Type="http://schemas.openxmlformats.org/officeDocument/2006/relationships/image" Target="../media/image499.png"/><Relationship Id="rId3" Type="http://schemas.openxmlformats.org/officeDocument/2006/relationships/image" Target="../media/image488.png"/><Relationship Id="rId7" Type="http://schemas.openxmlformats.org/officeDocument/2006/relationships/image" Target="../media/image500.png"/><Relationship Id="rId12" Type="http://schemas.openxmlformats.org/officeDocument/2006/relationships/image" Target="../media/image495.png"/><Relationship Id="rId17" Type="http://schemas.openxmlformats.org/officeDocument/2006/relationships/image" Target="../media/image498.png"/><Relationship Id="rId2" Type="http://schemas.openxmlformats.org/officeDocument/2006/relationships/image" Target="../media/image487.png"/><Relationship Id="rId16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163.png"/><Relationship Id="rId5" Type="http://schemas.openxmlformats.org/officeDocument/2006/relationships/image" Target="../media/image490.png"/><Relationship Id="rId15" Type="http://schemas.openxmlformats.org/officeDocument/2006/relationships/image" Target="../media/image497.png"/><Relationship Id="rId10" Type="http://schemas.openxmlformats.org/officeDocument/2006/relationships/image" Target="../media/image494.png"/><Relationship Id="rId4" Type="http://schemas.openxmlformats.org/officeDocument/2006/relationships/image" Target="../media/image489.png"/><Relationship Id="rId9" Type="http://schemas.openxmlformats.org/officeDocument/2006/relationships/image" Target="../media/image501.png"/><Relationship Id="rId14" Type="http://schemas.openxmlformats.org/officeDocument/2006/relationships/image" Target="../media/image164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496.png"/><Relationship Id="rId18" Type="http://schemas.openxmlformats.org/officeDocument/2006/relationships/image" Target="../media/image499.png"/><Relationship Id="rId3" Type="http://schemas.openxmlformats.org/officeDocument/2006/relationships/image" Target="../media/image488.png"/><Relationship Id="rId7" Type="http://schemas.openxmlformats.org/officeDocument/2006/relationships/image" Target="../media/image500.png"/><Relationship Id="rId12" Type="http://schemas.openxmlformats.org/officeDocument/2006/relationships/image" Target="../media/image495.png"/><Relationship Id="rId17" Type="http://schemas.openxmlformats.org/officeDocument/2006/relationships/image" Target="../media/image498.png"/><Relationship Id="rId2" Type="http://schemas.openxmlformats.org/officeDocument/2006/relationships/image" Target="../media/image487.png"/><Relationship Id="rId16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163.png"/><Relationship Id="rId5" Type="http://schemas.openxmlformats.org/officeDocument/2006/relationships/image" Target="../media/image490.png"/><Relationship Id="rId15" Type="http://schemas.openxmlformats.org/officeDocument/2006/relationships/image" Target="../media/image497.png"/><Relationship Id="rId10" Type="http://schemas.openxmlformats.org/officeDocument/2006/relationships/image" Target="../media/image502.png"/><Relationship Id="rId4" Type="http://schemas.openxmlformats.org/officeDocument/2006/relationships/image" Target="../media/image489.png"/><Relationship Id="rId9" Type="http://schemas.openxmlformats.org/officeDocument/2006/relationships/image" Target="../media/image501.png"/><Relationship Id="rId14" Type="http://schemas.openxmlformats.org/officeDocument/2006/relationships/image" Target="../media/image164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496.png"/><Relationship Id="rId18" Type="http://schemas.openxmlformats.org/officeDocument/2006/relationships/image" Target="../media/image499.png"/><Relationship Id="rId3" Type="http://schemas.openxmlformats.org/officeDocument/2006/relationships/image" Target="../media/image488.png"/><Relationship Id="rId7" Type="http://schemas.openxmlformats.org/officeDocument/2006/relationships/image" Target="../media/image500.png"/><Relationship Id="rId12" Type="http://schemas.openxmlformats.org/officeDocument/2006/relationships/image" Target="../media/image495.png"/><Relationship Id="rId17" Type="http://schemas.openxmlformats.org/officeDocument/2006/relationships/image" Target="../media/image498.png"/><Relationship Id="rId2" Type="http://schemas.openxmlformats.org/officeDocument/2006/relationships/image" Target="../media/image487.png"/><Relationship Id="rId16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163.png"/><Relationship Id="rId5" Type="http://schemas.openxmlformats.org/officeDocument/2006/relationships/image" Target="../media/image490.png"/><Relationship Id="rId15" Type="http://schemas.openxmlformats.org/officeDocument/2006/relationships/image" Target="../media/image497.png"/><Relationship Id="rId10" Type="http://schemas.openxmlformats.org/officeDocument/2006/relationships/image" Target="../media/image502.png"/><Relationship Id="rId4" Type="http://schemas.openxmlformats.org/officeDocument/2006/relationships/image" Target="../media/image489.png"/><Relationship Id="rId9" Type="http://schemas.openxmlformats.org/officeDocument/2006/relationships/image" Target="../media/image501.png"/><Relationship Id="rId14" Type="http://schemas.openxmlformats.org/officeDocument/2006/relationships/image" Target="../media/image164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496.png"/><Relationship Id="rId18" Type="http://schemas.openxmlformats.org/officeDocument/2006/relationships/image" Target="../media/image499.png"/><Relationship Id="rId3" Type="http://schemas.openxmlformats.org/officeDocument/2006/relationships/image" Target="../media/image488.png"/><Relationship Id="rId7" Type="http://schemas.openxmlformats.org/officeDocument/2006/relationships/image" Target="../media/image500.png"/><Relationship Id="rId12" Type="http://schemas.openxmlformats.org/officeDocument/2006/relationships/image" Target="../media/image495.png"/><Relationship Id="rId17" Type="http://schemas.openxmlformats.org/officeDocument/2006/relationships/image" Target="../media/image498.png"/><Relationship Id="rId2" Type="http://schemas.openxmlformats.org/officeDocument/2006/relationships/image" Target="../media/image487.png"/><Relationship Id="rId16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173.png"/><Relationship Id="rId5" Type="http://schemas.openxmlformats.org/officeDocument/2006/relationships/image" Target="../media/image490.png"/><Relationship Id="rId15" Type="http://schemas.openxmlformats.org/officeDocument/2006/relationships/image" Target="../media/image497.png"/><Relationship Id="rId10" Type="http://schemas.openxmlformats.org/officeDocument/2006/relationships/image" Target="../media/image502.png"/><Relationship Id="rId4" Type="http://schemas.openxmlformats.org/officeDocument/2006/relationships/image" Target="../media/image489.png"/><Relationship Id="rId9" Type="http://schemas.openxmlformats.org/officeDocument/2006/relationships/image" Target="../media/image501.png"/><Relationship Id="rId14" Type="http://schemas.openxmlformats.org/officeDocument/2006/relationships/image" Target="../media/image164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496.png"/><Relationship Id="rId18" Type="http://schemas.openxmlformats.org/officeDocument/2006/relationships/image" Target="../media/image499.png"/><Relationship Id="rId3" Type="http://schemas.openxmlformats.org/officeDocument/2006/relationships/image" Target="../media/image488.png"/><Relationship Id="rId7" Type="http://schemas.openxmlformats.org/officeDocument/2006/relationships/image" Target="../media/image500.png"/><Relationship Id="rId12" Type="http://schemas.openxmlformats.org/officeDocument/2006/relationships/image" Target="../media/image495.png"/><Relationship Id="rId17" Type="http://schemas.openxmlformats.org/officeDocument/2006/relationships/image" Target="../media/image498.png"/><Relationship Id="rId2" Type="http://schemas.openxmlformats.org/officeDocument/2006/relationships/image" Target="../media/image487.png"/><Relationship Id="rId16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173.png"/><Relationship Id="rId5" Type="http://schemas.openxmlformats.org/officeDocument/2006/relationships/image" Target="../media/image490.png"/><Relationship Id="rId15" Type="http://schemas.openxmlformats.org/officeDocument/2006/relationships/image" Target="../media/image497.png"/><Relationship Id="rId10" Type="http://schemas.openxmlformats.org/officeDocument/2006/relationships/image" Target="../media/image502.png"/><Relationship Id="rId4" Type="http://schemas.openxmlformats.org/officeDocument/2006/relationships/image" Target="../media/image489.png"/><Relationship Id="rId9" Type="http://schemas.openxmlformats.org/officeDocument/2006/relationships/image" Target="../media/image501.png"/><Relationship Id="rId14" Type="http://schemas.openxmlformats.org/officeDocument/2006/relationships/image" Target="../media/image164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496.png"/><Relationship Id="rId18" Type="http://schemas.openxmlformats.org/officeDocument/2006/relationships/image" Target="../media/image499.png"/><Relationship Id="rId3" Type="http://schemas.openxmlformats.org/officeDocument/2006/relationships/image" Target="../media/image488.png"/><Relationship Id="rId7" Type="http://schemas.openxmlformats.org/officeDocument/2006/relationships/image" Target="../media/image500.png"/><Relationship Id="rId12" Type="http://schemas.openxmlformats.org/officeDocument/2006/relationships/image" Target="../media/image160.png"/><Relationship Id="rId17" Type="http://schemas.openxmlformats.org/officeDocument/2006/relationships/image" Target="../media/image498.png"/><Relationship Id="rId2" Type="http://schemas.openxmlformats.org/officeDocument/2006/relationships/image" Target="../media/image487.png"/><Relationship Id="rId16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173.png"/><Relationship Id="rId5" Type="http://schemas.openxmlformats.org/officeDocument/2006/relationships/image" Target="../media/image490.png"/><Relationship Id="rId15" Type="http://schemas.openxmlformats.org/officeDocument/2006/relationships/image" Target="../media/image497.png"/><Relationship Id="rId10" Type="http://schemas.openxmlformats.org/officeDocument/2006/relationships/image" Target="../media/image502.png"/><Relationship Id="rId4" Type="http://schemas.openxmlformats.org/officeDocument/2006/relationships/image" Target="../media/image489.png"/><Relationship Id="rId9" Type="http://schemas.openxmlformats.org/officeDocument/2006/relationships/image" Target="../media/image501.png"/><Relationship Id="rId14" Type="http://schemas.openxmlformats.org/officeDocument/2006/relationships/image" Target="../media/image164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496.png"/><Relationship Id="rId18" Type="http://schemas.openxmlformats.org/officeDocument/2006/relationships/image" Target="../media/image499.png"/><Relationship Id="rId3" Type="http://schemas.openxmlformats.org/officeDocument/2006/relationships/image" Target="../media/image488.png"/><Relationship Id="rId7" Type="http://schemas.openxmlformats.org/officeDocument/2006/relationships/image" Target="../media/image500.png"/><Relationship Id="rId12" Type="http://schemas.openxmlformats.org/officeDocument/2006/relationships/image" Target="../media/image160.png"/><Relationship Id="rId17" Type="http://schemas.openxmlformats.org/officeDocument/2006/relationships/image" Target="../media/image498.png"/><Relationship Id="rId2" Type="http://schemas.openxmlformats.org/officeDocument/2006/relationships/image" Target="../media/image487.png"/><Relationship Id="rId16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173.png"/><Relationship Id="rId5" Type="http://schemas.openxmlformats.org/officeDocument/2006/relationships/image" Target="../media/image490.png"/><Relationship Id="rId15" Type="http://schemas.openxmlformats.org/officeDocument/2006/relationships/image" Target="../media/image497.png"/><Relationship Id="rId10" Type="http://schemas.openxmlformats.org/officeDocument/2006/relationships/image" Target="../media/image502.png"/><Relationship Id="rId4" Type="http://schemas.openxmlformats.org/officeDocument/2006/relationships/image" Target="../media/image489.png"/><Relationship Id="rId9" Type="http://schemas.openxmlformats.org/officeDocument/2006/relationships/image" Target="../media/image501.png"/><Relationship Id="rId14" Type="http://schemas.openxmlformats.org/officeDocument/2006/relationships/image" Target="../media/image164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420.png"/><Relationship Id="rId18" Type="http://schemas.openxmlformats.org/officeDocument/2006/relationships/image" Target="../media/image499.png"/><Relationship Id="rId3" Type="http://schemas.openxmlformats.org/officeDocument/2006/relationships/image" Target="../media/image488.png"/><Relationship Id="rId7" Type="http://schemas.openxmlformats.org/officeDocument/2006/relationships/image" Target="../media/image500.png"/><Relationship Id="rId12" Type="http://schemas.openxmlformats.org/officeDocument/2006/relationships/image" Target="../media/image160.png"/><Relationship Id="rId17" Type="http://schemas.openxmlformats.org/officeDocument/2006/relationships/image" Target="../media/image498.png"/><Relationship Id="rId2" Type="http://schemas.openxmlformats.org/officeDocument/2006/relationships/image" Target="../media/image487.png"/><Relationship Id="rId16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173.png"/><Relationship Id="rId5" Type="http://schemas.openxmlformats.org/officeDocument/2006/relationships/image" Target="../media/image490.png"/><Relationship Id="rId15" Type="http://schemas.openxmlformats.org/officeDocument/2006/relationships/image" Target="../media/image497.png"/><Relationship Id="rId10" Type="http://schemas.openxmlformats.org/officeDocument/2006/relationships/image" Target="../media/image502.png"/><Relationship Id="rId4" Type="http://schemas.openxmlformats.org/officeDocument/2006/relationships/image" Target="../media/image489.png"/><Relationship Id="rId9" Type="http://schemas.openxmlformats.org/officeDocument/2006/relationships/image" Target="../media/image501.png"/><Relationship Id="rId14" Type="http://schemas.openxmlformats.org/officeDocument/2006/relationships/image" Target="../media/image16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ooper.com/198685/the-stunning-evolution-of-ai-in-movies/" TargetMode="External"/><Relationship Id="rId4" Type="http://schemas.openxmlformats.org/officeDocument/2006/relationships/image" Target="../media/image28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420.png"/><Relationship Id="rId18" Type="http://schemas.openxmlformats.org/officeDocument/2006/relationships/image" Target="../media/image499.png"/><Relationship Id="rId3" Type="http://schemas.openxmlformats.org/officeDocument/2006/relationships/image" Target="../media/image488.png"/><Relationship Id="rId7" Type="http://schemas.openxmlformats.org/officeDocument/2006/relationships/image" Target="../media/image500.png"/><Relationship Id="rId12" Type="http://schemas.openxmlformats.org/officeDocument/2006/relationships/image" Target="../media/image160.png"/><Relationship Id="rId17" Type="http://schemas.openxmlformats.org/officeDocument/2006/relationships/image" Target="../media/image498.png"/><Relationship Id="rId2" Type="http://schemas.openxmlformats.org/officeDocument/2006/relationships/image" Target="../media/image487.png"/><Relationship Id="rId16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173.png"/><Relationship Id="rId5" Type="http://schemas.openxmlformats.org/officeDocument/2006/relationships/image" Target="../media/image490.png"/><Relationship Id="rId15" Type="http://schemas.openxmlformats.org/officeDocument/2006/relationships/image" Target="../media/image497.png"/><Relationship Id="rId10" Type="http://schemas.openxmlformats.org/officeDocument/2006/relationships/image" Target="../media/image502.png"/><Relationship Id="rId4" Type="http://schemas.openxmlformats.org/officeDocument/2006/relationships/image" Target="../media/image489.png"/><Relationship Id="rId9" Type="http://schemas.openxmlformats.org/officeDocument/2006/relationships/image" Target="../media/image501.png"/><Relationship Id="rId14" Type="http://schemas.openxmlformats.org/officeDocument/2006/relationships/image" Target="../media/image164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420.png"/><Relationship Id="rId18" Type="http://schemas.openxmlformats.org/officeDocument/2006/relationships/image" Target="../media/image499.png"/><Relationship Id="rId3" Type="http://schemas.openxmlformats.org/officeDocument/2006/relationships/image" Target="../media/image488.png"/><Relationship Id="rId7" Type="http://schemas.openxmlformats.org/officeDocument/2006/relationships/image" Target="../media/image500.png"/><Relationship Id="rId12" Type="http://schemas.openxmlformats.org/officeDocument/2006/relationships/image" Target="../media/image160.png"/><Relationship Id="rId17" Type="http://schemas.openxmlformats.org/officeDocument/2006/relationships/image" Target="../media/image498.png"/><Relationship Id="rId2" Type="http://schemas.openxmlformats.org/officeDocument/2006/relationships/image" Target="../media/image487.png"/><Relationship Id="rId16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173.png"/><Relationship Id="rId5" Type="http://schemas.openxmlformats.org/officeDocument/2006/relationships/image" Target="../media/image490.png"/><Relationship Id="rId15" Type="http://schemas.openxmlformats.org/officeDocument/2006/relationships/image" Target="../media/image497.png"/><Relationship Id="rId10" Type="http://schemas.openxmlformats.org/officeDocument/2006/relationships/image" Target="../media/image502.png"/><Relationship Id="rId4" Type="http://schemas.openxmlformats.org/officeDocument/2006/relationships/image" Target="../media/image489.png"/><Relationship Id="rId9" Type="http://schemas.openxmlformats.org/officeDocument/2006/relationships/image" Target="../media/image501.png"/><Relationship Id="rId14" Type="http://schemas.openxmlformats.org/officeDocument/2006/relationships/image" Target="../media/image174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420.png"/><Relationship Id="rId18" Type="http://schemas.openxmlformats.org/officeDocument/2006/relationships/image" Target="../media/image499.png"/><Relationship Id="rId3" Type="http://schemas.openxmlformats.org/officeDocument/2006/relationships/image" Target="../media/image488.png"/><Relationship Id="rId7" Type="http://schemas.openxmlformats.org/officeDocument/2006/relationships/image" Target="../media/image500.png"/><Relationship Id="rId12" Type="http://schemas.openxmlformats.org/officeDocument/2006/relationships/image" Target="../media/image160.png"/><Relationship Id="rId17" Type="http://schemas.openxmlformats.org/officeDocument/2006/relationships/image" Target="../media/image498.png"/><Relationship Id="rId2" Type="http://schemas.openxmlformats.org/officeDocument/2006/relationships/image" Target="../media/image487.png"/><Relationship Id="rId16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173.png"/><Relationship Id="rId5" Type="http://schemas.openxmlformats.org/officeDocument/2006/relationships/image" Target="../media/image490.png"/><Relationship Id="rId15" Type="http://schemas.openxmlformats.org/officeDocument/2006/relationships/image" Target="../media/image497.png"/><Relationship Id="rId10" Type="http://schemas.openxmlformats.org/officeDocument/2006/relationships/image" Target="../media/image502.png"/><Relationship Id="rId4" Type="http://schemas.openxmlformats.org/officeDocument/2006/relationships/image" Target="../media/image489.png"/><Relationship Id="rId9" Type="http://schemas.openxmlformats.org/officeDocument/2006/relationships/image" Target="../media/image501.png"/><Relationship Id="rId14" Type="http://schemas.openxmlformats.org/officeDocument/2006/relationships/image" Target="../media/image174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420.png"/><Relationship Id="rId18" Type="http://schemas.openxmlformats.org/officeDocument/2006/relationships/image" Target="../media/image499.png"/><Relationship Id="rId3" Type="http://schemas.openxmlformats.org/officeDocument/2006/relationships/image" Target="../media/image488.png"/><Relationship Id="rId7" Type="http://schemas.openxmlformats.org/officeDocument/2006/relationships/image" Target="../media/image500.png"/><Relationship Id="rId12" Type="http://schemas.openxmlformats.org/officeDocument/2006/relationships/image" Target="../media/image160.png"/><Relationship Id="rId17" Type="http://schemas.openxmlformats.org/officeDocument/2006/relationships/image" Target="../media/image498.png"/><Relationship Id="rId2" Type="http://schemas.openxmlformats.org/officeDocument/2006/relationships/image" Target="../media/image487.png"/><Relationship Id="rId16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173.png"/><Relationship Id="rId5" Type="http://schemas.openxmlformats.org/officeDocument/2006/relationships/image" Target="../media/image490.png"/><Relationship Id="rId15" Type="http://schemas.openxmlformats.org/officeDocument/2006/relationships/image" Target="../media/image503.png"/><Relationship Id="rId10" Type="http://schemas.openxmlformats.org/officeDocument/2006/relationships/image" Target="../media/image502.png"/><Relationship Id="rId4" Type="http://schemas.openxmlformats.org/officeDocument/2006/relationships/image" Target="../media/image489.png"/><Relationship Id="rId9" Type="http://schemas.openxmlformats.org/officeDocument/2006/relationships/image" Target="../media/image501.png"/><Relationship Id="rId14" Type="http://schemas.openxmlformats.org/officeDocument/2006/relationships/image" Target="../media/image174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420.png"/><Relationship Id="rId18" Type="http://schemas.openxmlformats.org/officeDocument/2006/relationships/image" Target="../media/image499.png"/><Relationship Id="rId3" Type="http://schemas.openxmlformats.org/officeDocument/2006/relationships/image" Target="../media/image488.png"/><Relationship Id="rId7" Type="http://schemas.openxmlformats.org/officeDocument/2006/relationships/image" Target="../media/image500.png"/><Relationship Id="rId12" Type="http://schemas.openxmlformats.org/officeDocument/2006/relationships/image" Target="../media/image160.png"/><Relationship Id="rId17" Type="http://schemas.openxmlformats.org/officeDocument/2006/relationships/image" Target="../media/image498.png"/><Relationship Id="rId2" Type="http://schemas.openxmlformats.org/officeDocument/2006/relationships/image" Target="../media/image487.png"/><Relationship Id="rId16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173.png"/><Relationship Id="rId5" Type="http://schemas.openxmlformats.org/officeDocument/2006/relationships/image" Target="../media/image490.png"/><Relationship Id="rId15" Type="http://schemas.openxmlformats.org/officeDocument/2006/relationships/image" Target="../media/image503.png"/><Relationship Id="rId10" Type="http://schemas.openxmlformats.org/officeDocument/2006/relationships/image" Target="../media/image502.png"/><Relationship Id="rId4" Type="http://schemas.openxmlformats.org/officeDocument/2006/relationships/image" Target="../media/image489.png"/><Relationship Id="rId9" Type="http://schemas.openxmlformats.org/officeDocument/2006/relationships/image" Target="../media/image501.png"/><Relationship Id="rId14" Type="http://schemas.openxmlformats.org/officeDocument/2006/relationships/image" Target="../media/image174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420.png"/><Relationship Id="rId18" Type="http://schemas.openxmlformats.org/officeDocument/2006/relationships/image" Target="../media/image499.png"/><Relationship Id="rId3" Type="http://schemas.openxmlformats.org/officeDocument/2006/relationships/image" Target="../media/image488.png"/><Relationship Id="rId7" Type="http://schemas.openxmlformats.org/officeDocument/2006/relationships/image" Target="../media/image500.png"/><Relationship Id="rId12" Type="http://schemas.openxmlformats.org/officeDocument/2006/relationships/image" Target="../media/image160.png"/><Relationship Id="rId17" Type="http://schemas.openxmlformats.org/officeDocument/2006/relationships/image" Target="../media/image498.png"/><Relationship Id="rId2" Type="http://schemas.openxmlformats.org/officeDocument/2006/relationships/image" Target="../media/image487.png"/><Relationship Id="rId16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173.png"/><Relationship Id="rId5" Type="http://schemas.openxmlformats.org/officeDocument/2006/relationships/image" Target="../media/image490.png"/><Relationship Id="rId15" Type="http://schemas.openxmlformats.org/officeDocument/2006/relationships/image" Target="../media/image503.png"/><Relationship Id="rId10" Type="http://schemas.openxmlformats.org/officeDocument/2006/relationships/image" Target="../media/image502.png"/><Relationship Id="rId4" Type="http://schemas.openxmlformats.org/officeDocument/2006/relationships/image" Target="../media/image489.png"/><Relationship Id="rId9" Type="http://schemas.openxmlformats.org/officeDocument/2006/relationships/image" Target="../media/image501.png"/><Relationship Id="rId14" Type="http://schemas.openxmlformats.org/officeDocument/2006/relationships/image" Target="../media/image174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420.png"/><Relationship Id="rId18" Type="http://schemas.openxmlformats.org/officeDocument/2006/relationships/image" Target="../media/image499.png"/><Relationship Id="rId3" Type="http://schemas.openxmlformats.org/officeDocument/2006/relationships/image" Target="../media/image488.png"/><Relationship Id="rId7" Type="http://schemas.openxmlformats.org/officeDocument/2006/relationships/image" Target="../media/image500.png"/><Relationship Id="rId12" Type="http://schemas.openxmlformats.org/officeDocument/2006/relationships/image" Target="../media/image160.png"/><Relationship Id="rId17" Type="http://schemas.openxmlformats.org/officeDocument/2006/relationships/image" Target="../media/image498.png"/><Relationship Id="rId2" Type="http://schemas.openxmlformats.org/officeDocument/2006/relationships/image" Target="../media/image487.png"/><Relationship Id="rId16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173.png"/><Relationship Id="rId5" Type="http://schemas.openxmlformats.org/officeDocument/2006/relationships/image" Target="../media/image490.png"/><Relationship Id="rId15" Type="http://schemas.openxmlformats.org/officeDocument/2006/relationships/image" Target="../media/image503.png"/><Relationship Id="rId10" Type="http://schemas.openxmlformats.org/officeDocument/2006/relationships/image" Target="../media/image502.png"/><Relationship Id="rId4" Type="http://schemas.openxmlformats.org/officeDocument/2006/relationships/image" Target="../media/image489.png"/><Relationship Id="rId9" Type="http://schemas.openxmlformats.org/officeDocument/2006/relationships/image" Target="../media/image501.png"/><Relationship Id="rId14" Type="http://schemas.openxmlformats.org/officeDocument/2006/relationships/image" Target="../media/image174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420.png"/><Relationship Id="rId18" Type="http://schemas.openxmlformats.org/officeDocument/2006/relationships/image" Target="../media/image499.png"/><Relationship Id="rId3" Type="http://schemas.openxmlformats.org/officeDocument/2006/relationships/image" Target="../media/image488.png"/><Relationship Id="rId7" Type="http://schemas.openxmlformats.org/officeDocument/2006/relationships/image" Target="../media/image500.png"/><Relationship Id="rId12" Type="http://schemas.openxmlformats.org/officeDocument/2006/relationships/image" Target="../media/image160.png"/><Relationship Id="rId17" Type="http://schemas.openxmlformats.org/officeDocument/2006/relationships/image" Target="../media/image200.png"/><Relationship Id="rId2" Type="http://schemas.openxmlformats.org/officeDocument/2006/relationships/image" Target="../media/image487.png"/><Relationship Id="rId16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173.png"/><Relationship Id="rId5" Type="http://schemas.openxmlformats.org/officeDocument/2006/relationships/image" Target="../media/image490.png"/><Relationship Id="rId15" Type="http://schemas.openxmlformats.org/officeDocument/2006/relationships/image" Target="../media/image503.png"/><Relationship Id="rId10" Type="http://schemas.openxmlformats.org/officeDocument/2006/relationships/image" Target="../media/image502.png"/><Relationship Id="rId4" Type="http://schemas.openxmlformats.org/officeDocument/2006/relationships/image" Target="../media/image489.png"/><Relationship Id="rId9" Type="http://schemas.openxmlformats.org/officeDocument/2006/relationships/image" Target="../media/image501.png"/><Relationship Id="rId14" Type="http://schemas.openxmlformats.org/officeDocument/2006/relationships/image" Target="../media/image174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420.png"/><Relationship Id="rId18" Type="http://schemas.openxmlformats.org/officeDocument/2006/relationships/image" Target="../media/image499.png"/><Relationship Id="rId3" Type="http://schemas.openxmlformats.org/officeDocument/2006/relationships/image" Target="../media/image488.png"/><Relationship Id="rId7" Type="http://schemas.openxmlformats.org/officeDocument/2006/relationships/image" Target="../media/image500.png"/><Relationship Id="rId12" Type="http://schemas.openxmlformats.org/officeDocument/2006/relationships/image" Target="../media/image160.png"/><Relationship Id="rId17" Type="http://schemas.openxmlformats.org/officeDocument/2006/relationships/image" Target="../media/image200.png"/><Relationship Id="rId2" Type="http://schemas.openxmlformats.org/officeDocument/2006/relationships/image" Target="../media/image487.png"/><Relationship Id="rId16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173.png"/><Relationship Id="rId5" Type="http://schemas.openxmlformats.org/officeDocument/2006/relationships/image" Target="../media/image490.png"/><Relationship Id="rId15" Type="http://schemas.openxmlformats.org/officeDocument/2006/relationships/image" Target="../media/image503.png"/><Relationship Id="rId10" Type="http://schemas.openxmlformats.org/officeDocument/2006/relationships/image" Target="../media/image502.png"/><Relationship Id="rId4" Type="http://schemas.openxmlformats.org/officeDocument/2006/relationships/image" Target="../media/image489.png"/><Relationship Id="rId9" Type="http://schemas.openxmlformats.org/officeDocument/2006/relationships/image" Target="../media/image501.png"/><Relationship Id="rId14" Type="http://schemas.openxmlformats.org/officeDocument/2006/relationships/image" Target="../media/image174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420.png"/><Relationship Id="rId18" Type="http://schemas.openxmlformats.org/officeDocument/2006/relationships/image" Target="../media/image504.png"/><Relationship Id="rId3" Type="http://schemas.openxmlformats.org/officeDocument/2006/relationships/image" Target="../media/image488.png"/><Relationship Id="rId7" Type="http://schemas.openxmlformats.org/officeDocument/2006/relationships/image" Target="../media/image500.png"/><Relationship Id="rId12" Type="http://schemas.openxmlformats.org/officeDocument/2006/relationships/image" Target="../media/image160.png"/><Relationship Id="rId17" Type="http://schemas.openxmlformats.org/officeDocument/2006/relationships/image" Target="../media/image200.png"/><Relationship Id="rId2" Type="http://schemas.openxmlformats.org/officeDocument/2006/relationships/image" Target="../media/image487.png"/><Relationship Id="rId16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173.png"/><Relationship Id="rId5" Type="http://schemas.openxmlformats.org/officeDocument/2006/relationships/image" Target="../media/image490.png"/><Relationship Id="rId15" Type="http://schemas.openxmlformats.org/officeDocument/2006/relationships/image" Target="../media/image503.png"/><Relationship Id="rId10" Type="http://schemas.openxmlformats.org/officeDocument/2006/relationships/image" Target="../media/image502.png"/><Relationship Id="rId4" Type="http://schemas.openxmlformats.org/officeDocument/2006/relationships/image" Target="../media/image489.png"/><Relationship Id="rId9" Type="http://schemas.openxmlformats.org/officeDocument/2006/relationships/image" Target="../media/image501.png"/><Relationship Id="rId14" Type="http://schemas.openxmlformats.org/officeDocument/2006/relationships/image" Target="../media/image17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420.png"/><Relationship Id="rId18" Type="http://schemas.openxmlformats.org/officeDocument/2006/relationships/image" Target="../media/image504.png"/><Relationship Id="rId3" Type="http://schemas.openxmlformats.org/officeDocument/2006/relationships/image" Target="../media/image488.png"/><Relationship Id="rId7" Type="http://schemas.openxmlformats.org/officeDocument/2006/relationships/image" Target="../media/image500.png"/><Relationship Id="rId12" Type="http://schemas.openxmlformats.org/officeDocument/2006/relationships/image" Target="../media/image160.png"/><Relationship Id="rId17" Type="http://schemas.openxmlformats.org/officeDocument/2006/relationships/image" Target="../media/image200.png"/><Relationship Id="rId2" Type="http://schemas.openxmlformats.org/officeDocument/2006/relationships/image" Target="../media/image487.png"/><Relationship Id="rId16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173.png"/><Relationship Id="rId5" Type="http://schemas.openxmlformats.org/officeDocument/2006/relationships/image" Target="../media/image490.png"/><Relationship Id="rId15" Type="http://schemas.openxmlformats.org/officeDocument/2006/relationships/image" Target="../media/image503.png"/><Relationship Id="rId10" Type="http://schemas.openxmlformats.org/officeDocument/2006/relationships/image" Target="../media/image502.png"/><Relationship Id="rId4" Type="http://schemas.openxmlformats.org/officeDocument/2006/relationships/image" Target="../media/image489.png"/><Relationship Id="rId9" Type="http://schemas.openxmlformats.org/officeDocument/2006/relationships/image" Target="../media/image501.png"/><Relationship Id="rId14" Type="http://schemas.openxmlformats.org/officeDocument/2006/relationships/image" Target="../media/image17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" Target="slide3.xml"/><Relationship Id="rId7" Type="http://schemas.openxmlformats.org/officeDocument/2006/relationships/slide" Target="slide9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28.xml"/><Relationship Id="rId4" Type="http://schemas.openxmlformats.org/officeDocument/2006/relationships/image" Target="../media/image5.png"/><Relationship Id="rId9" Type="http://schemas.openxmlformats.org/officeDocument/2006/relationships/slide" Target="slide1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" Target="slide3.xml"/><Relationship Id="rId7" Type="http://schemas.openxmlformats.org/officeDocument/2006/relationships/slide" Target="slide99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slide" Target="slide28.xml"/><Relationship Id="rId4" Type="http://schemas.openxmlformats.org/officeDocument/2006/relationships/image" Target="../media/image5.png"/><Relationship Id="rId9" Type="http://schemas.openxmlformats.org/officeDocument/2006/relationships/slide" Target="slide11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" Target="slide3.xml"/><Relationship Id="rId7" Type="http://schemas.openxmlformats.org/officeDocument/2006/relationships/slide" Target="slide9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slide" Target="slide28.xml"/><Relationship Id="rId4" Type="http://schemas.openxmlformats.org/officeDocument/2006/relationships/image" Target="../media/image8.png"/><Relationship Id="rId9" Type="http://schemas.openxmlformats.org/officeDocument/2006/relationships/slide" Target="slide11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9.pn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47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49.png"/><Relationship Id="rId10" Type="http://schemas.openxmlformats.org/officeDocument/2006/relationships/image" Target="../media/image62.png"/><Relationship Id="rId4" Type="http://schemas.openxmlformats.org/officeDocument/2006/relationships/image" Target="../media/image48.png"/><Relationship Id="rId9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47.png"/><Relationship Id="rId7" Type="http://schemas.openxmlformats.org/officeDocument/2006/relationships/image" Target="../media/image59.png"/><Relationship Id="rId12" Type="http://schemas.openxmlformats.org/officeDocument/2006/relationships/image" Target="../media/image6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49.png"/><Relationship Id="rId10" Type="http://schemas.openxmlformats.org/officeDocument/2006/relationships/image" Target="../media/image62.png"/><Relationship Id="rId4" Type="http://schemas.openxmlformats.org/officeDocument/2006/relationships/image" Target="../media/image48.png"/><Relationship Id="rId9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7.png"/><Relationship Id="rId3" Type="http://schemas.openxmlformats.org/officeDocument/2006/relationships/image" Target="../media/image47.png"/><Relationship Id="rId7" Type="http://schemas.openxmlformats.org/officeDocument/2006/relationships/image" Target="../media/image59.png"/><Relationship Id="rId12" Type="http://schemas.openxmlformats.org/officeDocument/2006/relationships/image" Target="../media/image6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49.png"/><Relationship Id="rId10" Type="http://schemas.openxmlformats.org/officeDocument/2006/relationships/image" Target="../media/image62.png"/><Relationship Id="rId4" Type="http://schemas.openxmlformats.org/officeDocument/2006/relationships/image" Target="../media/image48.png"/><Relationship Id="rId9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7.png"/><Relationship Id="rId5" Type="http://schemas.openxmlformats.org/officeDocument/2006/relationships/image" Target="../media/image77.png"/><Relationship Id="rId10" Type="http://schemas.openxmlformats.org/officeDocument/2006/relationships/image" Target="../media/image86.png"/><Relationship Id="rId4" Type="http://schemas.openxmlformats.org/officeDocument/2006/relationships/image" Target="../media/image76.png"/><Relationship Id="rId9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7.png"/><Relationship Id="rId5" Type="http://schemas.openxmlformats.org/officeDocument/2006/relationships/image" Target="../media/image77.png"/><Relationship Id="rId10" Type="http://schemas.openxmlformats.org/officeDocument/2006/relationships/image" Target="../media/image89.png"/><Relationship Id="rId4" Type="http://schemas.openxmlformats.org/officeDocument/2006/relationships/image" Target="../media/image76.png"/><Relationship Id="rId9" Type="http://schemas.openxmlformats.org/officeDocument/2006/relationships/image" Target="../media/image8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9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90.png"/><Relationship Id="rId5" Type="http://schemas.openxmlformats.org/officeDocument/2006/relationships/image" Target="../media/image77.png"/><Relationship Id="rId10" Type="http://schemas.openxmlformats.org/officeDocument/2006/relationships/image" Target="../media/image89.png"/><Relationship Id="rId4" Type="http://schemas.openxmlformats.org/officeDocument/2006/relationships/image" Target="../media/image76.png"/><Relationship Id="rId9" Type="http://schemas.openxmlformats.org/officeDocument/2006/relationships/image" Target="../media/image8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9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90.png"/><Relationship Id="rId5" Type="http://schemas.openxmlformats.org/officeDocument/2006/relationships/image" Target="../media/image77.png"/><Relationship Id="rId10" Type="http://schemas.openxmlformats.org/officeDocument/2006/relationships/image" Target="../media/image89.png"/><Relationship Id="rId4" Type="http://schemas.openxmlformats.org/officeDocument/2006/relationships/image" Target="../media/image76.png"/><Relationship Id="rId9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3.png"/><Relationship Id="rId7" Type="http://schemas.openxmlformats.org/officeDocument/2006/relationships/image" Target="../media/image10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10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3.png"/><Relationship Id="rId7" Type="http://schemas.openxmlformats.org/officeDocument/2006/relationships/image" Target="../media/image10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10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7.png"/><Relationship Id="rId12" Type="http://schemas.openxmlformats.org/officeDocument/2006/relationships/image" Target="../media/image115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0" Type="http://schemas.openxmlformats.org/officeDocument/2006/relationships/image" Target="../media/image118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06.png"/><Relationship Id="rId7" Type="http://schemas.openxmlformats.org/officeDocument/2006/relationships/image" Target="../media/image119.png"/><Relationship Id="rId12" Type="http://schemas.openxmlformats.org/officeDocument/2006/relationships/image" Target="../media/image115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0" Type="http://schemas.openxmlformats.org/officeDocument/2006/relationships/image" Target="../media/image118.png"/><Relationship Id="rId4" Type="http://schemas.openxmlformats.org/officeDocument/2006/relationships/image" Target="../media/image107.png"/><Relationship Id="rId9" Type="http://schemas.openxmlformats.org/officeDocument/2006/relationships/image" Target="../media/image12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06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image" Target="../media/image123.png"/><Relationship Id="rId5" Type="http://schemas.openxmlformats.org/officeDocument/2006/relationships/image" Target="../media/image108.png"/><Relationship Id="rId10" Type="http://schemas.openxmlformats.org/officeDocument/2006/relationships/image" Target="../media/image122.png"/><Relationship Id="rId4" Type="http://schemas.openxmlformats.org/officeDocument/2006/relationships/image" Target="../media/image107.png"/><Relationship Id="rId9" Type="http://schemas.openxmlformats.org/officeDocument/2006/relationships/image" Target="../media/image12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3" Type="http://schemas.openxmlformats.org/officeDocument/2006/relationships/image" Target="../media/image126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52.png"/><Relationship Id="rId10" Type="http://schemas.openxmlformats.org/officeDocument/2006/relationships/image" Target="../media/image132.png"/><Relationship Id="rId4" Type="http://schemas.openxmlformats.org/officeDocument/2006/relationships/image" Target="../media/image127.pn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png"/><Relationship Id="rId3" Type="http://schemas.openxmlformats.org/officeDocument/2006/relationships/image" Target="../media/image126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60.png"/><Relationship Id="rId15" Type="http://schemas.openxmlformats.org/officeDocument/2006/relationships/image" Target="../media/image146.jpg"/><Relationship Id="rId10" Type="http://schemas.openxmlformats.org/officeDocument/2006/relationships/image" Target="../media/image141.png"/><Relationship Id="rId4" Type="http://schemas.openxmlformats.org/officeDocument/2006/relationships/image" Target="../media/image127.png"/><Relationship Id="rId9" Type="http://schemas.openxmlformats.org/officeDocument/2006/relationships/image" Target="../media/image140.png"/><Relationship Id="rId14" Type="http://schemas.openxmlformats.org/officeDocument/2006/relationships/image" Target="../media/image14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50.png"/><Relationship Id="rId3" Type="http://schemas.openxmlformats.org/officeDocument/2006/relationships/image" Target="../media/image126.png"/><Relationship Id="rId7" Type="http://schemas.openxmlformats.org/officeDocument/2006/relationships/image" Target="../media/image138.png"/><Relationship Id="rId12" Type="http://schemas.openxmlformats.org/officeDocument/2006/relationships/image" Target="../media/image149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11" Type="http://schemas.openxmlformats.org/officeDocument/2006/relationships/image" Target="../media/image148.png"/><Relationship Id="rId5" Type="http://schemas.openxmlformats.org/officeDocument/2006/relationships/image" Target="../media/image60.png"/><Relationship Id="rId15" Type="http://schemas.openxmlformats.org/officeDocument/2006/relationships/image" Target="../media/image151.jpg"/><Relationship Id="rId10" Type="http://schemas.openxmlformats.org/officeDocument/2006/relationships/image" Target="../media/image147.png"/><Relationship Id="rId4" Type="http://schemas.openxmlformats.org/officeDocument/2006/relationships/image" Target="../media/image127.png"/><Relationship Id="rId9" Type="http://schemas.openxmlformats.org/officeDocument/2006/relationships/image" Target="../media/image140.png"/><Relationship Id="rId14" Type="http://schemas.openxmlformats.org/officeDocument/2006/relationships/image" Target="../media/image14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54.png"/><Relationship Id="rId3" Type="http://schemas.openxmlformats.org/officeDocument/2006/relationships/image" Target="../media/image126.png"/><Relationship Id="rId7" Type="http://schemas.openxmlformats.org/officeDocument/2006/relationships/image" Target="../media/image138.png"/><Relationship Id="rId12" Type="http://schemas.openxmlformats.org/officeDocument/2006/relationships/image" Target="../media/image153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11" Type="http://schemas.openxmlformats.org/officeDocument/2006/relationships/image" Target="../media/image152.png"/><Relationship Id="rId5" Type="http://schemas.openxmlformats.org/officeDocument/2006/relationships/image" Target="../media/image60.png"/><Relationship Id="rId15" Type="http://schemas.openxmlformats.org/officeDocument/2006/relationships/image" Target="../media/image155.jpg"/><Relationship Id="rId10" Type="http://schemas.openxmlformats.org/officeDocument/2006/relationships/image" Target="../media/image147.png"/><Relationship Id="rId4" Type="http://schemas.openxmlformats.org/officeDocument/2006/relationships/image" Target="../media/image127.png"/><Relationship Id="rId9" Type="http://schemas.openxmlformats.org/officeDocument/2006/relationships/image" Target="../media/image140.png"/><Relationship Id="rId14" Type="http://schemas.openxmlformats.org/officeDocument/2006/relationships/image" Target="../media/image14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54.png"/><Relationship Id="rId3" Type="http://schemas.openxmlformats.org/officeDocument/2006/relationships/image" Target="../media/image126.png"/><Relationship Id="rId7" Type="http://schemas.openxmlformats.org/officeDocument/2006/relationships/image" Target="../media/image138.png"/><Relationship Id="rId12" Type="http://schemas.openxmlformats.org/officeDocument/2006/relationships/image" Target="../media/image153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11" Type="http://schemas.openxmlformats.org/officeDocument/2006/relationships/image" Target="../media/image152.png"/><Relationship Id="rId5" Type="http://schemas.openxmlformats.org/officeDocument/2006/relationships/image" Target="../media/image60.png"/><Relationship Id="rId10" Type="http://schemas.openxmlformats.org/officeDocument/2006/relationships/image" Target="../media/image147.png"/><Relationship Id="rId4" Type="http://schemas.openxmlformats.org/officeDocument/2006/relationships/image" Target="../media/image127.png"/><Relationship Id="rId9" Type="http://schemas.openxmlformats.org/officeDocument/2006/relationships/image" Target="../media/image140.png"/><Relationship Id="rId14" Type="http://schemas.openxmlformats.org/officeDocument/2006/relationships/image" Target="../media/image15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6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12" Type="http://schemas.openxmlformats.org/officeDocument/2006/relationships/image" Target="../media/image165.png"/><Relationship Id="rId17" Type="http://schemas.openxmlformats.org/officeDocument/2006/relationships/image" Target="../media/image170.png"/><Relationship Id="rId2" Type="http://schemas.openxmlformats.org/officeDocument/2006/relationships/image" Target="../media/image46.png"/><Relationship Id="rId16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image" Target="../media/image64.png"/><Relationship Id="rId5" Type="http://schemas.openxmlformats.org/officeDocument/2006/relationships/image" Target="../media/image159.png"/><Relationship Id="rId15" Type="http://schemas.openxmlformats.org/officeDocument/2006/relationships/image" Target="../media/image168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6.png"/><Relationship Id="rId3" Type="http://schemas.openxmlformats.org/officeDocument/2006/relationships/image" Target="../media/image157.png"/><Relationship Id="rId7" Type="http://schemas.openxmlformats.org/officeDocument/2006/relationships/image" Target="../media/image171.png"/><Relationship Id="rId12" Type="http://schemas.openxmlformats.org/officeDocument/2006/relationships/image" Target="../media/image165.png"/><Relationship Id="rId17" Type="http://schemas.openxmlformats.org/officeDocument/2006/relationships/image" Target="../media/image170.png"/><Relationship Id="rId2" Type="http://schemas.openxmlformats.org/officeDocument/2006/relationships/image" Target="../media/image46.png"/><Relationship Id="rId16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image" Target="../media/image64.png"/><Relationship Id="rId5" Type="http://schemas.openxmlformats.org/officeDocument/2006/relationships/image" Target="../media/image159.png"/><Relationship Id="rId15" Type="http://schemas.openxmlformats.org/officeDocument/2006/relationships/image" Target="../media/image168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66.png"/><Relationship Id="rId3" Type="http://schemas.openxmlformats.org/officeDocument/2006/relationships/image" Target="../media/image157.png"/><Relationship Id="rId7" Type="http://schemas.openxmlformats.org/officeDocument/2006/relationships/image" Target="../media/image171.png"/><Relationship Id="rId12" Type="http://schemas.openxmlformats.org/officeDocument/2006/relationships/image" Target="../media/image165.png"/><Relationship Id="rId17" Type="http://schemas.openxmlformats.org/officeDocument/2006/relationships/image" Target="../media/image170.png"/><Relationship Id="rId2" Type="http://schemas.openxmlformats.org/officeDocument/2006/relationships/image" Target="../media/image46.png"/><Relationship Id="rId16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image" Target="../media/image64.png"/><Relationship Id="rId5" Type="http://schemas.openxmlformats.org/officeDocument/2006/relationships/image" Target="../media/image159.png"/><Relationship Id="rId15" Type="http://schemas.openxmlformats.org/officeDocument/2006/relationships/image" Target="../media/image168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66.png"/><Relationship Id="rId3" Type="http://schemas.openxmlformats.org/officeDocument/2006/relationships/image" Target="../media/image157.png"/><Relationship Id="rId7" Type="http://schemas.openxmlformats.org/officeDocument/2006/relationships/image" Target="../media/image171.png"/><Relationship Id="rId12" Type="http://schemas.openxmlformats.org/officeDocument/2006/relationships/image" Target="../media/image165.png"/><Relationship Id="rId17" Type="http://schemas.openxmlformats.org/officeDocument/2006/relationships/image" Target="../media/image170.png"/><Relationship Id="rId2" Type="http://schemas.openxmlformats.org/officeDocument/2006/relationships/image" Target="../media/image46.png"/><Relationship Id="rId16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image" Target="../media/image64.png"/><Relationship Id="rId5" Type="http://schemas.openxmlformats.org/officeDocument/2006/relationships/image" Target="../media/image159.png"/><Relationship Id="rId15" Type="http://schemas.openxmlformats.org/officeDocument/2006/relationships/image" Target="../media/image168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73.png"/><Relationship Id="rId14" Type="http://schemas.openxmlformats.org/officeDocument/2006/relationships/image" Target="../media/image16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66.png"/><Relationship Id="rId3" Type="http://schemas.openxmlformats.org/officeDocument/2006/relationships/image" Target="../media/image157.png"/><Relationship Id="rId7" Type="http://schemas.openxmlformats.org/officeDocument/2006/relationships/image" Target="../media/image171.png"/><Relationship Id="rId12" Type="http://schemas.openxmlformats.org/officeDocument/2006/relationships/image" Target="../media/image165.png"/><Relationship Id="rId17" Type="http://schemas.openxmlformats.org/officeDocument/2006/relationships/image" Target="../media/image170.png"/><Relationship Id="rId2" Type="http://schemas.openxmlformats.org/officeDocument/2006/relationships/image" Target="../media/image46.png"/><Relationship Id="rId16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image" Target="../media/image64.png"/><Relationship Id="rId5" Type="http://schemas.openxmlformats.org/officeDocument/2006/relationships/image" Target="../media/image159.png"/><Relationship Id="rId15" Type="http://schemas.openxmlformats.org/officeDocument/2006/relationships/image" Target="../media/image168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73.png"/><Relationship Id="rId14" Type="http://schemas.openxmlformats.org/officeDocument/2006/relationships/image" Target="../media/image16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66.png"/><Relationship Id="rId3" Type="http://schemas.openxmlformats.org/officeDocument/2006/relationships/image" Target="../media/image157.png"/><Relationship Id="rId7" Type="http://schemas.openxmlformats.org/officeDocument/2006/relationships/image" Target="../media/image171.png"/><Relationship Id="rId12" Type="http://schemas.openxmlformats.org/officeDocument/2006/relationships/image" Target="../media/image165.png"/><Relationship Id="rId17" Type="http://schemas.openxmlformats.org/officeDocument/2006/relationships/image" Target="../media/image170.png"/><Relationship Id="rId2" Type="http://schemas.openxmlformats.org/officeDocument/2006/relationships/image" Target="../media/image46.png"/><Relationship Id="rId16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image" Target="../media/image64.png"/><Relationship Id="rId5" Type="http://schemas.openxmlformats.org/officeDocument/2006/relationships/image" Target="../media/image159.png"/><Relationship Id="rId15" Type="http://schemas.openxmlformats.org/officeDocument/2006/relationships/image" Target="../media/image168.png"/><Relationship Id="rId10" Type="http://schemas.openxmlformats.org/officeDocument/2006/relationships/image" Target="../media/image174.png"/><Relationship Id="rId4" Type="http://schemas.openxmlformats.org/officeDocument/2006/relationships/image" Target="../media/image158.png"/><Relationship Id="rId9" Type="http://schemas.openxmlformats.org/officeDocument/2006/relationships/image" Target="../media/image173.png"/><Relationship Id="rId14" Type="http://schemas.openxmlformats.org/officeDocument/2006/relationships/image" Target="../media/image16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66.png"/><Relationship Id="rId3" Type="http://schemas.openxmlformats.org/officeDocument/2006/relationships/image" Target="../media/image157.png"/><Relationship Id="rId7" Type="http://schemas.openxmlformats.org/officeDocument/2006/relationships/image" Target="../media/image171.png"/><Relationship Id="rId12" Type="http://schemas.openxmlformats.org/officeDocument/2006/relationships/image" Target="../media/image165.png"/><Relationship Id="rId17" Type="http://schemas.openxmlformats.org/officeDocument/2006/relationships/image" Target="../media/image170.png"/><Relationship Id="rId2" Type="http://schemas.openxmlformats.org/officeDocument/2006/relationships/image" Target="../media/image46.png"/><Relationship Id="rId16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image" Target="../media/image66.png"/><Relationship Id="rId5" Type="http://schemas.openxmlformats.org/officeDocument/2006/relationships/image" Target="../media/image159.png"/><Relationship Id="rId15" Type="http://schemas.openxmlformats.org/officeDocument/2006/relationships/image" Target="../media/image168.png"/><Relationship Id="rId10" Type="http://schemas.openxmlformats.org/officeDocument/2006/relationships/image" Target="../media/image174.png"/><Relationship Id="rId4" Type="http://schemas.openxmlformats.org/officeDocument/2006/relationships/image" Target="../media/image158.png"/><Relationship Id="rId9" Type="http://schemas.openxmlformats.org/officeDocument/2006/relationships/image" Target="../media/image173.png"/><Relationship Id="rId14" Type="http://schemas.openxmlformats.org/officeDocument/2006/relationships/image" Target="../media/image16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66.png"/><Relationship Id="rId3" Type="http://schemas.openxmlformats.org/officeDocument/2006/relationships/image" Target="../media/image157.png"/><Relationship Id="rId7" Type="http://schemas.openxmlformats.org/officeDocument/2006/relationships/image" Target="../media/image171.png"/><Relationship Id="rId12" Type="http://schemas.openxmlformats.org/officeDocument/2006/relationships/image" Target="../media/image175.png"/><Relationship Id="rId17" Type="http://schemas.openxmlformats.org/officeDocument/2006/relationships/image" Target="../media/image170.png"/><Relationship Id="rId2" Type="http://schemas.openxmlformats.org/officeDocument/2006/relationships/image" Target="../media/image46.png"/><Relationship Id="rId16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image" Target="../media/image66.png"/><Relationship Id="rId5" Type="http://schemas.openxmlformats.org/officeDocument/2006/relationships/image" Target="../media/image159.png"/><Relationship Id="rId15" Type="http://schemas.openxmlformats.org/officeDocument/2006/relationships/image" Target="../media/image168.png"/><Relationship Id="rId10" Type="http://schemas.openxmlformats.org/officeDocument/2006/relationships/image" Target="../media/image174.png"/><Relationship Id="rId4" Type="http://schemas.openxmlformats.org/officeDocument/2006/relationships/image" Target="../media/image158.png"/><Relationship Id="rId9" Type="http://schemas.openxmlformats.org/officeDocument/2006/relationships/image" Target="../media/image173.png"/><Relationship Id="rId14" Type="http://schemas.openxmlformats.org/officeDocument/2006/relationships/image" Target="../media/image16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76.png"/><Relationship Id="rId3" Type="http://schemas.openxmlformats.org/officeDocument/2006/relationships/image" Target="../media/image157.png"/><Relationship Id="rId7" Type="http://schemas.openxmlformats.org/officeDocument/2006/relationships/image" Target="../media/image171.png"/><Relationship Id="rId12" Type="http://schemas.openxmlformats.org/officeDocument/2006/relationships/image" Target="../media/image175.png"/><Relationship Id="rId17" Type="http://schemas.openxmlformats.org/officeDocument/2006/relationships/image" Target="../media/image180.png"/><Relationship Id="rId2" Type="http://schemas.openxmlformats.org/officeDocument/2006/relationships/image" Target="../media/image46.png"/><Relationship Id="rId16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image" Target="../media/image66.png"/><Relationship Id="rId5" Type="http://schemas.openxmlformats.org/officeDocument/2006/relationships/image" Target="../media/image159.png"/><Relationship Id="rId15" Type="http://schemas.openxmlformats.org/officeDocument/2006/relationships/image" Target="../media/image178.png"/><Relationship Id="rId10" Type="http://schemas.openxmlformats.org/officeDocument/2006/relationships/image" Target="../media/image174.png"/><Relationship Id="rId4" Type="http://schemas.openxmlformats.org/officeDocument/2006/relationships/image" Target="../media/image158.png"/><Relationship Id="rId9" Type="http://schemas.openxmlformats.org/officeDocument/2006/relationships/image" Target="../media/image173.png"/><Relationship Id="rId14" Type="http://schemas.openxmlformats.org/officeDocument/2006/relationships/image" Target="../media/image177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0.png"/><Relationship Id="rId18" Type="http://schemas.openxmlformats.org/officeDocument/2006/relationships/image" Target="../media/image195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12" Type="http://schemas.openxmlformats.org/officeDocument/2006/relationships/image" Target="../media/image189.png"/><Relationship Id="rId17" Type="http://schemas.openxmlformats.org/officeDocument/2006/relationships/image" Target="../media/image194.png"/><Relationship Id="rId2" Type="http://schemas.openxmlformats.org/officeDocument/2006/relationships/image" Target="../media/image60.png"/><Relationship Id="rId16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11" Type="http://schemas.openxmlformats.org/officeDocument/2006/relationships/image" Target="../media/image188.png"/><Relationship Id="rId5" Type="http://schemas.openxmlformats.org/officeDocument/2006/relationships/image" Target="../media/image183.png"/><Relationship Id="rId15" Type="http://schemas.openxmlformats.org/officeDocument/2006/relationships/image" Target="../media/image192.png"/><Relationship Id="rId10" Type="http://schemas.openxmlformats.org/officeDocument/2006/relationships/image" Target="../media/image68.png"/><Relationship Id="rId19" Type="http://schemas.openxmlformats.org/officeDocument/2006/relationships/hyperlink" Target="https://dilbert.com/strip/2009-03-16" TargetMode="External"/><Relationship Id="rId4" Type="http://schemas.openxmlformats.org/officeDocument/2006/relationships/image" Target="../media/image182.png"/><Relationship Id="rId9" Type="http://schemas.openxmlformats.org/officeDocument/2006/relationships/image" Target="../media/image187.png"/><Relationship Id="rId14" Type="http://schemas.openxmlformats.org/officeDocument/2006/relationships/image" Target="../media/image191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8.png"/><Relationship Id="rId18" Type="http://schemas.openxmlformats.org/officeDocument/2006/relationships/image" Target="../media/image202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12" Type="http://schemas.openxmlformats.org/officeDocument/2006/relationships/image" Target="../media/image197.png"/><Relationship Id="rId17" Type="http://schemas.openxmlformats.org/officeDocument/2006/relationships/image" Target="../media/image101.png"/><Relationship Id="rId2" Type="http://schemas.openxmlformats.org/officeDocument/2006/relationships/image" Target="../media/image60.png"/><Relationship Id="rId16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11" Type="http://schemas.openxmlformats.org/officeDocument/2006/relationships/image" Target="../media/image196.png"/><Relationship Id="rId5" Type="http://schemas.openxmlformats.org/officeDocument/2006/relationships/image" Target="../media/image183.png"/><Relationship Id="rId15" Type="http://schemas.openxmlformats.org/officeDocument/2006/relationships/image" Target="../media/image200.png"/><Relationship Id="rId10" Type="http://schemas.openxmlformats.org/officeDocument/2006/relationships/image" Target="../media/image46.png"/><Relationship Id="rId19" Type="http://schemas.openxmlformats.org/officeDocument/2006/relationships/hyperlink" Target="https://dilbert.com/strip/2009-03-16" TargetMode="External"/><Relationship Id="rId4" Type="http://schemas.openxmlformats.org/officeDocument/2006/relationships/image" Target="../media/image182.png"/><Relationship Id="rId9" Type="http://schemas.openxmlformats.org/officeDocument/2006/relationships/image" Target="../media/image187.png"/><Relationship Id="rId14" Type="http://schemas.openxmlformats.org/officeDocument/2006/relationships/image" Target="../media/image199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teEpraULBRw" TargetMode="External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jp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20.png"/><Relationship Id="rId18" Type="http://schemas.openxmlformats.org/officeDocument/2006/relationships/image" Target="../media/image225.png"/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12" Type="http://schemas.openxmlformats.org/officeDocument/2006/relationships/image" Target="../media/image219.png"/><Relationship Id="rId17" Type="http://schemas.openxmlformats.org/officeDocument/2006/relationships/image" Target="../media/image224.png"/><Relationship Id="rId2" Type="http://schemas.openxmlformats.org/officeDocument/2006/relationships/image" Target="../media/image209.png"/><Relationship Id="rId16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11" Type="http://schemas.openxmlformats.org/officeDocument/2006/relationships/image" Target="../media/image218.png"/><Relationship Id="rId5" Type="http://schemas.openxmlformats.org/officeDocument/2006/relationships/image" Target="../media/image212.png"/><Relationship Id="rId15" Type="http://schemas.openxmlformats.org/officeDocument/2006/relationships/image" Target="../media/image222.png"/><Relationship Id="rId10" Type="http://schemas.openxmlformats.org/officeDocument/2006/relationships/image" Target="../media/image217.png"/><Relationship Id="rId19" Type="http://schemas.openxmlformats.org/officeDocument/2006/relationships/image" Target="../media/image226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Relationship Id="rId14" Type="http://schemas.openxmlformats.org/officeDocument/2006/relationships/image" Target="../media/image2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20.png"/><Relationship Id="rId18" Type="http://schemas.openxmlformats.org/officeDocument/2006/relationships/image" Target="../media/image225.png"/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12" Type="http://schemas.openxmlformats.org/officeDocument/2006/relationships/image" Target="../media/image229.png"/><Relationship Id="rId17" Type="http://schemas.openxmlformats.org/officeDocument/2006/relationships/image" Target="../media/image224.png"/><Relationship Id="rId2" Type="http://schemas.openxmlformats.org/officeDocument/2006/relationships/image" Target="../media/image209.png"/><Relationship Id="rId16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11" Type="http://schemas.openxmlformats.org/officeDocument/2006/relationships/image" Target="../media/image218.png"/><Relationship Id="rId5" Type="http://schemas.openxmlformats.org/officeDocument/2006/relationships/image" Target="../media/image212.png"/><Relationship Id="rId15" Type="http://schemas.openxmlformats.org/officeDocument/2006/relationships/image" Target="../media/image222.png"/><Relationship Id="rId10" Type="http://schemas.openxmlformats.org/officeDocument/2006/relationships/image" Target="../media/image217.png"/><Relationship Id="rId19" Type="http://schemas.openxmlformats.org/officeDocument/2006/relationships/image" Target="../media/image226.png"/><Relationship Id="rId4" Type="http://schemas.openxmlformats.org/officeDocument/2006/relationships/image" Target="../media/image211.png"/><Relationship Id="rId9" Type="http://schemas.openxmlformats.org/officeDocument/2006/relationships/image" Target="../media/image228.png"/><Relationship Id="rId14" Type="http://schemas.openxmlformats.org/officeDocument/2006/relationships/image" Target="../media/image22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34.png"/><Relationship Id="rId18" Type="http://schemas.openxmlformats.org/officeDocument/2006/relationships/image" Target="../media/image225.png"/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12" Type="http://schemas.openxmlformats.org/officeDocument/2006/relationships/image" Target="../media/image233.png"/><Relationship Id="rId17" Type="http://schemas.openxmlformats.org/officeDocument/2006/relationships/image" Target="../media/image224.png"/><Relationship Id="rId2" Type="http://schemas.openxmlformats.org/officeDocument/2006/relationships/image" Target="../media/image209.png"/><Relationship Id="rId16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11" Type="http://schemas.openxmlformats.org/officeDocument/2006/relationships/image" Target="../media/image232.png"/><Relationship Id="rId5" Type="http://schemas.openxmlformats.org/officeDocument/2006/relationships/image" Target="../media/image212.png"/><Relationship Id="rId15" Type="http://schemas.openxmlformats.org/officeDocument/2006/relationships/image" Target="../media/image222.png"/><Relationship Id="rId10" Type="http://schemas.openxmlformats.org/officeDocument/2006/relationships/image" Target="../media/image231.png"/><Relationship Id="rId19" Type="http://schemas.openxmlformats.org/officeDocument/2006/relationships/image" Target="../media/image226.png"/><Relationship Id="rId4" Type="http://schemas.openxmlformats.org/officeDocument/2006/relationships/image" Target="../media/image211.png"/><Relationship Id="rId9" Type="http://schemas.openxmlformats.org/officeDocument/2006/relationships/image" Target="../media/image228.png"/><Relationship Id="rId14" Type="http://schemas.openxmlformats.org/officeDocument/2006/relationships/image" Target="../media/image22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34.png"/><Relationship Id="rId18" Type="http://schemas.openxmlformats.org/officeDocument/2006/relationships/image" Target="../media/image225.png"/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12" Type="http://schemas.openxmlformats.org/officeDocument/2006/relationships/image" Target="../media/image233.png"/><Relationship Id="rId17" Type="http://schemas.openxmlformats.org/officeDocument/2006/relationships/image" Target="../media/image224.png"/><Relationship Id="rId2" Type="http://schemas.openxmlformats.org/officeDocument/2006/relationships/image" Target="../media/image209.png"/><Relationship Id="rId16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11" Type="http://schemas.openxmlformats.org/officeDocument/2006/relationships/image" Target="../media/image232.png"/><Relationship Id="rId5" Type="http://schemas.openxmlformats.org/officeDocument/2006/relationships/image" Target="../media/image212.png"/><Relationship Id="rId15" Type="http://schemas.openxmlformats.org/officeDocument/2006/relationships/image" Target="../media/image236.png"/><Relationship Id="rId10" Type="http://schemas.openxmlformats.org/officeDocument/2006/relationships/image" Target="../media/image231.png"/><Relationship Id="rId19" Type="http://schemas.openxmlformats.org/officeDocument/2006/relationships/image" Target="../media/image226.png"/><Relationship Id="rId4" Type="http://schemas.openxmlformats.org/officeDocument/2006/relationships/image" Target="../media/image211.png"/><Relationship Id="rId9" Type="http://schemas.openxmlformats.org/officeDocument/2006/relationships/image" Target="../media/image228.png"/><Relationship Id="rId14" Type="http://schemas.openxmlformats.org/officeDocument/2006/relationships/image" Target="../media/image235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34.png"/><Relationship Id="rId18" Type="http://schemas.openxmlformats.org/officeDocument/2006/relationships/image" Target="../media/image238.png"/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12" Type="http://schemas.openxmlformats.org/officeDocument/2006/relationships/image" Target="../media/image233.png"/><Relationship Id="rId17" Type="http://schemas.openxmlformats.org/officeDocument/2006/relationships/image" Target="../media/image184.png"/><Relationship Id="rId2" Type="http://schemas.openxmlformats.org/officeDocument/2006/relationships/image" Target="../media/image209.png"/><Relationship Id="rId16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11" Type="http://schemas.openxmlformats.org/officeDocument/2006/relationships/image" Target="../media/image232.png"/><Relationship Id="rId5" Type="http://schemas.openxmlformats.org/officeDocument/2006/relationships/image" Target="../media/image212.png"/><Relationship Id="rId15" Type="http://schemas.openxmlformats.org/officeDocument/2006/relationships/image" Target="../media/image236.png"/><Relationship Id="rId10" Type="http://schemas.openxmlformats.org/officeDocument/2006/relationships/image" Target="../media/image231.png"/><Relationship Id="rId19" Type="http://schemas.openxmlformats.org/officeDocument/2006/relationships/image" Target="../media/image185.png"/><Relationship Id="rId4" Type="http://schemas.openxmlformats.org/officeDocument/2006/relationships/image" Target="../media/image211.png"/><Relationship Id="rId9" Type="http://schemas.openxmlformats.org/officeDocument/2006/relationships/image" Target="../media/image228.png"/><Relationship Id="rId14" Type="http://schemas.openxmlformats.org/officeDocument/2006/relationships/image" Target="../media/image23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13" Type="http://schemas.openxmlformats.org/officeDocument/2006/relationships/image" Target="../media/image246.png"/><Relationship Id="rId18" Type="http://schemas.openxmlformats.org/officeDocument/2006/relationships/image" Target="../media/image251.png"/><Relationship Id="rId3" Type="http://schemas.openxmlformats.org/officeDocument/2006/relationships/image" Target="../media/image210.png"/><Relationship Id="rId7" Type="http://schemas.openxmlformats.org/officeDocument/2006/relationships/image" Target="../media/image240.png"/><Relationship Id="rId12" Type="http://schemas.openxmlformats.org/officeDocument/2006/relationships/image" Target="../media/image245.png"/><Relationship Id="rId17" Type="http://schemas.openxmlformats.org/officeDocument/2006/relationships/image" Target="../media/image250.png"/><Relationship Id="rId2" Type="http://schemas.openxmlformats.org/officeDocument/2006/relationships/image" Target="../media/image209.png"/><Relationship Id="rId16" Type="http://schemas.openxmlformats.org/officeDocument/2006/relationships/image" Target="../media/image249.png"/><Relationship Id="rId20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.png"/><Relationship Id="rId11" Type="http://schemas.openxmlformats.org/officeDocument/2006/relationships/image" Target="../media/image244.png"/><Relationship Id="rId5" Type="http://schemas.openxmlformats.org/officeDocument/2006/relationships/image" Target="../media/image68.png"/><Relationship Id="rId15" Type="http://schemas.openxmlformats.org/officeDocument/2006/relationships/image" Target="../media/image248.png"/><Relationship Id="rId10" Type="http://schemas.openxmlformats.org/officeDocument/2006/relationships/image" Target="../media/image243.png"/><Relationship Id="rId19" Type="http://schemas.openxmlformats.org/officeDocument/2006/relationships/image" Target="../media/image252.png"/><Relationship Id="rId4" Type="http://schemas.openxmlformats.org/officeDocument/2006/relationships/image" Target="../media/image211.png"/><Relationship Id="rId9" Type="http://schemas.openxmlformats.org/officeDocument/2006/relationships/image" Target="../media/image242.png"/><Relationship Id="rId14" Type="http://schemas.openxmlformats.org/officeDocument/2006/relationships/image" Target="../media/image247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13" Type="http://schemas.openxmlformats.org/officeDocument/2006/relationships/image" Target="../media/image261.png"/><Relationship Id="rId18" Type="http://schemas.openxmlformats.org/officeDocument/2006/relationships/image" Target="../media/image265.png"/><Relationship Id="rId3" Type="http://schemas.openxmlformats.org/officeDocument/2006/relationships/image" Target="../media/image210.png"/><Relationship Id="rId7" Type="http://schemas.openxmlformats.org/officeDocument/2006/relationships/image" Target="../media/image255.png"/><Relationship Id="rId12" Type="http://schemas.openxmlformats.org/officeDocument/2006/relationships/image" Target="../media/image260.png"/><Relationship Id="rId17" Type="http://schemas.openxmlformats.org/officeDocument/2006/relationships/image" Target="../media/image264.png"/><Relationship Id="rId2" Type="http://schemas.openxmlformats.org/officeDocument/2006/relationships/image" Target="../media/image209.png"/><Relationship Id="rId16" Type="http://schemas.openxmlformats.org/officeDocument/2006/relationships/image" Target="../media/image263.png"/><Relationship Id="rId20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png"/><Relationship Id="rId11" Type="http://schemas.openxmlformats.org/officeDocument/2006/relationships/image" Target="../media/image259.png"/><Relationship Id="rId5" Type="http://schemas.openxmlformats.org/officeDocument/2006/relationships/image" Target="../media/image46.png"/><Relationship Id="rId15" Type="http://schemas.openxmlformats.org/officeDocument/2006/relationships/image" Target="../media/image262.png"/><Relationship Id="rId10" Type="http://schemas.openxmlformats.org/officeDocument/2006/relationships/image" Target="../media/image258.png"/><Relationship Id="rId19" Type="http://schemas.openxmlformats.org/officeDocument/2006/relationships/image" Target="../media/image266.png"/><Relationship Id="rId4" Type="http://schemas.openxmlformats.org/officeDocument/2006/relationships/image" Target="../media/image211.png"/><Relationship Id="rId9" Type="http://schemas.openxmlformats.org/officeDocument/2006/relationships/image" Target="../media/image257.png"/><Relationship Id="rId14" Type="http://schemas.openxmlformats.org/officeDocument/2006/relationships/image" Target="../media/image16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13" Type="http://schemas.openxmlformats.org/officeDocument/2006/relationships/image" Target="../media/image261.png"/><Relationship Id="rId18" Type="http://schemas.openxmlformats.org/officeDocument/2006/relationships/image" Target="../media/image265.png"/><Relationship Id="rId3" Type="http://schemas.openxmlformats.org/officeDocument/2006/relationships/image" Target="../media/image210.png"/><Relationship Id="rId7" Type="http://schemas.openxmlformats.org/officeDocument/2006/relationships/image" Target="../media/image255.png"/><Relationship Id="rId12" Type="http://schemas.openxmlformats.org/officeDocument/2006/relationships/image" Target="../media/image260.png"/><Relationship Id="rId17" Type="http://schemas.openxmlformats.org/officeDocument/2006/relationships/image" Target="../media/image264.png"/><Relationship Id="rId2" Type="http://schemas.openxmlformats.org/officeDocument/2006/relationships/image" Target="../media/image209.png"/><Relationship Id="rId16" Type="http://schemas.openxmlformats.org/officeDocument/2006/relationships/image" Target="../media/image263.png"/><Relationship Id="rId20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png"/><Relationship Id="rId11" Type="http://schemas.openxmlformats.org/officeDocument/2006/relationships/image" Target="../media/image259.png"/><Relationship Id="rId5" Type="http://schemas.openxmlformats.org/officeDocument/2006/relationships/image" Target="../media/image46.png"/><Relationship Id="rId15" Type="http://schemas.openxmlformats.org/officeDocument/2006/relationships/image" Target="../media/image262.png"/><Relationship Id="rId10" Type="http://schemas.openxmlformats.org/officeDocument/2006/relationships/image" Target="../media/image269.png"/><Relationship Id="rId19" Type="http://schemas.openxmlformats.org/officeDocument/2006/relationships/image" Target="../media/image266.png"/><Relationship Id="rId4" Type="http://schemas.openxmlformats.org/officeDocument/2006/relationships/image" Target="../media/image211.png"/><Relationship Id="rId9" Type="http://schemas.openxmlformats.org/officeDocument/2006/relationships/image" Target="../media/image268.png"/><Relationship Id="rId14" Type="http://schemas.openxmlformats.org/officeDocument/2006/relationships/image" Target="../media/image164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13" Type="http://schemas.openxmlformats.org/officeDocument/2006/relationships/image" Target="../media/image261.png"/><Relationship Id="rId18" Type="http://schemas.openxmlformats.org/officeDocument/2006/relationships/image" Target="../media/image265.png"/><Relationship Id="rId3" Type="http://schemas.openxmlformats.org/officeDocument/2006/relationships/image" Target="../media/image210.png"/><Relationship Id="rId7" Type="http://schemas.openxmlformats.org/officeDocument/2006/relationships/image" Target="../media/image255.png"/><Relationship Id="rId12" Type="http://schemas.openxmlformats.org/officeDocument/2006/relationships/image" Target="../media/image260.png"/><Relationship Id="rId17" Type="http://schemas.openxmlformats.org/officeDocument/2006/relationships/image" Target="../media/image264.png"/><Relationship Id="rId2" Type="http://schemas.openxmlformats.org/officeDocument/2006/relationships/image" Target="../media/image209.png"/><Relationship Id="rId16" Type="http://schemas.openxmlformats.org/officeDocument/2006/relationships/image" Target="../media/image263.png"/><Relationship Id="rId20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png"/><Relationship Id="rId11" Type="http://schemas.openxmlformats.org/officeDocument/2006/relationships/image" Target="../media/image259.png"/><Relationship Id="rId5" Type="http://schemas.openxmlformats.org/officeDocument/2006/relationships/image" Target="../media/image46.png"/><Relationship Id="rId15" Type="http://schemas.openxmlformats.org/officeDocument/2006/relationships/image" Target="../media/image262.png"/><Relationship Id="rId10" Type="http://schemas.openxmlformats.org/officeDocument/2006/relationships/image" Target="../media/image270.png"/><Relationship Id="rId19" Type="http://schemas.openxmlformats.org/officeDocument/2006/relationships/image" Target="../media/image266.png"/><Relationship Id="rId4" Type="http://schemas.openxmlformats.org/officeDocument/2006/relationships/image" Target="../media/image211.png"/><Relationship Id="rId9" Type="http://schemas.openxmlformats.org/officeDocument/2006/relationships/image" Target="../media/image268.png"/><Relationship Id="rId14" Type="http://schemas.openxmlformats.org/officeDocument/2006/relationships/image" Target="../media/image16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13" Type="http://schemas.openxmlformats.org/officeDocument/2006/relationships/image" Target="../media/image273.png"/><Relationship Id="rId18" Type="http://schemas.openxmlformats.org/officeDocument/2006/relationships/image" Target="../media/image265.png"/><Relationship Id="rId3" Type="http://schemas.openxmlformats.org/officeDocument/2006/relationships/image" Target="../media/image210.png"/><Relationship Id="rId7" Type="http://schemas.openxmlformats.org/officeDocument/2006/relationships/image" Target="../media/image255.png"/><Relationship Id="rId12" Type="http://schemas.openxmlformats.org/officeDocument/2006/relationships/image" Target="../media/image272.png"/><Relationship Id="rId17" Type="http://schemas.openxmlformats.org/officeDocument/2006/relationships/image" Target="../media/image264.png"/><Relationship Id="rId2" Type="http://schemas.openxmlformats.org/officeDocument/2006/relationships/image" Target="../media/image209.png"/><Relationship Id="rId16" Type="http://schemas.openxmlformats.org/officeDocument/2006/relationships/image" Target="../media/image263.png"/><Relationship Id="rId20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png"/><Relationship Id="rId11" Type="http://schemas.openxmlformats.org/officeDocument/2006/relationships/image" Target="../media/image271.png"/><Relationship Id="rId5" Type="http://schemas.openxmlformats.org/officeDocument/2006/relationships/image" Target="../media/image46.png"/><Relationship Id="rId15" Type="http://schemas.openxmlformats.org/officeDocument/2006/relationships/image" Target="../media/image262.png"/><Relationship Id="rId10" Type="http://schemas.openxmlformats.org/officeDocument/2006/relationships/image" Target="../media/image270.png"/><Relationship Id="rId19" Type="http://schemas.openxmlformats.org/officeDocument/2006/relationships/image" Target="../media/image266.png"/><Relationship Id="rId4" Type="http://schemas.openxmlformats.org/officeDocument/2006/relationships/image" Target="../media/image211.png"/><Relationship Id="rId9" Type="http://schemas.openxmlformats.org/officeDocument/2006/relationships/image" Target="../media/image268.png"/><Relationship Id="rId14" Type="http://schemas.openxmlformats.org/officeDocument/2006/relationships/image" Target="../media/image164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13" Type="http://schemas.openxmlformats.org/officeDocument/2006/relationships/image" Target="../media/image273.png"/><Relationship Id="rId18" Type="http://schemas.openxmlformats.org/officeDocument/2006/relationships/image" Target="../media/image265.png"/><Relationship Id="rId3" Type="http://schemas.openxmlformats.org/officeDocument/2006/relationships/image" Target="../media/image210.png"/><Relationship Id="rId7" Type="http://schemas.openxmlformats.org/officeDocument/2006/relationships/image" Target="../media/image255.png"/><Relationship Id="rId12" Type="http://schemas.openxmlformats.org/officeDocument/2006/relationships/image" Target="../media/image274.png"/><Relationship Id="rId17" Type="http://schemas.openxmlformats.org/officeDocument/2006/relationships/image" Target="../media/image264.png"/><Relationship Id="rId2" Type="http://schemas.openxmlformats.org/officeDocument/2006/relationships/image" Target="../media/image209.png"/><Relationship Id="rId16" Type="http://schemas.openxmlformats.org/officeDocument/2006/relationships/image" Target="../media/image263.png"/><Relationship Id="rId20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png"/><Relationship Id="rId11" Type="http://schemas.openxmlformats.org/officeDocument/2006/relationships/image" Target="../media/image271.png"/><Relationship Id="rId5" Type="http://schemas.openxmlformats.org/officeDocument/2006/relationships/image" Target="../media/image46.png"/><Relationship Id="rId15" Type="http://schemas.openxmlformats.org/officeDocument/2006/relationships/image" Target="../media/image262.png"/><Relationship Id="rId10" Type="http://schemas.openxmlformats.org/officeDocument/2006/relationships/image" Target="../media/image270.png"/><Relationship Id="rId19" Type="http://schemas.openxmlformats.org/officeDocument/2006/relationships/image" Target="../media/image266.png"/><Relationship Id="rId4" Type="http://schemas.openxmlformats.org/officeDocument/2006/relationships/image" Target="../media/image211.png"/><Relationship Id="rId9" Type="http://schemas.openxmlformats.org/officeDocument/2006/relationships/image" Target="../media/image268.png"/><Relationship Id="rId14" Type="http://schemas.openxmlformats.org/officeDocument/2006/relationships/image" Target="../media/image16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13" Type="http://schemas.openxmlformats.org/officeDocument/2006/relationships/image" Target="../media/image275.png"/><Relationship Id="rId18" Type="http://schemas.openxmlformats.org/officeDocument/2006/relationships/image" Target="../media/image265.png"/><Relationship Id="rId3" Type="http://schemas.openxmlformats.org/officeDocument/2006/relationships/image" Target="../media/image210.png"/><Relationship Id="rId7" Type="http://schemas.openxmlformats.org/officeDocument/2006/relationships/image" Target="../media/image255.png"/><Relationship Id="rId12" Type="http://schemas.openxmlformats.org/officeDocument/2006/relationships/image" Target="../media/image274.png"/><Relationship Id="rId17" Type="http://schemas.openxmlformats.org/officeDocument/2006/relationships/image" Target="../media/image264.png"/><Relationship Id="rId2" Type="http://schemas.openxmlformats.org/officeDocument/2006/relationships/image" Target="../media/image209.png"/><Relationship Id="rId16" Type="http://schemas.openxmlformats.org/officeDocument/2006/relationships/image" Target="../media/image263.png"/><Relationship Id="rId20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png"/><Relationship Id="rId11" Type="http://schemas.openxmlformats.org/officeDocument/2006/relationships/image" Target="../media/image271.png"/><Relationship Id="rId5" Type="http://schemas.openxmlformats.org/officeDocument/2006/relationships/image" Target="../media/image46.png"/><Relationship Id="rId15" Type="http://schemas.openxmlformats.org/officeDocument/2006/relationships/image" Target="../media/image262.png"/><Relationship Id="rId10" Type="http://schemas.openxmlformats.org/officeDocument/2006/relationships/image" Target="../media/image270.png"/><Relationship Id="rId19" Type="http://schemas.openxmlformats.org/officeDocument/2006/relationships/image" Target="../media/image266.png"/><Relationship Id="rId4" Type="http://schemas.openxmlformats.org/officeDocument/2006/relationships/image" Target="../media/image211.png"/><Relationship Id="rId9" Type="http://schemas.openxmlformats.org/officeDocument/2006/relationships/image" Target="../media/image268.png"/><Relationship Id="rId14" Type="http://schemas.openxmlformats.org/officeDocument/2006/relationships/image" Target="../media/image164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13" Type="http://schemas.openxmlformats.org/officeDocument/2006/relationships/image" Target="../media/image275.png"/><Relationship Id="rId18" Type="http://schemas.openxmlformats.org/officeDocument/2006/relationships/image" Target="../media/image265.png"/><Relationship Id="rId3" Type="http://schemas.openxmlformats.org/officeDocument/2006/relationships/image" Target="../media/image210.png"/><Relationship Id="rId7" Type="http://schemas.openxmlformats.org/officeDocument/2006/relationships/image" Target="../media/image255.png"/><Relationship Id="rId12" Type="http://schemas.openxmlformats.org/officeDocument/2006/relationships/image" Target="../media/image274.png"/><Relationship Id="rId17" Type="http://schemas.openxmlformats.org/officeDocument/2006/relationships/image" Target="../media/image264.png"/><Relationship Id="rId2" Type="http://schemas.openxmlformats.org/officeDocument/2006/relationships/image" Target="../media/image209.png"/><Relationship Id="rId16" Type="http://schemas.openxmlformats.org/officeDocument/2006/relationships/image" Target="../media/image263.png"/><Relationship Id="rId20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png"/><Relationship Id="rId11" Type="http://schemas.openxmlformats.org/officeDocument/2006/relationships/image" Target="../media/image271.png"/><Relationship Id="rId5" Type="http://schemas.openxmlformats.org/officeDocument/2006/relationships/image" Target="../media/image46.png"/><Relationship Id="rId15" Type="http://schemas.openxmlformats.org/officeDocument/2006/relationships/image" Target="../media/image262.png"/><Relationship Id="rId10" Type="http://schemas.openxmlformats.org/officeDocument/2006/relationships/image" Target="../media/image270.png"/><Relationship Id="rId19" Type="http://schemas.openxmlformats.org/officeDocument/2006/relationships/image" Target="../media/image266.png"/><Relationship Id="rId4" Type="http://schemas.openxmlformats.org/officeDocument/2006/relationships/image" Target="../media/image211.png"/><Relationship Id="rId9" Type="http://schemas.openxmlformats.org/officeDocument/2006/relationships/image" Target="../media/image268.png"/><Relationship Id="rId14" Type="http://schemas.openxmlformats.org/officeDocument/2006/relationships/image" Target="../media/image174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13" Type="http://schemas.openxmlformats.org/officeDocument/2006/relationships/image" Target="../media/image275.png"/><Relationship Id="rId18" Type="http://schemas.openxmlformats.org/officeDocument/2006/relationships/image" Target="../media/image265.png"/><Relationship Id="rId3" Type="http://schemas.openxmlformats.org/officeDocument/2006/relationships/image" Target="../media/image210.png"/><Relationship Id="rId7" Type="http://schemas.openxmlformats.org/officeDocument/2006/relationships/image" Target="../media/image255.png"/><Relationship Id="rId12" Type="http://schemas.openxmlformats.org/officeDocument/2006/relationships/image" Target="../media/image274.png"/><Relationship Id="rId17" Type="http://schemas.openxmlformats.org/officeDocument/2006/relationships/image" Target="../media/image229.png"/><Relationship Id="rId2" Type="http://schemas.openxmlformats.org/officeDocument/2006/relationships/image" Target="../media/image209.png"/><Relationship Id="rId16" Type="http://schemas.openxmlformats.org/officeDocument/2006/relationships/image" Target="../media/image277.png"/><Relationship Id="rId20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png"/><Relationship Id="rId11" Type="http://schemas.openxmlformats.org/officeDocument/2006/relationships/image" Target="../media/image271.png"/><Relationship Id="rId5" Type="http://schemas.openxmlformats.org/officeDocument/2006/relationships/image" Target="../media/image46.png"/><Relationship Id="rId15" Type="http://schemas.openxmlformats.org/officeDocument/2006/relationships/image" Target="../media/image276.png"/><Relationship Id="rId10" Type="http://schemas.openxmlformats.org/officeDocument/2006/relationships/image" Target="../media/image270.png"/><Relationship Id="rId19" Type="http://schemas.openxmlformats.org/officeDocument/2006/relationships/image" Target="../media/image266.png"/><Relationship Id="rId4" Type="http://schemas.openxmlformats.org/officeDocument/2006/relationships/image" Target="../media/image211.png"/><Relationship Id="rId9" Type="http://schemas.openxmlformats.org/officeDocument/2006/relationships/image" Target="../media/image268.png"/><Relationship Id="rId14" Type="http://schemas.openxmlformats.org/officeDocument/2006/relationships/image" Target="../media/image174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13" Type="http://schemas.openxmlformats.org/officeDocument/2006/relationships/image" Target="../media/image275.png"/><Relationship Id="rId18" Type="http://schemas.openxmlformats.org/officeDocument/2006/relationships/image" Target="../media/image279.png"/><Relationship Id="rId3" Type="http://schemas.openxmlformats.org/officeDocument/2006/relationships/image" Target="../media/image210.png"/><Relationship Id="rId7" Type="http://schemas.openxmlformats.org/officeDocument/2006/relationships/image" Target="../media/image255.png"/><Relationship Id="rId12" Type="http://schemas.openxmlformats.org/officeDocument/2006/relationships/image" Target="../media/image274.png"/><Relationship Id="rId17" Type="http://schemas.openxmlformats.org/officeDocument/2006/relationships/image" Target="../media/image229.png"/><Relationship Id="rId2" Type="http://schemas.openxmlformats.org/officeDocument/2006/relationships/image" Target="../media/image209.png"/><Relationship Id="rId16" Type="http://schemas.openxmlformats.org/officeDocument/2006/relationships/image" Target="../media/image278.png"/><Relationship Id="rId20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png"/><Relationship Id="rId11" Type="http://schemas.openxmlformats.org/officeDocument/2006/relationships/image" Target="../media/image271.png"/><Relationship Id="rId5" Type="http://schemas.openxmlformats.org/officeDocument/2006/relationships/image" Target="../media/image46.png"/><Relationship Id="rId15" Type="http://schemas.openxmlformats.org/officeDocument/2006/relationships/image" Target="../media/image276.png"/><Relationship Id="rId10" Type="http://schemas.openxmlformats.org/officeDocument/2006/relationships/image" Target="../media/image270.png"/><Relationship Id="rId19" Type="http://schemas.openxmlformats.org/officeDocument/2006/relationships/image" Target="../media/image266.png"/><Relationship Id="rId4" Type="http://schemas.openxmlformats.org/officeDocument/2006/relationships/image" Target="../media/image211.png"/><Relationship Id="rId9" Type="http://schemas.openxmlformats.org/officeDocument/2006/relationships/image" Target="../media/image268.png"/><Relationship Id="rId14" Type="http://schemas.openxmlformats.org/officeDocument/2006/relationships/image" Target="../media/image174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13" Type="http://schemas.openxmlformats.org/officeDocument/2006/relationships/image" Target="../media/image275.png"/><Relationship Id="rId18" Type="http://schemas.openxmlformats.org/officeDocument/2006/relationships/image" Target="../media/image265.png"/><Relationship Id="rId3" Type="http://schemas.openxmlformats.org/officeDocument/2006/relationships/image" Target="../media/image210.png"/><Relationship Id="rId7" Type="http://schemas.openxmlformats.org/officeDocument/2006/relationships/image" Target="../media/image255.png"/><Relationship Id="rId12" Type="http://schemas.openxmlformats.org/officeDocument/2006/relationships/image" Target="../media/image274.png"/><Relationship Id="rId17" Type="http://schemas.openxmlformats.org/officeDocument/2006/relationships/image" Target="../media/image280.png"/><Relationship Id="rId2" Type="http://schemas.openxmlformats.org/officeDocument/2006/relationships/image" Target="../media/image209.png"/><Relationship Id="rId16" Type="http://schemas.openxmlformats.org/officeDocument/2006/relationships/image" Target="../media/image278.png"/><Relationship Id="rId20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png"/><Relationship Id="rId11" Type="http://schemas.openxmlformats.org/officeDocument/2006/relationships/image" Target="../media/image271.png"/><Relationship Id="rId5" Type="http://schemas.openxmlformats.org/officeDocument/2006/relationships/image" Target="../media/image46.png"/><Relationship Id="rId15" Type="http://schemas.openxmlformats.org/officeDocument/2006/relationships/image" Target="../media/image276.png"/><Relationship Id="rId10" Type="http://schemas.openxmlformats.org/officeDocument/2006/relationships/image" Target="../media/image270.png"/><Relationship Id="rId19" Type="http://schemas.openxmlformats.org/officeDocument/2006/relationships/image" Target="../media/image266.png"/><Relationship Id="rId4" Type="http://schemas.openxmlformats.org/officeDocument/2006/relationships/image" Target="../media/image211.png"/><Relationship Id="rId9" Type="http://schemas.openxmlformats.org/officeDocument/2006/relationships/image" Target="../media/image268.png"/><Relationship Id="rId14" Type="http://schemas.openxmlformats.org/officeDocument/2006/relationships/image" Target="../media/image174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13" Type="http://schemas.openxmlformats.org/officeDocument/2006/relationships/image" Target="../media/image275.png"/><Relationship Id="rId18" Type="http://schemas.openxmlformats.org/officeDocument/2006/relationships/image" Target="../media/image281.png"/><Relationship Id="rId3" Type="http://schemas.openxmlformats.org/officeDocument/2006/relationships/image" Target="../media/image210.png"/><Relationship Id="rId7" Type="http://schemas.openxmlformats.org/officeDocument/2006/relationships/image" Target="../media/image255.png"/><Relationship Id="rId12" Type="http://schemas.openxmlformats.org/officeDocument/2006/relationships/image" Target="../media/image274.png"/><Relationship Id="rId17" Type="http://schemas.openxmlformats.org/officeDocument/2006/relationships/image" Target="../media/image280.png"/><Relationship Id="rId2" Type="http://schemas.openxmlformats.org/officeDocument/2006/relationships/image" Target="../media/image209.png"/><Relationship Id="rId16" Type="http://schemas.openxmlformats.org/officeDocument/2006/relationships/image" Target="../media/image278.png"/><Relationship Id="rId20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png"/><Relationship Id="rId11" Type="http://schemas.openxmlformats.org/officeDocument/2006/relationships/image" Target="../media/image271.png"/><Relationship Id="rId5" Type="http://schemas.openxmlformats.org/officeDocument/2006/relationships/image" Target="../media/image46.png"/><Relationship Id="rId15" Type="http://schemas.openxmlformats.org/officeDocument/2006/relationships/image" Target="../media/image276.png"/><Relationship Id="rId10" Type="http://schemas.openxmlformats.org/officeDocument/2006/relationships/image" Target="../media/image270.png"/><Relationship Id="rId19" Type="http://schemas.openxmlformats.org/officeDocument/2006/relationships/image" Target="../media/image282.png"/><Relationship Id="rId4" Type="http://schemas.openxmlformats.org/officeDocument/2006/relationships/image" Target="../media/image211.png"/><Relationship Id="rId9" Type="http://schemas.openxmlformats.org/officeDocument/2006/relationships/image" Target="../media/image268.png"/><Relationship Id="rId14" Type="http://schemas.openxmlformats.org/officeDocument/2006/relationships/image" Target="../media/image174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13" Type="http://schemas.openxmlformats.org/officeDocument/2006/relationships/image" Target="../media/image275.png"/><Relationship Id="rId18" Type="http://schemas.openxmlformats.org/officeDocument/2006/relationships/image" Target="../media/image281.png"/><Relationship Id="rId3" Type="http://schemas.openxmlformats.org/officeDocument/2006/relationships/image" Target="../media/image210.png"/><Relationship Id="rId7" Type="http://schemas.openxmlformats.org/officeDocument/2006/relationships/image" Target="../media/image255.png"/><Relationship Id="rId12" Type="http://schemas.openxmlformats.org/officeDocument/2006/relationships/image" Target="../media/image274.png"/><Relationship Id="rId17" Type="http://schemas.openxmlformats.org/officeDocument/2006/relationships/image" Target="../media/image280.png"/><Relationship Id="rId2" Type="http://schemas.openxmlformats.org/officeDocument/2006/relationships/image" Target="../media/image209.png"/><Relationship Id="rId16" Type="http://schemas.openxmlformats.org/officeDocument/2006/relationships/image" Target="../media/image278.png"/><Relationship Id="rId20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png"/><Relationship Id="rId11" Type="http://schemas.openxmlformats.org/officeDocument/2006/relationships/image" Target="../media/image271.png"/><Relationship Id="rId5" Type="http://schemas.openxmlformats.org/officeDocument/2006/relationships/image" Target="../media/image46.png"/><Relationship Id="rId15" Type="http://schemas.openxmlformats.org/officeDocument/2006/relationships/image" Target="../media/image276.png"/><Relationship Id="rId10" Type="http://schemas.openxmlformats.org/officeDocument/2006/relationships/image" Target="../media/image270.png"/><Relationship Id="rId19" Type="http://schemas.openxmlformats.org/officeDocument/2006/relationships/image" Target="../media/image284.png"/><Relationship Id="rId4" Type="http://schemas.openxmlformats.org/officeDocument/2006/relationships/image" Target="../media/image211.png"/><Relationship Id="rId9" Type="http://schemas.openxmlformats.org/officeDocument/2006/relationships/image" Target="../media/image268.png"/><Relationship Id="rId14" Type="http://schemas.openxmlformats.org/officeDocument/2006/relationships/image" Target="../media/image174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13" Type="http://schemas.openxmlformats.org/officeDocument/2006/relationships/image" Target="../media/image275.png"/><Relationship Id="rId18" Type="http://schemas.openxmlformats.org/officeDocument/2006/relationships/image" Target="../media/image281.png"/><Relationship Id="rId3" Type="http://schemas.openxmlformats.org/officeDocument/2006/relationships/image" Target="../media/image210.png"/><Relationship Id="rId7" Type="http://schemas.openxmlformats.org/officeDocument/2006/relationships/image" Target="../media/image255.png"/><Relationship Id="rId12" Type="http://schemas.openxmlformats.org/officeDocument/2006/relationships/image" Target="../media/image274.png"/><Relationship Id="rId17" Type="http://schemas.openxmlformats.org/officeDocument/2006/relationships/image" Target="../media/image280.png"/><Relationship Id="rId2" Type="http://schemas.openxmlformats.org/officeDocument/2006/relationships/image" Target="../media/image209.png"/><Relationship Id="rId16" Type="http://schemas.openxmlformats.org/officeDocument/2006/relationships/image" Target="../media/image278.png"/><Relationship Id="rId20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png"/><Relationship Id="rId11" Type="http://schemas.openxmlformats.org/officeDocument/2006/relationships/image" Target="../media/image271.png"/><Relationship Id="rId5" Type="http://schemas.openxmlformats.org/officeDocument/2006/relationships/image" Target="../media/image46.png"/><Relationship Id="rId15" Type="http://schemas.openxmlformats.org/officeDocument/2006/relationships/image" Target="../media/image276.png"/><Relationship Id="rId10" Type="http://schemas.openxmlformats.org/officeDocument/2006/relationships/image" Target="../media/image270.png"/><Relationship Id="rId19" Type="http://schemas.openxmlformats.org/officeDocument/2006/relationships/image" Target="../media/image284.png"/><Relationship Id="rId4" Type="http://schemas.openxmlformats.org/officeDocument/2006/relationships/image" Target="../media/image211.png"/><Relationship Id="rId9" Type="http://schemas.openxmlformats.org/officeDocument/2006/relationships/image" Target="../media/image268.png"/><Relationship Id="rId14" Type="http://schemas.openxmlformats.org/officeDocument/2006/relationships/image" Target="../media/image174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png"/><Relationship Id="rId7" Type="http://schemas.openxmlformats.org/officeDocument/2006/relationships/image" Target="../media/image290.png"/><Relationship Id="rId12" Type="http://schemas.openxmlformats.org/officeDocument/2006/relationships/image" Target="../media/image295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9.png"/><Relationship Id="rId11" Type="http://schemas.openxmlformats.org/officeDocument/2006/relationships/image" Target="../media/image294.png"/><Relationship Id="rId5" Type="http://schemas.openxmlformats.org/officeDocument/2006/relationships/image" Target="../media/image288.png"/><Relationship Id="rId10" Type="http://schemas.openxmlformats.org/officeDocument/2006/relationships/image" Target="../media/image293.png"/><Relationship Id="rId4" Type="http://schemas.openxmlformats.org/officeDocument/2006/relationships/image" Target="../media/image287.png"/><Relationship Id="rId9" Type="http://schemas.openxmlformats.org/officeDocument/2006/relationships/image" Target="../media/image292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43.png"/><Relationship Id="rId7" Type="http://schemas.openxmlformats.org/officeDocument/2006/relationships/image" Target="../media/image298.png"/><Relationship Id="rId12" Type="http://schemas.openxmlformats.org/officeDocument/2006/relationships/image" Target="../media/image303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7.png"/><Relationship Id="rId11" Type="http://schemas.openxmlformats.org/officeDocument/2006/relationships/image" Target="../media/image302.png"/><Relationship Id="rId5" Type="http://schemas.openxmlformats.org/officeDocument/2006/relationships/image" Target="../media/image296.png"/><Relationship Id="rId10" Type="http://schemas.openxmlformats.org/officeDocument/2006/relationships/image" Target="../media/image301.png"/><Relationship Id="rId4" Type="http://schemas.openxmlformats.org/officeDocument/2006/relationships/image" Target="../media/image287.png"/><Relationship Id="rId9" Type="http://schemas.openxmlformats.org/officeDocument/2006/relationships/image" Target="../media/image30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313.png"/><Relationship Id="rId3" Type="http://schemas.openxmlformats.org/officeDocument/2006/relationships/image" Target="../media/image304.png"/><Relationship Id="rId7" Type="http://schemas.openxmlformats.org/officeDocument/2006/relationships/image" Target="../media/image308.png"/><Relationship Id="rId12" Type="http://schemas.openxmlformats.org/officeDocument/2006/relationships/image" Target="../media/image31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7.png"/><Relationship Id="rId11" Type="http://schemas.openxmlformats.org/officeDocument/2006/relationships/image" Target="../media/image311.png"/><Relationship Id="rId5" Type="http://schemas.openxmlformats.org/officeDocument/2006/relationships/image" Target="../media/image306.png"/><Relationship Id="rId10" Type="http://schemas.openxmlformats.org/officeDocument/2006/relationships/image" Target="../media/image310.png"/><Relationship Id="rId4" Type="http://schemas.openxmlformats.org/officeDocument/2006/relationships/image" Target="../media/image305.png"/><Relationship Id="rId9" Type="http://schemas.openxmlformats.org/officeDocument/2006/relationships/image" Target="../media/image309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313.png"/><Relationship Id="rId3" Type="http://schemas.openxmlformats.org/officeDocument/2006/relationships/image" Target="../media/image304.png"/><Relationship Id="rId7" Type="http://schemas.openxmlformats.org/officeDocument/2006/relationships/image" Target="../media/image308.png"/><Relationship Id="rId12" Type="http://schemas.openxmlformats.org/officeDocument/2006/relationships/image" Target="../media/image31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4.png"/><Relationship Id="rId11" Type="http://schemas.openxmlformats.org/officeDocument/2006/relationships/image" Target="../media/image311.png"/><Relationship Id="rId5" Type="http://schemas.openxmlformats.org/officeDocument/2006/relationships/image" Target="../media/image306.png"/><Relationship Id="rId10" Type="http://schemas.openxmlformats.org/officeDocument/2006/relationships/image" Target="../media/image310.png"/><Relationship Id="rId4" Type="http://schemas.openxmlformats.org/officeDocument/2006/relationships/image" Target="../media/image305.png"/><Relationship Id="rId9" Type="http://schemas.openxmlformats.org/officeDocument/2006/relationships/image" Target="../media/image309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313.png"/><Relationship Id="rId3" Type="http://schemas.openxmlformats.org/officeDocument/2006/relationships/image" Target="../media/image304.png"/><Relationship Id="rId7" Type="http://schemas.openxmlformats.org/officeDocument/2006/relationships/image" Target="../media/image315.png"/><Relationship Id="rId12" Type="http://schemas.openxmlformats.org/officeDocument/2006/relationships/image" Target="../media/image31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4.png"/><Relationship Id="rId11" Type="http://schemas.openxmlformats.org/officeDocument/2006/relationships/image" Target="../media/image311.png"/><Relationship Id="rId5" Type="http://schemas.openxmlformats.org/officeDocument/2006/relationships/image" Target="../media/image306.png"/><Relationship Id="rId10" Type="http://schemas.openxmlformats.org/officeDocument/2006/relationships/image" Target="../media/image310.png"/><Relationship Id="rId4" Type="http://schemas.openxmlformats.org/officeDocument/2006/relationships/image" Target="../media/image305.png"/><Relationship Id="rId9" Type="http://schemas.openxmlformats.org/officeDocument/2006/relationships/image" Target="../media/image309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3" Type="http://schemas.openxmlformats.org/officeDocument/2006/relationships/image" Target="../media/image304.png"/><Relationship Id="rId7" Type="http://schemas.openxmlformats.org/officeDocument/2006/relationships/image" Target="../media/image315.png"/><Relationship Id="rId12" Type="http://schemas.openxmlformats.org/officeDocument/2006/relationships/image" Target="../media/image32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4.png"/><Relationship Id="rId11" Type="http://schemas.openxmlformats.org/officeDocument/2006/relationships/image" Target="../media/image319.png"/><Relationship Id="rId5" Type="http://schemas.openxmlformats.org/officeDocument/2006/relationships/image" Target="../media/image306.png"/><Relationship Id="rId10" Type="http://schemas.openxmlformats.org/officeDocument/2006/relationships/image" Target="../media/image318.png"/><Relationship Id="rId4" Type="http://schemas.openxmlformats.org/officeDocument/2006/relationships/image" Target="../media/image305.png"/><Relationship Id="rId9" Type="http://schemas.openxmlformats.org/officeDocument/2006/relationships/image" Target="../media/image317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3" Type="http://schemas.openxmlformats.org/officeDocument/2006/relationships/image" Target="../media/image304.png"/><Relationship Id="rId7" Type="http://schemas.openxmlformats.org/officeDocument/2006/relationships/image" Target="../media/image315.png"/><Relationship Id="rId12" Type="http://schemas.openxmlformats.org/officeDocument/2006/relationships/image" Target="../media/image32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4.png"/><Relationship Id="rId11" Type="http://schemas.openxmlformats.org/officeDocument/2006/relationships/image" Target="../media/image321.png"/><Relationship Id="rId5" Type="http://schemas.openxmlformats.org/officeDocument/2006/relationships/image" Target="../media/image306.png"/><Relationship Id="rId10" Type="http://schemas.openxmlformats.org/officeDocument/2006/relationships/image" Target="../media/image318.png"/><Relationship Id="rId4" Type="http://schemas.openxmlformats.org/officeDocument/2006/relationships/image" Target="../media/image305.png"/><Relationship Id="rId9" Type="http://schemas.openxmlformats.org/officeDocument/2006/relationships/image" Target="../media/image317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3" Type="http://schemas.openxmlformats.org/officeDocument/2006/relationships/image" Target="../media/image304.png"/><Relationship Id="rId7" Type="http://schemas.openxmlformats.org/officeDocument/2006/relationships/image" Target="../media/image315.png"/><Relationship Id="rId12" Type="http://schemas.openxmlformats.org/officeDocument/2006/relationships/image" Target="../media/image32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4.png"/><Relationship Id="rId11" Type="http://schemas.openxmlformats.org/officeDocument/2006/relationships/image" Target="../media/image321.png"/><Relationship Id="rId5" Type="http://schemas.openxmlformats.org/officeDocument/2006/relationships/image" Target="../media/image306.png"/><Relationship Id="rId10" Type="http://schemas.openxmlformats.org/officeDocument/2006/relationships/image" Target="../media/image318.png"/><Relationship Id="rId4" Type="http://schemas.openxmlformats.org/officeDocument/2006/relationships/image" Target="../media/image305.png"/><Relationship Id="rId9" Type="http://schemas.openxmlformats.org/officeDocument/2006/relationships/image" Target="../media/image31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13" Type="http://schemas.openxmlformats.org/officeDocument/2006/relationships/image" Target="../media/image333.png"/><Relationship Id="rId3" Type="http://schemas.openxmlformats.org/officeDocument/2006/relationships/image" Target="../media/image323.png"/><Relationship Id="rId7" Type="http://schemas.openxmlformats.org/officeDocument/2006/relationships/image" Target="../media/image327.png"/><Relationship Id="rId12" Type="http://schemas.openxmlformats.org/officeDocument/2006/relationships/image" Target="../media/image33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6.png"/><Relationship Id="rId11" Type="http://schemas.openxmlformats.org/officeDocument/2006/relationships/image" Target="../media/image331.png"/><Relationship Id="rId5" Type="http://schemas.openxmlformats.org/officeDocument/2006/relationships/image" Target="../media/image325.png"/><Relationship Id="rId10" Type="http://schemas.openxmlformats.org/officeDocument/2006/relationships/image" Target="../media/image330.png"/><Relationship Id="rId4" Type="http://schemas.openxmlformats.org/officeDocument/2006/relationships/image" Target="../media/image324.png"/><Relationship Id="rId9" Type="http://schemas.openxmlformats.org/officeDocument/2006/relationships/image" Target="../media/image329.png"/><Relationship Id="rId14" Type="http://schemas.openxmlformats.org/officeDocument/2006/relationships/image" Target="../media/image334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13" Type="http://schemas.openxmlformats.org/officeDocument/2006/relationships/image" Target="../media/image333.png"/><Relationship Id="rId3" Type="http://schemas.openxmlformats.org/officeDocument/2006/relationships/image" Target="../media/image323.png"/><Relationship Id="rId7" Type="http://schemas.openxmlformats.org/officeDocument/2006/relationships/image" Target="../media/image336.png"/><Relationship Id="rId12" Type="http://schemas.openxmlformats.org/officeDocument/2006/relationships/image" Target="../media/image33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5.png"/><Relationship Id="rId11" Type="http://schemas.openxmlformats.org/officeDocument/2006/relationships/image" Target="../media/image331.png"/><Relationship Id="rId5" Type="http://schemas.openxmlformats.org/officeDocument/2006/relationships/image" Target="../media/image325.png"/><Relationship Id="rId10" Type="http://schemas.openxmlformats.org/officeDocument/2006/relationships/image" Target="../media/image330.png"/><Relationship Id="rId4" Type="http://schemas.openxmlformats.org/officeDocument/2006/relationships/image" Target="../media/image324.png"/><Relationship Id="rId9" Type="http://schemas.openxmlformats.org/officeDocument/2006/relationships/image" Target="../media/image338.png"/><Relationship Id="rId14" Type="http://schemas.openxmlformats.org/officeDocument/2006/relationships/image" Target="../media/image334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13" Type="http://schemas.openxmlformats.org/officeDocument/2006/relationships/image" Target="../media/image342.png"/><Relationship Id="rId3" Type="http://schemas.openxmlformats.org/officeDocument/2006/relationships/image" Target="../media/image323.png"/><Relationship Id="rId7" Type="http://schemas.openxmlformats.org/officeDocument/2006/relationships/image" Target="../media/image336.png"/><Relationship Id="rId12" Type="http://schemas.openxmlformats.org/officeDocument/2006/relationships/image" Target="../media/image34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5.png"/><Relationship Id="rId11" Type="http://schemas.openxmlformats.org/officeDocument/2006/relationships/image" Target="../media/image340.png"/><Relationship Id="rId5" Type="http://schemas.openxmlformats.org/officeDocument/2006/relationships/image" Target="../media/image325.png"/><Relationship Id="rId10" Type="http://schemas.openxmlformats.org/officeDocument/2006/relationships/image" Target="../media/image339.png"/><Relationship Id="rId4" Type="http://schemas.openxmlformats.org/officeDocument/2006/relationships/image" Target="../media/image324.png"/><Relationship Id="rId9" Type="http://schemas.openxmlformats.org/officeDocument/2006/relationships/image" Target="../media/image338.png"/><Relationship Id="rId14" Type="http://schemas.openxmlformats.org/officeDocument/2006/relationships/image" Target="../media/image343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" Target="slide3.xml"/><Relationship Id="rId7" Type="http://schemas.openxmlformats.org/officeDocument/2006/relationships/slide" Target="slide99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28.xml"/><Relationship Id="rId4" Type="http://schemas.openxmlformats.org/officeDocument/2006/relationships/image" Target="../media/image8.png"/><Relationship Id="rId9" Type="http://schemas.openxmlformats.org/officeDocument/2006/relationships/slide" Target="slide1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88361" y="3288537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8744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86546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275863" y="3275694"/>
            <a:ext cx="203200" cy="55880"/>
            <a:chOff x="3275863" y="3275694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3339032" y="3278225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75863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542982" y="3274429"/>
            <a:ext cx="203200" cy="58419"/>
            <a:chOff x="3542982" y="3274429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3631883" y="3290925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42982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19183" y="327822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3810101" y="3274429"/>
            <a:ext cx="203200" cy="48260"/>
            <a:chOff x="3810101" y="3274429"/>
            <a:chExt cx="203200" cy="48260"/>
          </a:xfrm>
        </p:grpSpPr>
        <p:sp>
          <p:nvSpPr>
            <p:cNvPr id="13" name="object 13"/>
            <p:cNvSpPr/>
            <p:nvPr/>
          </p:nvSpPr>
          <p:spPr>
            <a:xfrm>
              <a:off x="3886302" y="3278224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10101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4153434" y="3278225"/>
            <a:ext cx="50800" cy="25400"/>
          </a:xfrm>
          <a:custGeom>
            <a:avLst/>
            <a:gdLst/>
            <a:ahLst/>
            <a:cxnLst/>
            <a:rect l="l" t="t" r="r" b="b"/>
            <a:pathLst>
              <a:path w="50800" h="25400">
                <a:moveTo>
                  <a:pt x="0" y="0"/>
                </a:moveTo>
                <a:lnTo>
                  <a:pt x="38100" y="0"/>
                </a:lnTo>
              </a:path>
              <a:path w="50800" h="25400">
                <a:moveTo>
                  <a:pt x="12700" y="12700"/>
                </a:moveTo>
                <a:lnTo>
                  <a:pt x="50800" y="12700"/>
                </a:lnTo>
              </a:path>
              <a:path w="50800" h="25400">
                <a:moveTo>
                  <a:pt x="12700" y="25400"/>
                </a:moveTo>
                <a:lnTo>
                  <a:pt x="50800" y="254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4326582" y="3275694"/>
            <a:ext cx="238760" cy="57150"/>
            <a:chOff x="4326582" y="3275694"/>
            <a:chExt cx="238760" cy="57150"/>
          </a:xfrm>
        </p:grpSpPr>
        <p:sp>
          <p:nvSpPr>
            <p:cNvPr id="17" name="object 17"/>
            <p:cNvSpPr/>
            <p:nvPr/>
          </p:nvSpPr>
          <p:spPr>
            <a:xfrm>
              <a:off x="4451033" y="3308705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23969" y="3282210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329112" y="3278225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129196" y="733425"/>
            <a:ext cx="4349750" cy="82550"/>
          </a:xfrm>
          <a:custGeom>
            <a:avLst/>
            <a:gdLst/>
            <a:ahLst/>
            <a:cxnLst/>
            <a:rect l="l" t="t" r="r" b="b"/>
            <a:pathLst>
              <a:path w="4349750" h="82550">
                <a:moveTo>
                  <a:pt x="4298856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82384"/>
                </a:lnTo>
                <a:lnTo>
                  <a:pt x="4349657" y="82384"/>
                </a:lnTo>
                <a:lnTo>
                  <a:pt x="4349657" y="50800"/>
                </a:lnTo>
                <a:lnTo>
                  <a:pt x="4345648" y="31075"/>
                </a:lnTo>
                <a:lnTo>
                  <a:pt x="4334734" y="14922"/>
                </a:lnTo>
                <a:lnTo>
                  <a:pt x="4318581" y="4008"/>
                </a:lnTo>
                <a:lnTo>
                  <a:pt x="4298856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129196" y="854710"/>
            <a:ext cx="4400550" cy="723265"/>
            <a:chOff x="129196" y="241838"/>
            <a:chExt cx="4400550" cy="723265"/>
          </a:xfrm>
        </p:grpSpPr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863320"/>
              <a:ext cx="101600" cy="1016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850620"/>
              <a:ext cx="4298856" cy="11430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247992"/>
              <a:ext cx="50800" cy="61532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29196" y="241838"/>
              <a:ext cx="4349750" cy="672465"/>
            </a:xfrm>
            <a:custGeom>
              <a:avLst/>
              <a:gdLst/>
              <a:ahLst/>
              <a:cxnLst/>
              <a:rect l="l" t="t" r="r" b="b"/>
              <a:pathLst>
                <a:path w="4349750" h="672465">
                  <a:moveTo>
                    <a:pt x="4349657" y="0"/>
                  </a:moveTo>
                  <a:lnTo>
                    <a:pt x="0" y="0"/>
                  </a:lnTo>
                  <a:lnTo>
                    <a:pt x="0" y="621482"/>
                  </a:lnTo>
                  <a:lnTo>
                    <a:pt x="4008" y="641207"/>
                  </a:lnTo>
                  <a:lnTo>
                    <a:pt x="14922" y="657360"/>
                  </a:lnTo>
                  <a:lnTo>
                    <a:pt x="31075" y="668274"/>
                  </a:lnTo>
                  <a:lnTo>
                    <a:pt x="50800" y="672283"/>
                  </a:lnTo>
                  <a:lnTo>
                    <a:pt x="4298856" y="672283"/>
                  </a:lnTo>
                  <a:lnTo>
                    <a:pt x="4318581" y="668274"/>
                  </a:lnTo>
                  <a:lnTo>
                    <a:pt x="4334734" y="657360"/>
                  </a:lnTo>
                  <a:lnTo>
                    <a:pt x="4345648" y="641207"/>
                  </a:lnTo>
                  <a:lnTo>
                    <a:pt x="4349657" y="621482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78853" y="286075"/>
              <a:ext cx="0" cy="596900"/>
            </a:xfrm>
            <a:custGeom>
              <a:avLst/>
              <a:gdLst/>
              <a:ahLst/>
              <a:cxnLst/>
              <a:rect l="l" t="t" r="r" b="b"/>
              <a:pathLst>
                <a:path h="596900">
                  <a:moveTo>
                    <a:pt x="0" y="59629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78853" y="27337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78853" y="26067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24797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507466" y="1060106"/>
            <a:ext cx="3550184" cy="21634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09550" marR="5080" indent="-197485">
              <a:lnSpc>
                <a:spcPct val="106700"/>
              </a:lnSpc>
              <a:spcBef>
                <a:spcPts val="20"/>
              </a:spcBef>
            </a:pPr>
            <a:r>
              <a:rPr lang="en-IN" dirty="0"/>
              <a:t>Principles</a:t>
            </a:r>
            <a:r>
              <a:rPr spc="120" dirty="0"/>
              <a:t> </a:t>
            </a:r>
            <a:r>
              <a:rPr lang="en-IN" dirty="0"/>
              <a:t>of</a:t>
            </a:r>
            <a:r>
              <a:rPr lang="en-IN" spc="125" dirty="0"/>
              <a:t> </a:t>
            </a:r>
            <a:r>
              <a:rPr dirty="0"/>
              <a:t>Artificial</a:t>
            </a:r>
            <a:r>
              <a:rPr spc="120" dirty="0"/>
              <a:t> </a:t>
            </a:r>
            <a:r>
              <a:rPr spc="-10" dirty="0"/>
              <a:t>Intelligence </a:t>
            </a:r>
            <a:r>
              <a:rPr lang="en-IN" spc="-10" dirty="0"/>
              <a:t>(CS0303)</a:t>
            </a:r>
            <a:endParaRPr b="1" spc="-2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8001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</a:t>
            </a:fld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39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243573" y="1878619"/>
            <a:ext cx="412115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lang="en-IN" sz="1400" dirty="0">
                <a:solidFill>
                  <a:srgbClr val="C92626"/>
                </a:solidFill>
                <a:latin typeface="Arial"/>
                <a:cs typeface="Arial"/>
              </a:rPr>
              <a:t>Introduction to A.I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5565"/>
            <a:ext cx="97726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AI</a:t>
            </a:r>
            <a:r>
              <a:rPr sz="1400" spc="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in</a:t>
            </a:r>
            <a:r>
              <a:rPr sz="1400" spc="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333B2"/>
                </a:solidFill>
                <a:latin typeface="Arial"/>
                <a:cs typeface="Arial"/>
              </a:rPr>
              <a:t>Fiction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046" y="444634"/>
            <a:ext cx="4163909" cy="232593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29196" y="3049434"/>
            <a:ext cx="4400550" cy="407034"/>
            <a:chOff x="129196" y="3049434"/>
            <a:chExt cx="4400550" cy="407034"/>
          </a:xfrm>
        </p:grpSpPr>
        <p:sp>
          <p:nvSpPr>
            <p:cNvPr id="5" name="object 5"/>
            <p:cNvSpPr/>
            <p:nvPr/>
          </p:nvSpPr>
          <p:spPr>
            <a:xfrm>
              <a:off x="129196" y="3049434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8853" y="3100006"/>
              <a:ext cx="50800" cy="35599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9196" y="3093861"/>
              <a:ext cx="4349750" cy="362585"/>
            </a:xfrm>
            <a:custGeom>
              <a:avLst/>
              <a:gdLst/>
              <a:ahLst/>
              <a:cxnLst/>
              <a:rect l="l" t="t" r="r" b="b"/>
              <a:pathLst>
                <a:path w="4349750" h="362585">
                  <a:moveTo>
                    <a:pt x="4349657" y="0"/>
                  </a:moveTo>
                  <a:lnTo>
                    <a:pt x="0" y="0"/>
                  </a:lnTo>
                  <a:lnTo>
                    <a:pt x="0" y="362138"/>
                  </a:lnTo>
                  <a:lnTo>
                    <a:pt x="4349657" y="362138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78853" y="3138098"/>
              <a:ext cx="0" cy="318135"/>
            </a:xfrm>
            <a:custGeom>
              <a:avLst/>
              <a:gdLst/>
              <a:ahLst/>
              <a:cxnLst/>
              <a:rect l="l" t="t" r="r" b="b"/>
              <a:pathLst>
                <a:path h="318135">
                  <a:moveTo>
                    <a:pt x="0" y="31790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312539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311269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309999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67297" y="2797919"/>
            <a:ext cx="3702685" cy="47244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90525">
              <a:lnSpc>
                <a:spcPct val="100000"/>
              </a:lnSpc>
              <a:spcBef>
                <a:spcPts val="40"/>
              </a:spcBef>
            </a:pPr>
            <a:r>
              <a:rPr sz="1100" dirty="0">
                <a:latin typeface="Arial"/>
                <a:cs typeface="Arial"/>
              </a:rPr>
              <a:t>“A.I.,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Artificial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Intelligence”,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2001,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Steven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Spielberg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...</a:t>
            </a:r>
            <a:r>
              <a:rPr sz="1100" spc="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and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many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others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...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46346" y="3344092"/>
            <a:ext cx="198755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5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The</a:t>
            </a:r>
            <a:r>
              <a:rPr spc="90" dirty="0"/>
              <a:t> </a:t>
            </a:r>
            <a:r>
              <a:rPr dirty="0"/>
              <a:t>Foundations</a:t>
            </a:r>
            <a:r>
              <a:rPr spc="90" dirty="0"/>
              <a:t> </a:t>
            </a:r>
            <a:r>
              <a:rPr dirty="0"/>
              <a:t>of</a:t>
            </a:r>
            <a:r>
              <a:rPr spc="90" dirty="0"/>
              <a:t> </a:t>
            </a:r>
            <a:r>
              <a:rPr dirty="0"/>
              <a:t>Artificial</a:t>
            </a:r>
            <a:r>
              <a:rPr spc="90" dirty="0"/>
              <a:t> </a:t>
            </a:r>
            <a:r>
              <a:rPr spc="-10" dirty="0"/>
              <a:t>Intelligence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432091"/>
            <a:ext cx="4400550" cy="3010535"/>
            <a:chOff x="129196" y="432091"/>
            <a:chExt cx="4400550" cy="301053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340887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328187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85823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5"/>
              <a:ext cx="4349750" cy="2915285"/>
            </a:xfrm>
            <a:custGeom>
              <a:avLst/>
              <a:gdLst/>
              <a:ahLst/>
              <a:cxnLst/>
              <a:rect l="l" t="t" r="r" b="b"/>
              <a:pathLst>
                <a:path w="4349750" h="2915285">
                  <a:moveTo>
                    <a:pt x="4349657" y="0"/>
                  </a:moveTo>
                  <a:lnTo>
                    <a:pt x="0" y="0"/>
                  </a:lnTo>
                  <a:lnTo>
                    <a:pt x="0" y="2864402"/>
                  </a:lnTo>
                  <a:lnTo>
                    <a:pt x="4008" y="2884127"/>
                  </a:lnTo>
                  <a:lnTo>
                    <a:pt x="14922" y="2900280"/>
                  </a:lnTo>
                  <a:lnTo>
                    <a:pt x="31075" y="2911194"/>
                  </a:lnTo>
                  <a:lnTo>
                    <a:pt x="50800" y="2915202"/>
                  </a:lnTo>
                  <a:lnTo>
                    <a:pt x="4298856" y="2915202"/>
                  </a:lnTo>
                  <a:lnTo>
                    <a:pt x="4318581" y="2911194"/>
                  </a:lnTo>
                  <a:lnTo>
                    <a:pt x="4334734" y="2900280"/>
                  </a:lnTo>
                  <a:lnTo>
                    <a:pt x="4345648" y="2884127"/>
                  </a:lnTo>
                  <a:lnTo>
                    <a:pt x="4349657" y="2864402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22"/>
              <a:ext cx="0" cy="2839720"/>
            </a:xfrm>
            <a:custGeom>
              <a:avLst/>
              <a:gdLst/>
              <a:ahLst/>
              <a:cxnLst/>
              <a:rect l="l" t="t" r="r" b="b"/>
              <a:pathLst>
                <a:path h="2839720">
                  <a:moveTo>
                    <a:pt x="0" y="283921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2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2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2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906488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1288605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670710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880743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2090775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2472880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2854985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3237090"/>
              <a:ext cx="76809" cy="7680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67297" y="452474"/>
            <a:ext cx="4223385" cy="290449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sz="1100" spc="-10" dirty="0">
                <a:latin typeface="Arial"/>
                <a:cs typeface="Arial"/>
              </a:rPr>
              <a:t>Different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fields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have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contributed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AI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form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ideas</a:t>
            </a:r>
            <a:r>
              <a:rPr sz="1100" dirty="0">
                <a:latin typeface="Arial"/>
                <a:cs typeface="Arial"/>
              </a:rPr>
              <a:t>,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viewpoints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techniques</a:t>
            </a:r>
            <a:endParaRPr sz="1100" dirty="0">
              <a:latin typeface="Arial"/>
              <a:cs typeface="Arial"/>
            </a:endParaRPr>
          </a:p>
          <a:p>
            <a:pPr marL="289560" marR="422909">
              <a:lnSpc>
                <a:spcPct val="102600"/>
              </a:lnSpc>
              <a:spcBef>
                <a:spcPts val="300"/>
              </a:spcBef>
            </a:pP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Philosophy:</a:t>
            </a:r>
            <a:r>
              <a:rPr sz="1100" spc="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Logic,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reasoning,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mind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physical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system, foundations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learning,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language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rationality</a:t>
            </a:r>
            <a:endParaRPr sz="1100" dirty="0">
              <a:latin typeface="Arial"/>
              <a:cs typeface="Arial"/>
            </a:endParaRPr>
          </a:p>
          <a:p>
            <a:pPr marL="289560" marR="209550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Mathematics:</a:t>
            </a:r>
            <a:r>
              <a:rPr sz="1100" spc="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Formal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representation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proof,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computation, 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(un)decidability,</a:t>
            </a:r>
            <a:r>
              <a:rPr sz="1100" spc="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(in)tractability,</a:t>
            </a:r>
            <a:r>
              <a:rPr sz="1100" spc="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probability</a:t>
            </a:r>
            <a:endParaRPr sz="1100" dirty="0">
              <a:latin typeface="Arial"/>
              <a:cs typeface="Arial"/>
            </a:endParaRPr>
          </a:p>
          <a:p>
            <a:pPr marL="289560" marR="173355">
              <a:lnSpc>
                <a:spcPct val="125299"/>
              </a:lnSpc>
            </a:pP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Economics:</a:t>
            </a:r>
            <a:r>
              <a:rPr sz="1100" spc="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formal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theory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rational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decisions,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game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theory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Neuroscience:</a:t>
            </a:r>
            <a:r>
              <a:rPr sz="1100" spc="1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physical</a:t>
            </a:r>
            <a:r>
              <a:rPr sz="1100" spc="-5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substrate</a:t>
            </a:r>
            <a:r>
              <a:rPr sz="1100" spc="-5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for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mental</a:t>
            </a:r>
            <a:r>
              <a:rPr sz="1100" spc="-5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activities</a:t>
            </a:r>
            <a:endParaRPr sz="1100" dirty="0">
              <a:latin typeface="Arial"/>
              <a:cs typeface="Arial"/>
            </a:endParaRPr>
          </a:p>
          <a:p>
            <a:pPr marL="289560" marR="173355">
              <a:lnSpc>
                <a:spcPct val="102600"/>
              </a:lnSpc>
              <a:spcBef>
                <a:spcPts val="295"/>
              </a:spcBef>
            </a:pP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Psychology:</a:t>
            </a:r>
            <a:r>
              <a:rPr sz="1100" spc="1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adaptation,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phenomena</a:t>
            </a:r>
            <a:r>
              <a:rPr sz="1100" spc="-5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perception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motor control</a:t>
            </a:r>
            <a:endParaRPr sz="1100" dirty="0">
              <a:latin typeface="Arial"/>
              <a:cs typeface="Arial"/>
            </a:endParaRPr>
          </a:p>
          <a:p>
            <a:pPr marL="289560" marR="118110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Computer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Science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&amp;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Engineering:</a:t>
            </a:r>
            <a:r>
              <a:rPr sz="1100" spc="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algorithms,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data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structures,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efficient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implementations</a:t>
            </a:r>
            <a:endParaRPr sz="1100" dirty="0">
              <a:latin typeface="Arial"/>
              <a:cs typeface="Arial"/>
            </a:endParaRPr>
          </a:p>
          <a:p>
            <a:pPr marL="289560" marR="159385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Control</a:t>
            </a:r>
            <a:r>
              <a:rPr sz="11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Theory</a:t>
            </a:r>
            <a:r>
              <a:rPr sz="11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&amp;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Cybernetics:</a:t>
            </a:r>
            <a:r>
              <a:rPr sz="1100" spc="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homeostatic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systems,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stability,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optimal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agent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design</a:t>
            </a:r>
            <a:endParaRPr sz="1100" dirty="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5"/>
              </a:spcBef>
            </a:pP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Linguistics:</a:t>
            </a:r>
            <a:r>
              <a:rPr sz="1100" spc="6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knowledge</a:t>
            </a:r>
            <a:r>
              <a:rPr sz="11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representation,</a:t>
            </a:r>
            <a:r>
              <a:rPr sz="11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grammar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r>
              <a:rPr spc="-10" dirty="0"/>
              <a:t>25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39</a:t>
            </a:r>
          </a:p>
        </p:txBody>
      </p:sp>
    </p:spTree>
  </p:cSld>
  <p:clrMapOvr>
    <a:masterClrMapping/>
  </p:clrMapOvr>
  <p:transition>
    <p:cut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The</a:t>
            </a:r>
            <a:r>
              <a:rPr spc="90" dirty="0"/>
              <a:t> </a:t>
            </a:r>
            <a:r>
              <a:rPr dirty="0"/>
              <a:t>Foundations</a:t>
            </a:r>
            <a:r>
              <a:rPr spc="90" dirty="0"/>
              <a:t> </a:t>
            </a:r>
            <a:r>
              <a:rPr dirty="0"/>
              <a:t>of</a:t>
            </a:r>
            <a:r>
              <a:rPr spc="90" dirty="0"/>
              <a:t> </a:t>
            </a:r>
            <a:r>
              <a:rPr dirty="0"/>
              <a:t>Artificial</a:t>
            </a:r>
            <a:r>
              <a:rPr spc="90" dirty="0"/>
              <a:t> </a:t>
            </a:r>
            <a:r>
              <a:rPr spc="-10" dirty="0"/>
              <a:t>Intelligence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432091"/>
            <a:ext cx="4400550" cy="3010535"/>
            <a:chOff x="129196" y="432091"/>
            <a:chExt cx="4400550" cy="301053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340887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328187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85823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5"/>
              <a:ext cx="4349750" cy="2915285"/>
            </a:xfrm>
            <a:custGeom>
              <a:avLst/>
              <a:gdLst/>
              <a:ahLst/>
              <a:cxnLst/>
              <a:rect l="l" t="t" r="r" b="b"/>
              <a:pathLst>
                <a:path w="4349750" h="2915285">
                  <a:moveTo>
                    <a:pt x="4349657" y="0"/>
                  </a:moveTo>
                  <a:lnTo>
                    <a:pt x="0" y="0"/>
                  </a:lnTo>
                  <a:lnTo>
                    <a:pt x="0" y="2864402"/>
                  </a:lnTo>
                  <a:lnTo>
                    <a:pt x="4008" y="2884127"/>
                  </a:lnTo>
                  <a:lnTo>
                    <a:pt x="14922" y="2900280"/>
                  </a:lnTo>
                  <a:lnTo>
                    <a:pt x="31075" y="2911194"/>
                  </a:lnTo>
                  <a:lnTo>
                    <a:pt x="50800" y="2915202"/>
                  </a:lnTo>
                  <a:lnTo>
                    <a:pt x="4298856" y="2915202"/>
                  </a:lnTo>
                  <a:lnTo>
                    <a:pt x="4318581" y="2911194"/>
                  </a:lnTo>
                  <a:lnTo>
                    <a:pt x="4334734" y="2900280"/>
                  </a:lnTo>
                  <a:lnTo>
                    <a:pt x="4345648" y="2884127"/>
                  </a:lnTo>
                  <a:lnTo>
                    <a:pt x="4349657" y="2864402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22"/>
              <a:ext cx="0" cy="2839720"/>
            </a:xfrm>
            <a:custGeom>
              <a:avLst/>
              <a:gdLst/>
              <a:ahLst/>
              <a:cxnLst/>
              <a:rect l="l" t="t" r="r" b="b"/>
              <a:pathLst>
                <a:path h="2839720">
                  <a:moveTo>
                    <a:pt x="0" y="283921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2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2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2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906488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1288605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670710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880743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2090775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2472880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2854985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3237090"/>
              <a:ext cx="76809" cy="7680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67297" y="452474"/>
            <a:ext cx="4223385" cy="290449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sz="1100" spc="-10" dirty="0">
                <a:latin typeface="Arial"/>
                <a:cs typeface="Arial"/>
              </a:rPr>
              <a:t>Different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fields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have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contributed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AI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form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ideas</a:t>
            </a:r>
            <a:r>
              <a:rPr sz="1100" dirty="0">
                <a:latin typeface="Arial"/>
                <a:cs typeface="Arial"/>
              </a:rPr>
              <a:t>,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viewpoints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techniques</a:t>
            </a:r>
            <a:endParaRPr sz="1100" dirty="0">
              <a:latin typeface="Arial"/>
              <a:cs typeface="Arial"/>
            </a:endParaRPr>
          </a:p>
          <a:p>
            <a:pPr marL="289560" marR="422909">
              <a:lnSpc>
                <a:spcPct val="102600"/>
              </a:lnSpc>
              <a:spcBef>
                <a:spcPts val="300"/>
              </a:spcBef>
            </a:pP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Philosophy:</a:t>
            </a:r>
            <a:r>
              <a:rPr sz="1100" spc="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Logic,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reasoning,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mind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physical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system, foundations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learning,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language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rationality</a:t>
            </a:r>
            <a:endParaRPr sz="1100" dirty="0">
              <a:latin typeface="Arial"/>
              <a:cs typeface="Arial"/>
            </a:endParaRPr>
          </a:p>
          <a:p>
            <a:pPr marL="289560" marR="209550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Mathematics:</a:t>
            </a:r>
            <a:r>
              <a:rPr sz="1100" spc="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Formal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representation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proof,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computation, </a:t>
            </a:r>
            <a:r>
              <a:rPr sz="1100" spc="-20" dirty="0">
                <a:latin typeface="Arial"/>
                <a:cs typeface="Arial"/>
              </a:rPr>
              <a:t>(un)decidability,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(in)tractability,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probability</a:t>
            </a:r>
            <a:endParaRPr sz="1100" dirty="0">
              <a:latin typeface="Arial"/>
              <a:cs typeface="Arial"/>
            </a:endParaRPr>
          </a:p>
          <a:p>
            <a:pPr marL="289560" marR="173355">
              <a:lnSpc>
                <a:spcPct val="125299"/>
              </a:lnSpc>
            </a:pP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Economics:</a:t>
            </a:r>
            <a:r>
              <a:rPr sz="1100" spc="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formal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theory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rational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decisions,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game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theory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Neuroscience:</a:t>
            </a:r>
            <a:r>
              <a:rPr sz="1100" spc="1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physical</a:t>
            </a:r>
            <a:r>
              <a:rPr sz="1100" spc="-5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substrate</a:t>
            </a:r>
            <a:r>
              <a:rPr sz="1100" spc="-5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for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mental</a:t>
            </a:r>
            <a:r>
              <a:rPr sz="1100" spc="-5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activities</a:t>
            </a:r>
            <a:endParaRPr sz="1100" dirty="0">
              <a:latin typeface="Arial"/>
              <a:cs typeface="Arial"/>
            </a:endParaRPr>
          </a:p>
          <a:p>
            <a:pPr marL="289560" marR="173355">
              <a:lnSpc>
                <a:spcPct val="102600"/>
              </a:lnSpc>
              <a:spcBef>
                <a:spcPts val="295"/>
              </a:spcBef>
            </a:pP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Psychology:</a:t>
            </a:r>
            <a:r>
              <a:rPr sz="1100" spc="1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adaptation,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phenomena</a:t>
            </a:r>
            <a:r>
              <a:rPr sz="1100" spc="-5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perception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motor control</a:t>
            </a:r>
            <a:endParaRPr sz="1100" dirty="0">
              <a:latin typeface="Arial"/>
              <a:cs typeface="Arial"/>
            </a:endParaRPr>
          </a:p>
          <a:p>
            <a:pPr marL="289560" marR="118110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Computer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Science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&amp;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Engineering:</a:t>
            </a:r>
            <a:r>
              <a:rPr sz="1100" spc="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algorithms,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data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structures,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efficient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implementations</a:t>
            </a:r>
            <a:endParaRPr sz="1100" dirty="0">
              <a:latin typeface="Arial"/>
              <a:cs typeface="Arial"/>
            </a:endParaRPr>
          </a:p>
          <a:p>
            <a:pPr marL="289560" marR="159385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Control</a:t>
            </a:r>
            <a:r>
              <a:rPr sz="11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Theory</a:t>
            </a:r>
            <a:r>
              <a:rPr sz="11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&amp;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Cybernetics:</a:t>
            </a:r>
            <a:r>
              <a:rPr sz="1100" spc="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homeostatic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systems,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stability,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optimal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agent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design</a:t>
            </a:r>
            <a:endParaRPr sz="1100" dirty="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5"/>
              </a:spcBef>
            </a:pP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Linguistics:</a:t>
            </a:r>
            <a:r>
              <a:rPr sz="1100" spc="6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knowledge</a:t>
            </a:r>
            <a:r>
              <a:rPr sz="11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representation,</a:t>
            </a:r>
            <a:r>
              <a:rPr sz="11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grammar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25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The</a:t>
            </a:r>
            <a:r>
              <a:rPr spc="90" dirty="0"/>
              <a:t> </a:t>
            </a:r>
            <a:r>
              <a:rPr dirty="0"/>
              <a:t>Foundations</a:t>
            </a:r>
            <a:r>
              <a:rPr spc="90" dirty="0"/>
              <a:t> </a:t>
            </a:r>
            <a:r>
              <a:rPr dirty="0"/>
              <a:t>of</a:t>
            </a:r>
            <a:r>
              <a:rPr spc="90" dirty="0"/>
              <a:t> </a:t>
            </a:r>
            <a:r>
              <a:rPr dirty="0"/>
              <a:t>Artificial</a:t>
            </a:r>
            <a:r>
              <a:rPr spc="90" dirty="0"/>
              <a:t> </a:t>
            </a:r>
            <a:r>
              <a:rPr spc="-10" dirty="0"/>
              <a:t>Intelligence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432091"/>
            <a:ext cx="4400550" cy="3010535"/>
            <a:chOff x="129196" y="432091"/>
            <a:chExt cx="4400550" cy="301053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340887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328187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85823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5"/>
              <a:ext cx="4349750" cy="2915285"/>
            </a:xfrm>
            <a:custGeom>
              <a:avLst/>
              <a:gdLst/>
              <a:ahLst/>
              <a:cxnLst/>
              <a:rect l="l" t="t" r="r" b="b"/>
              <a:pathLst>
                <a:path w="4349750" h="2915285">
                  <a:moveTo>
                    <a:pt x="4349657" y="0"/>
                  </a:moveTo>
                  <a:lnTo>
                    <a:pt x="0" y="0"/>
                  </a:lnTo>
                  <a:lnTo>
                    <a:pt x="0" y="2864402"/>
                  </a:lnTo>
                  <a:lnTo>
                    <a:pt x="4008" y="2884127"/>
                  </a:lnTo>
                  <a:lnTo>
                    <a:pt x="14922" y="2900280"/>
                  </a:lnTo>
                  <a:lnTo>
                    <a:pt x="31075" y="2911194"/>
                  </a:lnTo>
                  <a:lnTo>
                    <a:pt x="50800" y="2915202"/>
                  </a:lnTo>
                  <a:lnTo>
                    <a:pt x="4298856" y="2915202"/>
                  </a:lnTo>
                  <a:lnTo>
                    <a:pt x="4318581" y="2911194"/>
                  </a:lnTo>
                  <a:lnTo>
                    <a:pt x="4334734" y="2900280"/>
                  </a:lnTo>
                  <a:lnTo>
                    <a:pt x="4345648" y="2884127"/>
                  </a:lnTo>
                  <a:lnTo>
                    <a:pt x="4349657" y="2864402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22"/>
              <a:ext cx="0" cy="2839720"/>
            </a:xfrm>
            <a:custGeom>
              <a:avLst/>
              <a:gdLst/>
              <a:ahLst/>
              <a:cxnLst/>
              <a:rect l="l" t="t" r="r" b="b"/>
              <a:pathLst>
                <a:path h="2839720">
                  <a:moveTo>
                    <a:pt x="0" y="283921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2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2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2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906488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1288605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670710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880743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2090775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2472880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2854985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3237090"/>
              <a:ext cx="76809" cy="7680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67297" y="452474"/>
            <a:ext cx="4223385" cy="290449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sz="1100" spc="-10" dirty="0">
                <a:latin typeface="Arial"/>
                <a:cs typeface="Arial"/>
              </a:rPr>
              <a:t>Different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fields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have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contributed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AI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form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ideas</a:t>
            </a:r>
            <a:r>
              <a:rPr sz="1100" dirty="0">
                <a:latin typeface="Arial"/>
                <a:cs typeface="Arial"/>
              </a:rPr>
              <a:t>,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viewpoints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techniques</a:t>
            </a:r>
            <a:endParaRPr sz="1100" dirty="0">
              <a:latin typeface="Arial"/>
              <a:cs typeface="Arial"/>
            </a:endParaRPr>
          </a:p>
          <a:p>
            <a:pPr marL="289560" marR="422909">
              <a:lnSpc>
                <a:spcPct val="102600"/>
              </a:lnSpc>
              <a:spcBef>
                <a:spcPts val="300"/>
              </a:spcBef>
            </a:pP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Philosophy:</a:t>
            </a:r>
            <a:r>
              <a:rPr sz="1100" spc="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Logic,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reasoning,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mind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physical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system, foundations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learning,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language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rationality</a:t>
            </a:r>
            <a:endParaRPr sz="1100" dirty="0">
              <a:latin typeface="Arial"/>
              <a:cs typeface="Arial"/>
            </a:endParaRPr>
          </a:p>
          <a:p>
            <a:pPr marL="289560" marR="209550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Mathematics:</a:t>
            </a:r>
            <a:r>
              <a:rPr sz="1100" spc="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Formal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representation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proof,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computation, </a:t>
            </a:r>
            <a:r>
              <a:rPr sz="1100" spc="-20" dirty="0">
                <a:latin typeface="Arial"/>
                <a:cs typeface="Arial"/>
              </a:rPr>
              <a:t>(un)decidability,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(in)tractability,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probability</a:t>
            </a:r>
            <a:endParaRPr sz="1100" dirty="0">
              <a:latin typeface="Arial"/>
              <a:cs typeface="Arial"/>
            </a:endParaRPr>
          </a:p>
          <a:p>
            <a:pPr marL="289560" marR="173355">
              <a:lnSpc>
                <a:spcPct val="125299"/>
              </a:lnSpc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Economics:</a:t>
            </a:r>
            <a:r>
              <a:rPr sz="1100" spc="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formal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theory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rational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decisions,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game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theory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Neuroscience:</a:t>
            </a:r>
            <a:r>
              <a:rPr sz="1100" spc="1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physical</a:t>
            </a:r>
            <a:r>
              <a:rPr sz="1100" spc="-5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substrate</a:t>
            </a:r>
            <a:r>
              <a:rPr sz="1100" spc="-5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for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mental</a:t>
            </a:r>
            <a:r>
              <a:rPr sz="1100" spc="-5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activities</a:t>
            </a:r>
            <a:endParaRPr sz="1100" dirty="0">
              <a:latin typeface="Arial"/>
              <a:cs typeface="Arial"/>
            </a:endParaRPr>
          </a:p>
          <a:p>
            <a:pPr marL="289560" marR="173355">
              <a:lnSpc>
                <a:spcPct val="102600"/>
              </a:lnSpc>
              <a:spcBef>
                <a:spcPts val="295"/>
              </a:spcBef>
            </a:pP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Psychology:</a:t>
            </a:r>
            <a:r>
              <a:rPr sz="1100" spc="1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adaptation,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phenomena</a:t>
            </a:r>
            <a:r>
              <a:rPr sz="1100" spc="-5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perception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motor control</a:t>
            </a:r>
            <a:endParaRPr sz="1100" dirty="0">
              <a:latin typeface="Arial"/>
              <a:cs typeface="Arial"/>
            </a:endParaRPr>
          </a:p>
          <a:p>
            <a:pPr marL="289560" marR="118110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Computer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Science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&amp;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Engineering:</a:t>
            </a:r>
            <a:r>
              <a:rPr sz="1100" spc="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algorithms,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data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structures,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efficient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implementations</a:t>
            </a:r>
            <a:endParaRPr sz="1100" dirty="0">
              <a:latin typeface="Arial"/>
              <a:cs typeface="Arial"/>
            </a:endParaRPr>
          </a:p>
          <a:p>
            <a:pPr marL="289560" marR="159385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Control</a:t>
            </a:r>
            <a:r>
              <a:rPr sz="11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Theory</a:t>
            </a:r>
            <a:r>
              <a:rPr sz="11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&amp;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Cybernetics:</a:t>
            </a:r>
            <a:r>
              <a:rPr sz="1100" spc="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homeostatic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systems,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stability,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optimal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agent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design</a:t>
            </a:r>
            <a:endParaRPr sz="1100" dirty="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5"/>
              </a:spcBef>
            </a:pP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Linguistics:</a:t>
            </a:r>
            <a:r>
              <a:rPr sz="1100" spc="6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knowledge</a:t>
            </a:r>
            <a:r>
              <a:rPr sz="11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representation,</a:t>
            </a:r>
            <a:r>
              <a:rPr sz="11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grammar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25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The</a:t>
            </a:r>
            <a:r>
              <a:rPr spc="90" dirty="0"/>
              <a:t> </a:t>
            </a:r>
            <a:r>
              <a:rPr dirty="0"/>
              <a:t>Foundations</a:t>
            </a:r>
            <a:r>
              <a:rPr spc="90" dirty="0"/>
              <a:t> </a:t>
            </a:r>
            <a:r>
              <a:rPr dirty="0"/>
              <a:t>of</a:t>
            </a:r>
            <a:r>
              <a:rPr spc="90" dirty="0"/>
              <a:t> </a:t>
            </a:r>
            <a:r>
              <a:rPr dirty="0"/>
              <a:t>Artificial</a:t>
            </a:r>
            <a:r>
              <a:rPr spc="90" dirty="0"/>
              <a:t> </a:t>
            </a:r>
            <a:r>
              <a:rPr spc="-10" dirty="0"/>
              <a:t>Intelligence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432091"/>
            <a:ext cx="4400550" cy="3010535"/>
            <a:chOff x="129196" y="432091"/>
            <a:chExt cx="4400550" cy="301053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340887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328187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85823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5"/>
              <a:ext cx="4349750" cy="2915285"/>
            </a:xfrm>
            <a:custGeom>
              <a:avLst/>
              <a:gdLst/>
              <a:ahLst/>
              <a:cxnLst/>
              <a:rect l="l" t="t" r="r" b="b"/>
              <a:pathLst>
                <a:path w="4349750" h="2915285">
                  <a:moveTo>
                    <a:pt x="4349657" y="0"/>
                  </a:moveTo>
                  <a:lnTo>
                    <a:pt x="0" y="0"/>
                  </a:lnTo>
                  <a:lnTo>
                    <a:pt x="0" y="2864402"/>
                  </a:lnTo>
                  <a:lnTo>
                    <a:pt x="4008" y="2884127"/>
                  </a:lnTo>
                  <a:lnTo>
                    <a:pt x="14922" y="2900280"/>
                  </a:lnTo>
                  <a:lnTo>
                    <a:pt x="31075" y="2911194"/>
                  </a:lnTo>
                  <a:lnTo>
                    <a:pt x="50800" y="2915202"/>
                  </a:lnTo>
                  <a:lnTo>
                    <a:pt x="4298856" y="2915202"/>
                  </a:lnTo>
                  <a:lnTo>
                    <a:pt x="4318581" y="2911194"/>
                  </a:lnTo>
                  <a:lnTo>
                    <a:pt x="4334734" y="2900280"/>
                  </a:lnTo>
                  <a:lnTo>
                    <a:pt x="4345648" y="2884127"/>
                  </a:lnTo>
                  <a:lnTo>
                    <a:pt x="4349657" y="2864402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22"/>
              <a:ext cx="0" cy="2839720"/>
            </a:xfrm>
            <a:custGeom>
              <a:avLst/>
              <a:gdLst/>
              <a:ahLst/>
              <a:cxnLst/>
              <a:rect l="l" t="t" r="r" b="b"/>
              <a:pathLst>
                <a:path h="2839720">
                  <a:moveTo>
                    <a:pt x="0" y="283921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2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2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2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906488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1288605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670710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880743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2090775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2472880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2854985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3237090"/>
              <a:ext cx="76809" cy="7680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67297" y="452474"/>
            <a:ext cx="4223385" cy="290449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sz="1100" spc="-10" dirty="0">
                <a:latin typeface="Arial"/>
                <a:cs typeface="Arial"/>
              </a:rPr>
              <a:t>Different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fields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have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contributed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AI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form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ideas</a:t>
            </a:r>
            <a:r>
              <a:rPr sz="1100" dirty="0">
                <a:latin typeface="Arial"/>
                <a:cs typeface="Arial"/>
              </a:rPr>
              <a:t>,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viewpoints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techniques</a:t>
            </a:r>
            <a:endParaRPr sz="1100" dirty="0">
              <a:latin typeface="Arial"/>
              <a:cs typeface="Arial"/>
            </a:endParaRPr>
          </a:p>
          <a:p>
            <a:pPr marL="289560" marR="422909">
              <a:lnSpc>
                <a:spcPct val="102600"/>
              </a:lnSpc>
              <a:spcBef>
                <a:spcPts val="300"/>
              </a:spcBef>
            </a:pP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Philosophy:</a:t>
            </a:r>
            <a:r>
              <a:rPr sz="1100" spc="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Logic,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reasoning,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mind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physical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system, foundations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learning,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language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rationality</a:t>
            </a:r>
            <a:endParaRPr sz="1100" dirty="0">
              <a:latin typeface="Arial"/>
              <a:cs typeface="Arial"/>
            </a:endParaRPr>
          </a:p>
          <a:p>
            <a:pPr marL="289560" marR="209550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Mathematics:</a:t>
            </a:r>
            <a:r>
              <a:rPr sz="1100" spc="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Formal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representation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proof,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computation, </a:t>
            </a:r>
            <a:r>
              <a:rPr sz="1100" spc="-20" dirty="0">
                <a:latin typeface="Arial"/>
                <a:cs typeface="Arial"/>
              </a:rPr>
              <a:t>(un)decidability,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(in)tractability,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probability</a:t>
            </a:r>
            <a:endParaRPr sz="1100" dirty="0">
              <a:latin typeface="Arial"/>
              <a:cs typeface="Arial"/>
            </a:endParaRPr>
          </a:p>
          <a:p>
            <a:pPr marL="289560" marR="173355">
              <a:lnSpc>
                <a:spcPct val="125299"/>
              </a:lnSpc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Economics:</a:t>
            </a:r>
            <a:r>
              <a:rPr sz="1100" spc="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formal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theory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rational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decisions,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game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theory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Neuroscience:</a:t>
            </a:r>
            <a:r>
              <a:rPr sz="1100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physical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substrate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mental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activities</a:t>
            </a:r>
            <a:endParaRPr sz="1100" dirty="0">
              <a:latin typeface="Arial"/>
              <a:cs typeface="Arial"/>
            </a:endParaRPr>
          </a:p>
          <a:p>
            <a:pPr marL="289560" marR="173355">
              <a:lnSpc>
                <a:spcPct val="102600"/>
              </a:lnSpc>
              <a:spcBef>
                <a:spcPts val="295"/>
              </a:spcBef>
            </a:pP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Psychology:</a:t>
            </a:r>
            <a:r>
              <a:rPr sz="1100" spc="1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adaptation,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phenomena</a:t>
            </a:r>
            <a:r>
              <a:rPr sz="1100" spc="-5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perception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motor control</a:t>
            </a:r>
            <a:endParaRPr sz="1100" dirty="0">
              <a:latin typeface="Arial"/>
              <a:cs typeface="Arial"/>
            </a:endParaRPr>
          </a:p>
          <a:p>
            <a:pPr marL="289560" marR="118110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Computer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Science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&amp;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Engineering:</a:t>
            </a:r>
            <a:r>
              <a:rPr sz="1100" spc="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algorithms,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data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structures,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efficient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implementations</a:t>
            </a:r>
            <a:endParaRPr sz="1100" dirty="0">
              <a:latin typeface="Arial"/>
              <a:cs typeface="Arial"/>
            </a:endParaRPr>
          </a:p>
          <a:p>
            <a:pPr marL="289560" marR="159385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Control</a:t>
            </a:r>
            <a:r>
              <a:rPr sz="11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Theory</a:t>
            </a:r>
            <a:r>
              <a:rPr sz="11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&amp;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Cybernetics:</a:t>
            </a:r>
            <a:r>
              <a:rPr sz="1100" spc="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homeostatic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systems,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stability,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optimal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agent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design</a:t>
            </a:r>
            <a:endParaRPr sz="1100" dirty="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5"/>
              </a:spcBef>
            </a:pP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Linguistics:</a:t>
            </a:r>
            <a:r>
              <a:rPr sz="1100" spc="6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knowledge</a:t>
            </a:r>
            <a:r>
              <a:rPr sz="11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representation,</a:t>
            </a:r>
            <a:r>
              <a:rPr sz="11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grammar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25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The</a:t>
            </a:r>
            <a:r>
              <a:rPr spc="90" dirty="0"/>
              <a:t> </a:t>
            </a:r>
            <a:r>
              <a:rPr dirty="0"/>
              <a:t>Foundations</a:t>
            </a:r>
            <a:r>
              <a:rPr spc="90" dirty="0"/>
              <a:t> </a:t>
            </a:r>
            <a:r>
              <a:rPr dirty="0"/>
              <a:t>of</a:t>
            </a:r>
            <a:r>
              <a:rPr spc="90" dirty="0"/>
              <a:t> </a:t>
            </a:r>
            <a:r>
              <a:rPr dirty="0"/>
              <a:t>Artificial</a:t>
            </a:r>
            <a:r>
              <a:rPr spc="90" dirty="0"/>
              <a:t> </a:t>
            </a:r>
            <a:r>
              <a:rPr spc="-10" dirty="0"/>
              <a:t>Intelligence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432091"/>
            <a:ext cx="4400550" cy="3010535"/>
            <a:chOff x="129196" y="432091"/>
            <a:chExt cx="4400550" cy="301053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340887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328187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85823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5"/>
              <a:ext cx="4349750" cy="2915285"/>
            </a:xfrm>
            <a:custGeom>
              <a:avLst/>
              <a:gdLst/>
              <a:ahLst/>
              <a:cxnLst/>
              <a:rect l="l" t="t" r="r" b="b"/>
              <a:pathLst>
                <a:path w="4349750" h="2915285">
                  <a:moveTo>
                    <a:pt x="4349657" y="0"/>
                  </a:moveTo>
                  <a:lnTo>
                    <a:pt x="0" y="0"/>
                  </a:lnTo>
                  <a:lnTo>
                    <a:pt x="0" y="2864402"/>
                  </a:lnTo>
                  <a:lnTo>
                    <a:pt x="4008" y="2884127"/>
                  </a:lnTo>
                  <a:lnTo>
                    <a:pt x="14922" y="2900280"/>
                  </a:lnTo>
                  <a:lnTo>
                    <a:pt x="31075" y="2911194"/>
                  </a:lnTo>
                  <a:lnTo>
                    <a:pt x="50800" y="2915202"/>
                  </a:lnTo>
                  <a:lnTo>
                    <a:pt x="4298856" y="2915202"/>
                  </a:lnTo>
                  <a:lnTo>
                    <a:pt x="4318581" y="2911194"/>
                  </a:lnTo>
                  <a:lnTo>
                    <a:pt x="4334734" y="2900280"/>
                  </a:lnTo>
                  <a:lnTo>
                    <a:pt x="4345648" y="2884127"/>
                  </a:lnTo>
                  <a:lnTo>
                    <a:pt x="4349657" y="2864402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22"/>
              <a:ext cx="0" cy="2839720"/>
            </a:xfrm>
            <a:custGeom>
              <a:avLst/>
              <a:gdLst/>
              <a:ahLst/>
              <a:cxnLst/>
              <a:rect l="l" t="t" r="r" b="b"/>
              <a:pathLst>
                <a:path h="2839720">
                  <a:moveTo>
                    <a:pt x="0" y="283921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2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2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2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906488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1288605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670710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880743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2090775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2472880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2854985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3237090"/>
              <a:ext cx="76809" cy="7680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67297" y="452474"/>
            <a:ext cx="4223385" cy="290449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sz="1100" spc="-10" dirty="0">
                <a:latin typeface="Arial"/>
                <a:cs typeface="Arial"/>
              </a:rPr>
              <a:t>Different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fields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have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contributed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AI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form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ideas</a:t>
            </a:r>
            <a:r>
              <a:rPr sz="1100" dirty="0">
                <a:latin typeface="Arial"/>
                <a:cs typeface="Arial"/>
              </a:rPr>
              <a:t>,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viewpoints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techniques</a:t>
            </a:r>
            <a:endParaRPr sz="1100" dirty="0">
              <a:latin typeface="Arial"/>
              <a:cs typeface="Arial"/>
            </a:endParaRPr>
          </a:p>
          <a:p>
            <a:pPr marL="289560" marR="422909">
              <a:lnSpc>
                <a:spcPct val="102600"/>
              </a:lnSpc>
              <a:spcBef>
                <a:spcPts val="300"/>
              </a:spcBef>
            </a:pP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Philosophy:</a:t>
            </a:r>
            <a:r>
              <a:rPr sz="1100" spc="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Logic,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reasoning,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mind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physical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system, foundations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learning,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language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rationality</a:t>
            </a:r>
            <a:endParaRPr sz="1100" dirty="0">
              <a:latin typeface="Arial"/>
              <a:cs typeface="Arial"/>
            </a:endParaRPr>
          </a:p>
          <a:p>
            <a:pPr marL="289560" marR="209550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Mathematics:</a:t>
            </a:r>
            <a:r>
              <a:rPr sz="1100" spc="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Formal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representation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proof,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computation, </a:t>
            </a:r>
            <a:r>
              <a:rPr sz="1100" spc="-20" dirty="0">
                <a:latin typeface="Arial"/>
                <a:cs typeface="Arial"/>
              </a:rPr>
              <a:t>(un)decidability,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(in)tractability,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probability</a:t>
            </a:r>
            <a:endParaRPr sz="1100" dirty="0">
              <a:latin typeface="Arial"/>
              <a:cs typeface="Arial"/>
            </a:endParaRPr>
          </a:p>
          <a:p>
            <a:pPr marL="289560" marR="173355">
              <a:lnSpc>
                <a:spcPct val="125299"/>
              </a:lnSpc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Economics:</a:t>
            </a:r>
            <a:r>
              <a:rPr sz="1100" spc="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formal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theory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rational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decisions,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game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theory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Neuroscience:</a:t>
            </a:r>
            <a:r>
              <a:rPr sz="1100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physical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substrate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mental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activities</a:t>
            </a:r>
            <a:endParaRPr sz="1100" dirty="0">
              <a:latin typeface="Arial"/>
              <a:cs typeface="Arial"/>
            </a:endParaRPr>
          </a:p>
          <a:p>
            <a:pPr marL="289560" marR="173355">
              <a:lnSpc>
                <a:spcPct val="102600"/>
              </a:lnSpc>
              <a:spcBef>
                <a:spcPts val="295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Psychology:</a:t>
            </a:r>
            <a:r>
              <a:rPr sz="1100" spc="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adaptation,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phenomena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perception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motor control</a:t>
            </a:r>
            <a:endParaRPr sz="1100" dirty="0">
              <a:latin typeface="Arial"/>
              <a:cs typeface="Arial"/>
            </a:endParaRPr>
          </a:p>
          <a:p>
            <a:pPr marL="289560" marR="118110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Computer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Science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&amp;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Engineering:</a:t>
            </a:r>
            <a:r>
              <a:rPr sz="1100" spc="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algorithms,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data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structures,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efficient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implementations</a:t>
            </a:r>
            <a:endParaRPr sz="1100" dirty="0">
              <a:latin typeface="Arial"/>
              <a:cs typeface="Arial"/>
            </a:endParaRPr>
          </a:p>
          <a:p>
            <a:pPr marL="289560" marR="159385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Control</a:t>
            </a:r>
            <a:r>
              <a:rPr sz="11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Theory</a:t>
            </a:r>
            <a:r>
              <a:rPr sz="11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&amp;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Cybernetics:</a:t>
            </a:r>
            <a:r>
              <a:rPr sz="1100" spc="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homeostatic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systems,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stability,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optimal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agent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design</a:t>
            </a:r>
            <a:endParaRPr sz="1100" dirty="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5"/>
              </a:spcBef>
            </a:pP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Linguistics:</a:t>
            </a:r>
            <a:r>
              <a:rPr sz="1100" spc="6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knowledge</a:t>
            </a:r>
            <a:r>
              <a:rPr sz="11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representation,</a:t>
            </a:r>
            <a:r>
              <a:rPr sz="11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grammar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25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The</a:t>
            </a:r>
            <a:r>
              <a:rPr spc="90" dirty="0"/>
              <a:t> </a:t>
            </a:r>
            <a:r>
              <a:rPr dirty="0"/>
              <a:t>Foundations</a:t>
            </a:r>
            <a:r>
              <a:rPr spc="90" dirty="0"/>
              <a:t> </a:t>
            </a:r>
            <a:r>
              <a:rPr dirty="0"/>
              <a:t>of</a:t>
            </a:r>
            <a:r>
              <a:rPr spc="90" dirty="0"/>
              <a:t> </a:t>
            </a:r>
            <a:r>
              <a:rPr dirty="0"/>
              <a:t>Artificial</a:t>
            </a:r>
            <a:r>
              <a:rPr spc="90" dirty="0"/>
              <a:t> </a:t>
            </a:r>
            <a:r>
              <a:rPr spc="-10" dirty="0"/>
              <a:t>Intelligence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432091"/>
            <a:ext cx="4400550" cy="3010535"/>
            <a:chOff x="129196" y="432091"/>
            <a:chExt cx="4400550" cy="301053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340887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328187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85823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5"/>
              <a:ext cx="4349750" cy="2915285"/>
            </a:xfrm>
            <a:custGeom>
              <a:avLst/>
              <a:gdLst/>
              <a:ahLst/>
              <a:cxnLst/>
              <a:rect l="l" t="t" r="r" b="b"/>
              <a:pathLst>
                <a:path w="4349750" h="2915285">
                  <a:moveTo>
                    <a:pt x="4349657" y="0"/>
                  </a:moveTo>
                  <a:lnTo>
                    <a:pt x="0" y="0"/>
                  </a:lnTo>
                  <a:lnTo>
                    <a:pt x="0" y="2864402"/>
                  </a:lnTo>
                  <a:lnTo>
                    <a:pt x="4008" y="2884127"/>
                  </a:lnTo>
                  <a:lnTo>
                    <a:pt x="14922" y="2900280"/>
                  </a:lnTo>
                  <a:lnTo>
                    <a:pt x="31075" y="2911194"/>
                  </a:lnTo>
                  <a:lnTo>
                    <a:pt x="50800" y="2915202"/>
                  </a:lnTo>
                  <a:lnTo>
                    <a:pt x="4298856" y="2915202"/>
                  </a:lnTo>
                  <a:lnTo>
                    <a:pt x="4318581" y="2911194"/>
                  </a:lnTo>
                  <a:lnTo>
                    <a:pt x="4334734" y="2900280"/>
                  </a:lnTo>
                  <a:lnTo>
                    <a:pt x="4345648" y="2884127"/>
                  </a:lnTo>
                  <a:lnTo>
                    <a:pt x="4349657" y="2864402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22"/>
              <a:ext cx="0" cy="2839720"/>
            </a:xfrm>
            <a:custGeom>
              <a:avLst/>
              <a:gdLst/>
              <a:ahLst/>
              <a:cxnLst/>
              <a:rect l="l" t="t" r="r" b="b"/>
              <a:pathLst>
                <a:path h="2839720">
                  <a:moveTo>
                    <a:pt x="0" y="283921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2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2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2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906488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1288605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670710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880743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2090775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2472880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2854985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3237090"/>
              <a:ext cx="76809" cy="7680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67297" y="452474"/>
            <a:ext cx="4223385" cy="290449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sz="1100" spc="-10" dirty="0">
                <a:latin typeface="Arial"/>
                <a:cs typeface="Arial"/>
              </a:rPr>
              <a:t>Different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fields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have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contributed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AI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form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ideas</a:t>
            </a:r>
            <a:r>
              <a:rPr sz="1100" dirty="0">
                <a:latin typeface="Arial"/>
                <a:cs typeface="Arial"/>
              </a:rPr>
              <a:t>,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viewpoints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techniques</a:t>
            </a:r>
            <a:endParaRPr sz="1100" dirty="0">
              <a:latin typeface="Arial"/>
              <a:cs typeface="Arial"/>
            </a:endParaRPr>
          </a:p>
          <a:p>
            <a:pPr marL="289560" marR="422909">
              <a:lnSpc>
                <a:spcPct val="102600"/>
              </a:lnSpc>
              <a:spcBef>
                <a:spcPts val="300"/>
              </a:spcBef>
            </a:pP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Philosophy:</a:t>
            </a:r>
            <a:r>
              <a:rPr sz="1100" spc="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Logic,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reasoning,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mind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physical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system, foundations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learning,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language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rationality</a:t>
            </a:r>
            <a:endParaRPr sz="1100" dirty="0">
              <a:latin typeface="Arial"/>
              <a:cs typeface="Arial"/>
            </a:endParaRPr>
          </a:p>
          <a:p>
            <a:pPr marL="289560" marR="209550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Mathematics:</a:t>
            </a:r>
            <a:r>
              <a:rPr sz="1100" spc="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Formal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representation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proof,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computation, </a:t>
            </a:r>
            <a:r>
              <a:rPr sz="1100" spc="-20" dirty="0">
                <a:latin typeface="Arial"/>
                <a:cs typeface="Arial"/>
              </a:rPr>
              <a:t>(un)decidability,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(in)tractability,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probability</a:t>
            </a:r>
            <a:endParaRPr sz="1100" dirty="0">
              <a:latin typeface="Arial"/>
              <a:cs typeface="Arial"/>
            </a:endParaRPr>
          </a:p>
          <a:p>
            <a:pPr marL="289560" marR="173355">
              <a:lnSpc>
                <a:spcPct val="125299"/>
              </a:lnSpc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Economics:</a:t>
            </a:r>
            <a:r>
              <a:rPr sz="1100" spc="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formal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theory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rational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decisions,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game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theory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Neuroscience:</a:t>
            </a:r>
            <a:r>
              <a:rPr sz="1100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physical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substrate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mental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activities</a:t>
            </a:r>
            <a:endParaRPr sz="1100" dirty="0">
              <a:latin typeface="Arial"/>
              <a:cs typeface="Arial"/>
            </a:endParaRPr>
          </a:p>
          <a:p>
            <a:pPr marL="289560" marR="173355">
              <a:lnSpc>
                <a:spcPct val="102600"/>
              </a:lnSpc>
              <a:spcBef>
                <a:spcPts val="295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Psychology:</a:t>
            </a:r>
            <a:r>
              <a:rPr sz="1100" spc="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adaptation,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phenomena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perception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motor control</a:t>
            </a:r>
            <a:endParaRPr sz="1100" dirty="0">
              <a:latin typeface="Arial"/>
              <a:cs typeface="Arial"/>
            </a:endParaRPr>
          </a:p>
          <a:p>
            <a:pPr marL="289560" marR="118110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Computer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Science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&amp;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Engineering:</a:t>
            </a:r>
            <a:r>
              <a:rPr sz="1100" spc="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algorithms,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data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structures, </a:t>
            </a:r>
            <a:r>
              <a:rPr sz="1100" dirty="0">
                <a:latin typeface="Arial"/>
                <a:cs typeface="Arial"/>
              </a:rPr>
              <a:t>efficient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implementations</a:t>
            </a:r>
            <a:endParaRPr sz="1100" dirty="0">
              <a:latin typeface="Arial"/>
              <a:cs typeface="Arial"/>
            </a:endParaRPr>
          </a:p>
          <a:p>
            <a:pPr marL="289560" marR="159385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Control</a:t>
            </a:r>
            <a:r>
              <a:rPr sz="11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Theory</a:t>
            </a:r>
            <a:r>
              <a:rPr sz="11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&amp;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Cybernetics:</a:t>
            </a:r>
            <a:r>
              <a:rPr sz="1100" spc="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homeostatic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systems,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stability,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optimal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agent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design</a:t>
            </a:r>
            <a:endParaRPr sz="1100" dirty="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5"/>
              </a:spcBef>
            </a:pP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Linguistics:</a:t>
            </a:r>
            <a:r>
              <a:rPr sz="1100" spc="6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knowledge</a:t>
            </a:r>
            <a:r>
              <a:rPr sz="11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representation,</a:t>
            </a:r>
            <a:r>
              <a:rPr sz="11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grammar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25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The</a:t>
            </a:r>
            <a:r>
              <a:rPr spc="90" dirty="0"/>
              <a:t> </a:t>
            </a:r>
            <a:r>
              <a:rPr dirty="0"/>
              <a:t>Foundations</a:t>
            </a:r>
            <a:r>
              <a:rPr spc="90" dirty="0"/>
              <a:t> </a:t>
            </a:r>
            <a:r>
              <a:rPr dirty="0"/>
              <a:t>of</a:t>
            </a:r>
            <a:r>
              <a:rPr spc="90" dirty="0"/>
              <a:t> </a:t>
            </a:r>
            <a:r>
              <a:rPr dirty="0"/>
              <a:t>Artificial</a:t>
            </a:r>
            <a:r>
              <a:rPr spc="90" dirty="0"/>
              <a:t> </a:t>
            </a:r>
            <a:r>
              <a:rPr spc="-10" dirty="0"/>
              <a:t>Intelligence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432091"/>
            <a:ext cx="4400550" cy="3010535"/>
            <a:chOff x="129196" y="432091"/>
            <a:chExt cx="4400550" cy="301053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340887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328187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85823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5"/>
              <a:ext cx="4349750" cy="2915285"/>
            </a:xfrm>
            <a:custGeom>
              <a:avLst/>
              <a:gdLst/>
              <a:ahLst/>
              <a:cxnLst/>
              <a:rect l="l" t="t" r="r" b="b"/>
              <a:pathLst>
                <a:path w="4349750" h="2915285">
                  <a:moveTo>
                    <a:pt x="4349657" y="0"/>
                  </a:moveTo>
                  <a:lnTo>
                    <a:pt x="0" y="0"/>
                  </a:lnTo>
                  <a:lnTo>
                    <a:pt x="0" y="2864402"/>
                  </a:lnTo>
                  <a:lnTo>
                    <a:pt x="4008" y="2884127"/>
                  </a:lnTo>
                  <a:lnTo>
                    <a:pt x="14922" y="2900280"/>
                  </a:lnTo>
                  <a:lnTo>
                    <a:pt x="31075" y="2911194"/>
                  </a:lnTo>
                  <a:lnTo>
                    <a:pt x="50800" y="2915202"/>
                  </a:lnTo>
                  <a:lnTo>
                    <a:pt x="4298856" y="2915202"/>
                  </a:lnTo>
                  <a:lnTo>
                    <a:pt x="4318581" y="2911194"/>
                  </a:lnTo>
                  <a:lnTo>
                    <a:pt x="4334734" y="2900280"/>
                  </a:lnTo>
                  <a:lnTo>
                    <a:pt x="4345648" y="2884127"/>
                  </a:lnTo>
                  <a:lnTo>
                    <a:pt x="4349657" y="2864402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22"/>
              <a:ext cx="0" cy="2839720"/>
            </a:xfrm>
            <a:custGeom>
              <a:avLst/>
              <a:gdLst/>
              <a:ahLst/>
              <a:cxnLst/>
              <a:rect l="l" t="t" r="r" b="b"/>
              <a:pathLst>
                <a:path h="2839720">
                  <a:moveTo>
                    <a:pt x="0" y="283921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2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2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2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906488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1288605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670710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880743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2090775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2472880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2854985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3237090"/>
              <a:ext cx="76809" cy="7680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67297" y="452474"/>
            <a:ext cx="4223385" cy="290449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sz="1100" spc="-10" dirty="0">
                <a:latin typeface="Arial"/>
                <a:cs typeface="Arial"/>
              </a:rPr>
              <a:t>Different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fields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have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contributed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AI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form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ideas</a:t>
            </a:r>
            <a:r>
              <a:rPr sz="1100" dirty="0">
                <a:latin typeface="Arial"/>
                <a:cs typeface="Arial"/>
              </a:rPr>
              <a:t>,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viewpoints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techniques</a:t>
            </a:r>
            <a:endParaRPr sz="1100" dirty="0">
              <a:latin typeface="Arial"/>
              <a:cs typeface="Arial"/>
            </a:endParaRPr>
          </a:p>
          <a:p>
            <a:pPr marL="289560" marR="422909">
              <a:lnSpc>
                <a:spcPct val="102600"/>
              </a:lnSpc>
              <a:spcBef>
                <a:spcPts val="300"/>
              </a:spcBef>
            </a:pP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Philosophy:</a:t>
            </a:r>
            <a:r>
              <a:rPr sz="1100" spc="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Logic,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reasoning,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mind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physical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system, foundations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learning,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language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rationality</a:t>
            </a:r>
            <a:endParaRPr sz="1100" dirty="0">
              <a:latin typeface="Arial"/>
              <a:cs typeface="Arial"/>
            </a:endParaRPr>
          </a:p>
          <a:p>
            <a:pPr marL="289560" marR="209550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Mathematics:</a:t>
            </a:r>
            <a:r>
              <a:rPr sz="1100" spc="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Formal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representation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proof,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computation, </a:t>
            </a:r>
            <a:r>
              <a:rPr sz="1100" spc="-20" dirty="0">
                <a:latin typeface="Arial"/>
                <a:cs typeface="Arial"/>
              </a:rPr>
              <a:t>(un)decidability,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(in)tractability,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probability</a:t>
            </a:r>
            <a:endParaRPr sz="1100" dirty="0">
              <a:latin typeface="Arial"/>
              <a:cs typeface="Arial"/>
            </a:endParaRPr>
          </a:p>
          <a:p>
            <a:pPr marL="289560" marR="173355">
              <a:lnSpc>
                <a:spcPct val="125299"/>
              </a:lnSpc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Economics:</a:t>
            </a:r>
            <a:r>
              <a:rPr sz="1100" spc="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formal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theory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rational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decisions,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game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theory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Neuroscience:</a:t>
            </a:r>
            <a:r>
              <a:rPr sz="1100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physical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substrate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mental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activities</a:t>
            </a:r>
            <a:endParaRPr sz="1100" dirty="0">
              <a:latin typeface="Arial"/>
              <a:cs typeface="Arial"/>
            </a:endParaRPr>
          </a:p>
          <a:p>
            <a:pPr marL="289560" marR="173355">
              <a:lnSpc>
                <a:spcPct val="102600"/>
              </a:lnSpc>
              <a:spcBef>
                <a:spcPts val="295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Psychology:</a:t>
            </a:r>
            <a:r>
              <a:rPr sz="1100" spc="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adaptation,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phenomena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perception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motor control</a:t>
            </a:r>
            <a:endParaRPr sz="1100" dirty="0">
              <a:latin typeface="Arial"/>
              <a:cs typeface="Arial"/>
            </a:endParaRPr>
          </a:p>
          <a:p>
            <a:pPr marL="289560" marR="118110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Computer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Science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&amp;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Engineering:</a:t>
            </a:r>
            <a:r>
              <a:rPr sz="1100" spc="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algorithms,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data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structures, </a:t>
            </a:r>
            <a:r>
              <a:rPr sz="1100" dirty="0">
                <a:latin typeface="Arial"/>
                <a:cs typeface="Arial"/>
              </a:rPr>
              <a:t>efficient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implementations</a:t>
            </a:r>
            <a:endParaRPr sz="1100" dirty="0">
              <a:latin typeface="Arial"/>
              <a:cs typeface="Arial"/>
            </a:endParaRPr>
          </a:p>
          <a:p>
            <a:pPr marL="289560" marR="159385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Control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Theory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&amp;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Cybernetics:</a:t>
            </a:r>
            <a:r>
              <a:rPr sz="1100" spc="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homeostatic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systems,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stability, </a:t>
            </a:r>
            <a:r>
              <a:rPr sz="1100" dirty="0">
                <a:latin typeface="Arial"/>
                <a:cs typeface="Arial"/>
              </a:rPr>
              <a:t>optimal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agent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design</a:t>
            </a:r>
            <a:endParaRPr sz="1100" dirty="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5"/>
              </a:spcBef>
            </a:pP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Linguistics:</a:t>
            </a:r>
            <a:r>
              <a:rPr sz="1100" spc="6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knowledge</a:t>
            </a:r>
            <a:r>
              <a:rPr sz="11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representation,</a:t>
            </a:r>
            <a:r>
              <a:rPr sz="11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grammar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25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The</a:t>
            </a:r>
            <a:r>
              <a:rPr spc="90" dirty="0"/>
              <a:t> </a:t>
            </a:r>
            <a:r>
              <a:rPr dirty="0"/>
              <a:t>Foundations</a:t>
            </a:r>
            <a:r>
              <a:rPr spc="90" dirty="0"/>
              <a:t> </a:t>
            </a:r>
            <a:r>
              <a:rPr dirty="0"/>
              <a:t>of</a:t>
            </a:r>
            <a:r>
              <a:rPr spc="90" dirty="0"/>
              <a:t> </a:t>
            </a:r>
            <a:r>
              <a:rPr dirty="0"/>
              <a:t>Artificial</a:t>
            </a:r>
            <a:r>
              <a:rPr spc="90" dirty="0"/>
              <a:t> </a:t>
            </a:r>
            <a:r>
              <a:rPr spc="-10" dirty="0"/>
              <a:t>Intelligence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432091"/>
            <a:ext cx="4400550" cy="3010535"/>
            <a:chOff x="129196" y="432091"/>
            <a:chExt cx="4400550" cy="301053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340887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328187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85823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5"/>
              <a:ext cx="4349750" cy="2915285"/>
            </a:xfrm>
            <a:custGeom>
              <a:avLst/>
              <a:gdLst/>
              <a:ahLst/>
              <a:cxnLst/>
              <a:rect l="l" t="t" r="r" b="b"/>
              <a:pathLst>
                <a:path w="4349750" h="2915285">
                  <a:moveTo>
                    <a:pt x="4349657" y="0"/>
                  </a:moveTo>
                  <a:lnTo>
                    <a:pt x="0" y="0"/>
                  </a:lnTo>
                  <a:lnTo>
                    <a:pt x="0" y="2864402"/>
                  </a:lnTo>
                  <a:lnTo>
                    <a:pt x="4008" y="2884127"/>
                  </a:lnTo>
                  <a:lnTo>
                    <a:pt x="14922" y="2900280"/>
                  </a:lnTo>
                  <a:lnTo>
                    <a:pt x="31075" y="2911194"/>
                  </a:lnTo>
                  <a:lnTo>
                    <a:pt x="50800" y="2915202"/>
                  </a:lnTo>
                  <a:lnTo>
                    <a:pt x="4298856" y="2915202"/>
                  </a:lnTo>
                  <a:lnTo>
                    <a:pt x="4318581" y="2911194"/>
                  </a:lnTo>
                  <a:lnTo>
                    <a:pt x="4334734" y="2900280"/>
                  </a:lnTo>
                  <a:lnTo>
                    <a:pt x="4345648" y="2884127"/>
                  </a:lnTo>
                  <a:lnTo>
                    <a:pt x="4349657" y="2864402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22"/>
              <a:ext cx="0" cy="2839720"/>
            </a:xfrm>
            <a:custGeom>
              <a:avLst/>
              <a:gdLst/>
              <a:ahLst/>
              <a:cxnLst/>
              <a:rect l="l" t="t" r="r" b="b"/>
              <a:pathLst>
                <a:path h="2839720">
                  <a:moveTo>
                    <a:pt x="0" y="283921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2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2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2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906488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1288605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670710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880743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2090775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2472880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2854985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3237090"/>
              <a:ext cx="76809" cy="7680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67297" y="452474"/>
            <a:ext cx="4223385" cy="290449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sz="1100" spc="-10" dirty="0">
                <a:latin typeface="Arial"/>
                <a:cs typeface="Arial"/>
              </a:rPr>
              <a:t>Different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fields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have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contributed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AI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form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ideas</a:t>
            </a:r>
            <a:r>
              <a:rPr sz="1100" dirty="0">
                <a:latin typeface="Arial"/>
                <a:cs typeface="Arial"/>
              </a:rPr>
              <a:t>,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viewpoints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techniques</a:t>
            </a:r>
            <a:endParaRPr sz="1100" dirty="0">
              <a:latin typeface="Arial"/>
              <a:cs typeface="Arial"/>
            </a:endParaRPr>
          </a:p>
          <a:p>
            <a:pPr marL="289560" marR="422909">
              <a:lnSpc>
                <a:spcPct val="102600"/>
              </a:lnSpc>
              <a:spcBef>
                <a:spcPts val="300"/>
              </a:spcBef>
            </a:pP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Philosophy:</a:t>
            </a:r>
            <a:r>
              <a:rPr sz="1100" spc="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Logic,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reasoning,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mind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physical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system, foundations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learning,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language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rationality</a:t>
            </a:r>
            <a:endParaRPr sz="1100" dirty="0">
              <a:latin typeface="Arial"/>
              <a:cs typeface="Arial"/>
            </a:endParaRPr>
          </a:p>
          <a:p>
            <a:pPr marL="289560" marR="209550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Mathematics:</a:t>
            </a:r>
            <a:r>
              <a:rPr sz="1100" spc="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Formal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representation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proof,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computation, </a:t>
            </a:r>
            <a:r>
              <a:rPr sz="1100" spc="-20" dirty="0">
                <a:latin typeface="Arial"/>
                <a:cs typeface="Arial"/>
              </a:rPr>
              <a:t>(un)decidability,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(in)tractability,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probability</a:t>
            </a:r>
            <a:endParaRPr sz="1100" dirty="0">
              <a:latin typeface="Arial"/>
              <a:cs typeface="Arial"/>
            </a:endParaRPr>
          </a:p>
          <a:p>
            <a:pPr marL="289560" marR="173355">
              <a:lnSpc>
                <a:spcPct val="125299"/>
              </a:lnSpc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Economics:</a:t>
            </a:r>
            <a:r>
              <a:rPr sz="1100" spc="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formal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theory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rational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decisions,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game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theory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Neuroscience:</a:t>
            </a:r>
            <a:r>
              <a:rPr sz="1100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physical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substrate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mental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activities</a:t>
            </a:r>
            <a:endParaRPr sz="1100" dirty="0">
              <a:latin typeface="Arial"/>
              <a:cs typeface="Arial"/>
            </a:endParaRPr>
          </a:p>
          <a:p>
            <a:pPr marL="289560" marR="173355">
              <a:lnSpc>
                <a:spcPct val="102600"/>
              </a:lnSpc>
              <a:spcBef>
                <a:spcPts val="295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Psychology:</a:t>
            </a:r>
            <a:r>
              <a:rPr sz="1100" spc="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adaptation,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phenomena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perception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motor control</a:t>
            </a:r>
            <a:endParaRPr sz="1100" dirty="0">
              <a:latin typeface="Arial"/>
              <a:cs typeface="Arial"/>
            </a:endParaRPr>
          </a:p>
          <a:p>
            <a:pPr marL="289560" marR="118110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Computer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Science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&amp;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Engineering:</a:t>
            </a:r>
            <a:r>
              <a:rPr sz="1100" spc="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algorithms,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data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structures, </a:t>
            </a:r>
            <a:r>
              <a:rPr sz="1100" dirty="0">
                <a:latin typeface="Arial"/>
                <a:cs typeface="Arial"/>
              </a:rPr>
              <a:t>efficient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implementations</a:t>
            </a:r>
            <a:endParaRPr sz="1100" dirty="0">
              <a:latin typeface="Arial"/>
              <a:cs typeface="Arial"/>
            </a:endParaRPr>
          </a:p>
          <a:p>
            <a:pPr marL="289560" marR="159385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Control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Theory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&amp;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Cybernetics:</a:t>
            </a:r>
            <a:r>
              <a:rPr sz="1100" spc="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homeostatic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systems,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stability, </a:t>
            </a:r>
            <a:r>
              <a:rPr sz="1100" dirty="0">
                <a:latin typeface="Arial"/>
                <a:cs typeface="Arial"/>
              </a:rPr>
              <a:t>optimal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agent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design</a:t>
            </a:r>
            <a:endParaRPr sz="1100" dirty="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5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Linguistics:</a:t>
            </a:r>
            <a:r>
              <a:rPr sz="1100" spc="6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knowledge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representation,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grammar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r>
              <a:rPr spc="-10" dirty="0"/>
              <a:t>25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39</a:t>
            </a:r>
          </a:p>
        </p:txBody>
      </p:sp>
    </p:spTree>
  </p:cSld>
  <p:clrMapOvr>
    <a:masterClrMapping/>
  </p:clrMapOvr>
  <p:transition>
    <p:cut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Brief</a:t>
            </a:r>
            <a:r>
              <a:rPr spc="100" dirty="0"/>
              <a:t> </a:t>
            </a:r>
            <a:r>
              <a:rPr dirty="0"/>
              <a:t>History</a:t>
            </a:r>
            <a:r>
              <a:rPr spc="100" dirty="0"/>
              <a:t> </a:t>
            </a:r>
            <a:r>
              <a:rPr dirty="0"/>
              <a:t>of</a:t>
            </a:r>
            <a:r>
              <a:rPr spc="100" dirty="0"/>
              <a:t> </a:t>
            </a:r>
            <a:r>
              <a:rPr dirty="0"/>
              <a:t>Artificial</a:t>
            </a:r>
            <a:r>
              <a:rPr spc="100" dirty="0"/>
              <a:t> </a:t>
            </a:r>
            <a:r>
              <a:rPr spc="-10" dirty="0"/>
              <a:t>Intelligence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952956"/>
            <a:ext cx="4400550" cy="1626870"/>
            <a:chOff x="129196" y="952956"/>
            <a:chExt cx="4400550" cy="1626870"/>
          </a:xfrm>
        </p:grpSpPr>
        <p:sp>
          <p:nvSpPr>
            <p:cNvPr id="4" name="object 4"/>
            <p:cNvSpPr/>
            <p:nvPr/>
          </p:nvSpPr>
          <p:spPr>
            <a:xfrm>
              <a:off x="129196" y="952956"/>
              <a:ext cx="4349750" cy="194945"/>
            </a:xfrm>
            <a:custGeom>
              <a:avLst/>
              <a:gdLst/>
              <a:ahLst/>
              <a:cxnLst/>
              <a:rect l="l" t="t" r="r" b="b"/>
              <a:pathLst>
                <a:path w="4349750" h="194944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4469"/>
                  </a:lnTo>
                  <a:lnTo>
                    <a:pt x="4349657" y="19446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1134770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477897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465197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997191"/>
              <a:ext cx="50800" cy="148070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1179034"/>
              <a:ext cx="4349750" cy="1350010"/>
            </a:xfrm>
            <a:custGeom>
              <a:avLst/>
              <a:gdLst/>
              <a:ahLst/>
              <a:cxnLst/>
              <a:rect l="l" t="t" r="r" b="b"/>
              <a:pathLst>
                <a:path w="4349750" h="1350010">
                  <a:moveTo>
                    <a:pt x="4349657" y="0"/>
                  </a:moveTo>
                  <a:lnTo>
                    <a:pt x="0" y="0"/>
                  </a:lnTo>
                  <a:lnTo>
                    <a:pt x="0" y="1298862"/>
                  </a:lnTo>
                  <a:lnTo>
                    <a:pt x="4008" y="1318587"/>
                  </a:lnTo>
                  <a:lnTo>
                    <a:pt x="14922" y="1334740"/>
                  </a:lnTo>
                  <a:lnTo>
                    <a:pt x="31075" y="1345654"/>
                  </a:lnTo>
                  <a:lnTo>
                    <a:pt x="50800" y="1349663"/>
                  </a:lnTo>
                  <a:lnTo>
                    <a:pt x="4298856" y="1349663"/>
                  </a:lnTo>
                  <a:lnTo>
                    <a:pt x="4318581" y="1345654"/>
                  </a:lnTo>
                  <a:lnTo>
                    <a:pt x="4334734" y="1334740"/>
                  </a:lnTo>
                  <a:lnTo>
                    <a:pt x="4345648" y="1318587"/>
                  </a:lnTo>
                  <a:lnTo>
                    <a:pt x="4349657" y="1298862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1035270"/>
              <a:ext cx="0" cy="1461770"/>
            </a:xfrm>
            <a:custGeom>
              <a:avLst/>
              <a:gdLst/>
              <a:ahLst/>
              <a:cxnLst/>
              <a:rect l="l" t="t" r="r" b="b"/>
              <a:pathLst>
                <a:path h="1461770">
                  <a:moveTo>
                    <a:pt x="0" y="146167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102257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100986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99716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1226921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570825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722653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2049335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2241410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2393238"/>
              <a:ext cx="61874" cy="61874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67297" y="894649"/>
            <a:ext cx="4126865" cy="160147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The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Gestation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of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AI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(1943-1955)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ts val="1200"/>
              </a:lnSpc>
              <a:spcBef>
                <a:spcPts val="500"/>
              </a:spcBef>
            </a:pPr>
            <a:r>
              <a:rPr sz="1100" dirty="0">
                <a:latin typeface="Arial"/>
                <a:cs typeface="Arial"/>
              </a:rPr>
              <a:t>1943:</a:t>
            </a:r>
            <a:r>
              <a:rPr sz="1100" spc="45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Warren</a:t>
            </a:r>
            <a:r>
              <a:rPr sz="11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Mc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Culloch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Walter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Pitts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model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artificial Boolean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neurons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perform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computations</a:t>
            </a:r>
            <a:endParaRPr sz="1100">
              <a:latin typeface="Arial"/>
              <a:cs typeface="Arial"/>
            </a:endParaRPr>
          </a:p>
          <a:p>
            <a:pPr marL="566420" marR="45085">
              <a:lnSpc>
                <a:spcPct val="100000"/>
              </a:lnSpc>
              <a:spcBef>
                <a:spcPts val="150"/>
              </a:spcBef>
            </a:pPr>
            <a:r>
              <a:rPr sz="1000" dirty="0">
                <a:latin typeface="Arial"/>
                <a:cs typeface="Arial"/>
              </a:rPr>
              <a:t>First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steps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toward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connectionist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computation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learning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Marvin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Minsky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Dann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Edmonds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(1951)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constructed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10" dirty="0">
                <a:latin typeface="Arial"/>
                <a:cs typeface="Arial"/>
              </a:rPr>
              <a:t> first </a:t>
            </a:r>
            <a:r>
              <a:rPr sz="1000" dirty="0">
                <a:latin typeface="Arial"/>
                <a:cs typeface="Arial"/>
              </a:rPr>
              <a:t>neural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network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computer</a:t>
            </a:r>
            <a:endParaRPr sz="10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85"/>
              </a:spcBef>
            </a:pPr>
            <a:r>
              <a:rPr sz="1100" dirty="0">
                <a:latin typeface="Arial"/>
                <a:cs typeface="Arial"/>
              </a:rPr>
              <a:t>1950: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Alan</a:t>
            </a:r>
            <a:r>
              <a:rPr sz="1100" spc="-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Turing</a:t>
            </a:r>
            <a:r>
              <a:rPr sz="1100" spc="-10" dirty="0">
                <a:latin typeface="Arial"/>
                <a:cs typeface="Arial"/>
              </a:rPr>
              <a:t>: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“Computing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Machinery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Intelligence”</a:t>
            </a:r>
            <a:endParaRPr sz="1100">
              <a:latin typeface="Arial"/>
              <a:cs typeface="Arial"/>
            </a:endParaRPr>
          </a:p>
          <a:p>
            <a:pPr marL="566420">
              <a:lnSpc>
                <a:spcPts val="1200"/>
              </a:lnSpc>
              <a:spcBef>
                <a:spcPts val="175"/>
              </a:spcBef>
            </a:pPr>
            <a:r>
              <a:rPr sz="1000" spc="-20" dirty="0">
                <a:latin typeface="Arial"/>
                <a:cs typeface="Arial"/>
              </a:rPr>
              <a:t>Turing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Test</a:t>
            </a:r>
            <a:endParaRPr sz="1000">
              <a:latin typeface="Arial"/>
              <a:cs typeface="Arial"/>
            </a:endParaRPr>
          </a:p>
          <a:p>
            <a:pPr marL="566420">
              <a:lnSpc>
                <a:spcPts val="1200"/>
              </a:lnSpc>
            </a:pPr>
            <a:r>
              <a:rPr sz="1000" dirty="0">
                <a:latin typeface="Arial"/>
                <a:cs typeface="Arial"/>
              </a:rPr>
              <a:t>First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complete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vision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AI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r>
              <a:rPr spc="-10" dirty="0"/>
              <a:t>26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39</a:t>
            </a:r>
          </a:p>
        </p:txBody>
      </p:sp>
    </p:spTree>
  </p:cSld>
  <p:clrMapOvr>
    <a:masterClrMapping/>
  </p:clrMapOvr>
  <p:transition>
    <p:cut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45565"/>
            <a:ext cx="3443604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Brief</a:t>
            </a:r>
            <a:r>
              <a:rPr spc="105" dirty="0"/>
              <a:t> </a:t>
            </a:r>
            <a:r>
              <a:rPr dirty="0"/>
              <a:t>History</a:t>
            </a:r>
            <a:r>
              <a:rPr spc="110" dirty="0"/>
              <a:t> </a:t>
            </a:r>
            <a:r>
              <a:rPr dirty="0"/>
              <a:t>of</a:t>
            </a:r>
            <a:r>
              <a:rPr spc="110" dirty="0"/>
              <a:t> </a:t>
            </a:r>
            <a:r>
              <a:rPr dirty="0"/>
              <a:t>Artificial</a:t>
            </a:r>
            <a:r>
              <a:rPr spc="110" dirty="0"/>
              <a:t> </a:t>
            </a:r>
            <a:r>
              <a:rPr dirty="0"/>
              <a:t>Intelligence</a:t>
            </a:r>
            <a:r>
              <a:rPr spc="110" dirty="0"/>
              <a:t> </a:t>
            </a:r>
            <a:r>
              <a:rPr spc="-10" dirty="0"/>
              <a:t>[cont.]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342086"/>
            <a:ext cx="4400550" cy="3114040"/>
            <a:chOff x="129196" y="342086"/>
            <a:chExt cx="4400550" cy="3114040"/>
          </a:xfrm>
        </p:grpSpPr>
        <p:sp>
          <p:nvSpPr>
            <p:cNvPr id="4" name="object 4"/>
            <p:cNvSpPr/>
            <p:nvPr/>
          </p:nvSpPr>
          <p:spPr>
            <a:xfrm>
              <a:off x="129196" y="342086"/>
              <a:ext cx="4349750" cy="194945"/>
            </a:xfrm>
            <a:custGeom>
              <a:avLst/>
              <a:gdLst/>
              <a:ahLst/>
              <a:cxnLst/>
              <a:rect l="l" t="t" r="r" b="b"/>
              <a:pathLst>
                <a:path w="4349750" h="19494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4469"/>
                  </a:lnTo>
                  <a:lnTo>
                    <a:pt x="4349657" y="19446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523913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386861"/>
              <a:ext cx="101600" cy="6913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374161"/>
              <a:ext cx="4298856" cy="8183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386334"/>
              <a:ext cx="50800" cy="300052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568153"/>
              <a:ext cx="4349750" cy="2869565"/>
            </a:xfrm>
            <a:custGeom>
              <a:avLst/>
              <a:gdLst/>
              <a:ahLst/>
              <a:cxnLst/>
              <a:rect l="l" t="t" r="r" b="b"/>
              <a:pathLst>
                <a:path w="4349750" h="2869565">
                  <a:moveTo>
                    <a:pt x="4349657" y="0"/>
                  </a:moveTo>
                  <a:lnTo>
                    <a:pt x="0" y="0"/>
                  </a:lnTo>
                  <a:lnTo>
                    <a:pt x="0" y="2818707"/>
                  </a:lnTo>
                  <a:lnTo>
                    <a:pt x="4008" y="2838432"/>
                  </a:lnTo>
                  <a:lnTo>
                    <a:pt x="14922" y="2854585"/>
                  </a:lnTo>
                  <a:lnTo>
                    <a:pt x="31075" y="2865499"/>
                  </a:lnTo>
                  <a:lnTo>
                    <a:pt x="50800" y="2869508"/>
                  </a:lnTo>
                  <a:lnTo>
                    <a:pt x="4298856" y="2869508"/>
                  </a:lnTo>
                  <a:lnTo>
                    <a:pt x="4318581" y="2865499"/>
                  </a:lnTo>
                  <a:lnTo>
                    <a:pt x="4334734" y="2854585"/>
                  </a:lnTo>
                  <a:lnTo>
                    <a:pt x="4345648" y="2838432"/>
                  </a:lnTo>
                  <a:lnTo>
                    <a:pt x="4349657" y="2818707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24389"/>
              <a:ext cx="0" cy="2981960"/>
            </a:xfrm>
            <a:custGeom>
              <a:avLst/>
              <a:gdLst/>
              <a:ahLst/>
              <a:cxnLst/>
              <a:rect l="l" t="t" r="r" b="b"/>
              <a:pathLst>
                <a:path h="2981960">
                  <a:moveTo>
                    <a:pt x="0" y="298152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1168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39898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38628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616051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947305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0122" y="1111783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0122" y="1250962"/>
              <a:ext cx="61874" cy="618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425816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605241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0122" y="1769719"/>
              <a:ext cx="61874" cy="618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0122" y="1908898"/>
              <a:ext cx="61874" cy="6187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0122" y="2048078"/>
              <a:ext cx="61874" cy="6187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3034" y="2351735"/>
              <a:ext cx="61874" cy="6187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0122" y="2516225"/>
              <a:ext cx="61874" cy="6187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80122" y="2655405"/>
              <a:ext cx="61874" cy="6187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3034" y="2819882"/>
              <a:ext cx="61874" cy="6187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80122" y="2984373"/>
              <a:ext cx="61874" cy="6187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3034" y="3300679"/>
              <a:ext cx="61874" cy="61874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67297" y="283791"/>
            <a:ext cx="4273550" cy="311975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The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Birth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of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AI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(1956)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and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Era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of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Great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Expectations</a:t>
            </a:r>
            <a:endParaRPr sz="1100" dirty="0">
              <a:latin typeface="Arial"/>
              <a:cs typeface="Arial"/>
            </a:endParaRPr>
          </a:p>
          <a:p>
            <a:pPr marL="289560" marR="378460">
              <a:lnSpc>
                <a:spcPts val="1200"/>
              </a:lnSpc>
              <a:spcBef>
                <a:spcPts val="500"/>
              </a:spcBef>
            </a:pP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Darmouth</a:t>
            </a:r>
            <a:r>
              <a:rPr sz="1100" spc="-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Workshop</a:t>
            </a:r>
            <a:r>
              <a:rPr sz="11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(1956)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brought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together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top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minds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on </a:t>
            </a:r>
            <a:r>
              <a:rPr sz="1100" dirty="0">
                <a:latin typeface="Arial"/>
                <a:cs typeface="Arial"/>
              </a:rPr>
              <a:t>automata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theory,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neural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nets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study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intelligence</a:t>
            </a:r>
            <a:endParaRPr sz="1100" dirty="0">
              <a:latin typeface="Arial"/>
              <a:cs typeface="Arial"/>
            </a:endParaRPr>
          </a:p>
          <a:p>
            <a:pPr marL="566420">
              <a:lnSpc>
                <a:spcPct val="100000"/>
              </a:lnSpc>
              <a:spcBef>
                <a:spcPts val="50"/>
              </a:spcBef>
            </a:pP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Allen</a:t>
            </a:r>
            <a:r>
              <a:rPr sz="10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Newell</a:t>
            </a:r>
            <a:r>
              <a:rPr sz="10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Herbert</a:t>
            </a:r>
            <a:r>
              <a:rPr sz="10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Simon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4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Logic</a:t>
            </a:r>
            <a:r>
              <a:rPr sz="10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Theorist</a:t>
            </a:r>
            <a:endParaRPr sz="1000" dirty="0">
              <a:latin typeface="Arial"/>
              <a:cs typeface="Arial"/>
            </a:endParaRPr>
          </a:p>
          <a:p>
            <a:pPr marL="843915" marR="158750">
              <a:lnSpc>
                <a:spcPct val="101499"/>
              </a:lnSpc>
              <a:spcBef>
                <a:spcPts val="180"/>
              </a:spcBef>
            </a:pPr>
            <a:r>
              <a:rPr sz="900" dirty="0">
                <a:latin typeface="Arial"/>
                <a:cs typeface="Arial"/>
              </a:rPr>
              <a:t>first</a:t>
            </a:r>
            <a:r>
              <a:rPr sz="900" spc="-45" dirty="0">
                <a:latin typeface="Arial"/>
                <a:cs typeface="Arial"/>
              </a:rPr>
              <a:t> </a:t>
            </a:r>
            <a:r>
              <a:rPr sz="900" dirty="0">
                <a:solidFill>
                  <a:srgbClr val="C92626"/>
                </a:solidFill>
                <a:latin typeface="Arial"/>
                <a:cs typeface="Arial"/>
              </a:rPr>
              <a:t>nonnumerical</a:t>
            </a:r>
            <a:r>
              <a:rPr sz="9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C92626"/>
                </a:solidFill>
                <a:latin typeface="Arial"/>
                <a:cs typeface="Arial"/>
              </a:rPr>
              <a:t>thinking</a:t>
            </a:r>
            <a:r>
              <a:rPr sz="9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C92626"/>
                </a:solidFill>
                <a:latin typeface="Arial"/>
                <a:cs typeface="Arial"/>
              </a:rPr>
              <a:t>program</a:t>
            </a:r>
            <a:r>
              <a:rPr sz="9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used</a:t>
            </a:r>
            <a:r>
              <a:rPr sz="900" spc="-4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for</a:t>
            </a:r>
            <a:r>
              <a:rPr sz="900" spc="-4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theorem</a:t>
            </a:r>
            <a:r>
              <a:rPr sz="900" spc="-40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proving proved </a:t>
            </a:r>
            <a:r>
              <a:rPr sz="900" dirty="0">
                <a:latin typeface="Arial"/>
                <a:cs typeface="Arial"/>
              </a:rPr>
              <a:t>theorems</a:t>
            </a:r>
            <a:r>
              <a:rPr sz="900" spc="-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from</a:t>
            </a:r>
            <a:r>
              <a:rPr sz="900" spc="-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Russel&amp;Whitehead</a:t>
            </a:r>
            <a:r>
              <a:rPr sz="900" spc="-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Principia</a:t>
            </a:r>
            <a:r>
              <a:rPr sz="900" spc="-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Mathematica</a:t>
            </a:r>
            <a:endParaRPr sz="900" dirty="0">
              <a:latin typeface="Arial"/>
              <a:cs typeface="Arial"/>
            </a:endParaRPr>
          </a:p>
          <a:p>
            <a:pPr marL="289560" algn="just">
              <a:lnSpc>
                <a:spcPct val="100000"/>
              </a:lnSpc>
              <a:spcBef>
                <a:spcPts val="215"/>
              </a:spcBef>
            </a:pP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era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sz="11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great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expectations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(1952-1969)</a:t>
            </a:r>
            <a:endParaRPr sz="1100" dirty="0">
              <a:latin typeface="Arial"/>
              <a:cs typeface="Arial"/>
            </a:endParaRPr>
          </a:p>
          <a:p>
            <a:pPr marL="566420" algn="just">
              <a:lnSpc>
                <a:spcPct val="100000"/>
              </a:lnSpc>
              <a:spcBef>
                <a:spcPts val="75"/>
              </a:spcBef>
            </a:pP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Newell</a:t>
            </a:r>
            <a:r>
              <a:rPr sz="10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Simon</a:t>
            </a:r>
            <a:r>
              <a:rPr sz="10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introduced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General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Problem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Solver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(GPS)</a:t>
            </a:r>
            <a:endParaRPr sz="1000" dirty="0">
              <a:latin typeface="Arial"/>
              <a:cs typeface="Arial"/>
            </a:endParaRPr>
          </a:p>
          <a:p>
            <a:pPr marL="843915" algn="just">
              <a:lnSpc>
                <a:spcPct val="100000"/>
              </a:lnSpc>
              <a:spcBef>
                <a:spcPts val="195"/>
              </a:spcBef>
            </a:pPr>
            <a:r>
              <a:rPr sz="900" dirty="0">
                <a:latin typeface="Arial"/>
                <a:cs typeface="Arial"/>
              </a:rPr>
              <a:t>could</a:t>
            </a:r>
            <a:r>
              <a:rPr sz="900" spc="-3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handle</a:t>
            </a:r>
            <a:r>
              <a:rPr sz="900" spc="-3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a</a:t>
            </a:r>
            <a:r>
              <a:rPr sz="900" spc="-2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(limited)</a:t>
            </a:r>
            <a:r>
              <a:rPr sz="900" spc="-3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number</a:t>
            </a:r>
            <a:r>
              <a:rPr sz="900" spc="-2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of</a:t>
            </a:r>
            <a:r>
              <a:rPr sz="900" spc="-3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logical</a:t>
            </a:r>
            <a:r>
              <a:rPr sz="900" spc="-2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puzzles</a:t>
            </a:r>
            <a:endParaRPr sz="900" dirty="0">
              <a:latin typeface="Arial"/>
              <a:cs typeface="Arial"/>
            </a:endParaRPr>
          </a:p>
          <a:p>
            <a:pPr marL="843915" marR="116839" algn="just">
              <a:lnSpc>
                <a:spcPct val="101499"/>
              </a:lnSpc>
            </a:pPr>
            <a:r>
              <a:rPr sz="900" dirty="0">
                <a:latin typeface="Arial"/>
                <a:cs typeface="Arial"/>
              </a:rPr>
              <a:t>imitation</a:t>
            </a:r>
            <a:r>
              <a:rPr sz="900" spc="-3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of</a:t>
            </a:r>
            <a:r>
              <a:rPr sz="900" spc="-2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human</a:t>
            </a:r>
            <a:r>
              <a:rPr sz="900" spc="-2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problem-</a:t>
            </a:r>
            <a:r>
              <a:rPr sz="900" dirty="0">
                <a:latin typeface="Arial"/>
                <a:cs typeface="Arial"/>
              </a:rPr>
              <a:t>solving:</a:t>
            </a:r>
            <a:r>
              <a:rPr sz="900" spc="2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strategy</a:t>
            </a:r>
            <a:r>
              <a:rPr sz="900" spc="-2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to</a:t>
            </a:r>
            <a:r>
              <a:rPr sz="900" spc="-2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address</a:t>
            </a:r>
            <a:r>
              <a:rPr sz="900" spc="-30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subgoals </a:t>
            </a:r>
            <a:r>
              <a:rPr sz="900" dirty="0">
                <a:latin typeface="Arial"/>
                <a:cs typeface="Arial"/>
              </a:rPr>
              <a:t>Idea:</a:t>
            </a:r>
            <a:r>
              <a:rPr sz="900" spc="2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any</a:t>
            </a:r>
            <a:r>
              <a:rPr sz="900" spc="-2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system</a:t>
            </a:r>
            <a:r>
              <a:rPr sz="900" spc="-2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(human</a:t>
            </a:r>
            <a:r>
              <a:rPr sz="900" spc="-2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or</a:t>
            </a:r>
            <a:r>
              <a:rPr sz="900" spc="-2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machine)</a:t>
            </a:r>
            <a:r>
              <a:rPr sz="900" spc="-2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exhibiting</a:t>
            </a:r>
            <a:r>
              <a:rPr sz="900" spc="-2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intelligence</a:t>
            </a:r>
            <a:r>
              <a:rPr sz="900" spc="-25" dirty="0">
                <a:latin typeface="Arial"/>
                <a:cs typeface="Arial"/>
              </a:rPr>
              <a:t> </a:t>
            </a:r>
            <a:r>
              <a:rPr sz="900" spc="-20" dirty="0">
                <a:latin typeface="Arial"/>
                <a:cs typeface="Arial"/>
              </a:rPr>
              <a:t>must </a:t>
            </a:r>
            <a:r>
              <a:rPr sz="900" dirty="0">
                <a:latin typeface="Arial"/>
                <a:cs typeface="Arial"/>
              </a:rPr>
              <a:t>operate</a:t>
            </a:r>
            <a:r>
              <a:rPr sz="900" spc="-4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by</a:t>
            </a:r>
            <a:r>
              <a:rPr sz="900" spc="-35" dirty="0">
                <a:latin typeface="Arial"/>
                <a:cs typeface="Arial"/>
              </a:rPr>
              <a:t> </a:t>
            </a:r>
            <a:r>
              <a:rPr sz="900" dirty="0">
                <a:solidFill>
                  <a:srgbClr val="C92626"/>
                </a:solidFill>
                <a:latin typeface="Arial"/>
                <a:cs typeface="Arial"/>
              </a:rPr>
              <a:t>manipulating</a:t>
            </a:r>
            <a:r>
              <a:rPr sz="9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C92626"/>
                </a:solidFill>
                <a:latin typeface="Arial"/>
                <a:cs typeface="Arial"/>
              </a:rPr>
              <a:t>data</a:t>
            </a:r>
            <a:r>
              <a:rPr sz="9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C92626"/>
                </a:solidFill>
                <a:latin typeface="Arial"/>
                <a:cs typeface="Arial"/>
              </a:rPr>
              <a:t>structures</a:t>
            </a:r>
            <a:r>
              <a:rPr sz="9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C92626"/>
                </a:solidFill>
                <a:latin typeface="Arial"/>
                <a:cs typeface="Arial"/>
              </a:rPr>
              <a:t>composed</a:t>
            </a:r>
            <a:r>
              <a:rPr sz="9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C92626"/>
                </a:solidFill>
                <a:latin typeface="Arial"/>
                <a:cs typeface="Arial"/>
              </a:rPr>
              <a:t>of</a:t>
            </a:r>
            <a:r>
              <a:rPr sz="9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C92626"/>
                </a:solidFill>
                <a:latin typeface="Arial"/>
                <a:cs typeface="Arial"/>
              </a:rPr>
              <a:t>symbols</a:t>
            </a:r>
            <a:endParaRPr sz="900" dirty="0">
              <a:latin typeface="Arial"/>
              <a:cs typeface="Arial"/>
            </a:endParaRPr>
          </a:p>
          <a:p>
            <a:pPr marL="566420" algn="just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John</a:t>
            </a:r>
            <a:r>
              <a:rPr sz="1000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McCarthy</a:t>
            </a:r>
            <a:endParaRPr sz="1000" dirty="0">
              <a:latin typeface="Arial"/>
              <a:cs typeface="Arial"/>
            </a:endParaRPr>
          </a:p>
          <a:p>
            <a:pPr marL="843915" algn="just">
              <a:lnSpc>
                <a:spcPct val="100000"/>
              </a:lnSpc>
              <a:spcBef>
                <a:spcPts val="195"/>
              </a:spcBef>
            </a:pPr>
            <a:r>
              <a:rPr sz="900" spc="-10" dirty="0">
                <a:latin typeface="Arial"/>
                <a:cs typeface="Arial"/>
              </a:rPr>
              <a:t>Invented </a:t>
            </a:r>
            <a:r>
              <a:rPr sz="900" dirty="0">
                <a:solidFill>
                  <a:srgbClr val="C92626"/>
                </a:solidFill>
                <a:latin typeface="Arial"/>
                <a:cs typeface="Arial"/>
              </a:rPr>
              <a:t>LISP</a:t>
            </a:r>
            <a:r>
              <a:rPr sz="9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(and</a:t>
            </a:r>
            <a:r>
              <a:rPr sz="900" spc="-10" dirty="0">
                <a:latin typeface="Arial"/>
                <a:cs typeface="Arial"/>
              </a:rPr>
              <a:t> time-sharing)</a:t>
            </a:r>
            <a:endParaRPr sz="900" dirty="0">
              <a:latin typeface="Arial"/>
              <a:cs typeface="Arial"/>
            </a:endParaRPr>
          </a:p>
          <a:p>
            <a:pPr marL="843915" algn="just">
              <a:lnSpc>
                <a:spcPct val="100000"/>
              </a:lnSpc>
              <a:spcBef>
                <a:spcPts val="15"/>
              </a:spcBef>
            </a:pPr>
            <a:r>
              <a:rPr sz="900" spc="-10" dirty="0">
                <a:latin typeface="Arial"/>
                <a:cs typeface="Arial"/>
              </a:rPr>
              <a:t>Logic-</a:t>
            </a:r>
            <a:r>
              <a:rPr sz="900" dirty="0">
                <a:latin typeface="Arial"/>
                <a:cs typeface="Arial"/>
              </a:rPr>
              <a:t>oriented</a:t>
            </a:r>
            <a:r>
              <a:rPr sz="900" spc="-15" dirty="0">
                <a:latin typeface="Arial"/>
                <a:cs typeface="Arial"/>
              </a:rPr>
              <a:t> </a:t>
            </a:r>
            <a:r>
              <a:rPr sz="900" dirty="0">
                <a:solidFill>
                  <a:srgbClr val="C92626"/>
                </a:solidFill>
                <a:latin typeface="Arial"/>
                <a:cs typeface="Arial"/>
              </a:rPr>
              <a:t>Advice</a:t>
            </a:r>
            <a:r>
              <a:rPr sz="9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900" spc="-25" dirty="0">
                <a:solidFill>
                  <a:srgbClr val="C92626"/>
                </a:solidFill>
                <a:latin typeface="Arial"/>
                <a:cs typeface="Arial"/>
              </a:rPr>
              <a:t>Taker</a:t>
            </a:r>
            <a:r>
              <a:rPr sz="900" spc="-25" dirty="0">
                <a:latin typeface="Arial"/>
                <a:cs typeface="Arial"/>
              </a:rPr>
              <a:t>,</a:t>
            </a:r>
            <a:r>
              <a:rPr sz="900" spc="-1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decoupling</a:t>
            </a:r>
            <a:r>
              <a:rPr sz="900" spc="-1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knowledge </a:t>
            </a:r>
            <a:r>
              <a:rPr sz="900" dirty="0">
                <a:latin typeface="Arial"/>
                <a:cs typeface="Arial"/>
              </a:rPr>
              <a:t>and</a:t>
            </a:r>
            <a:r>
              <a:rPr sz="900" spc="-1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reasoning</a:t>
            </a:r>
            <a:endParaRPr sz="900" dirty="0">
              <a:latin typeface="Arial"/>
              <a:cs typeface="Arial"/>
            </a:endParaRPr>
          </a:p>
          <a:p>
            <a:pPr marL="566420" algn="just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Marvin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 Minsky</a:t>
            </a:r>
            <a:endParaRPr sz="1000" dirty="0">
              <a:latin typeface="Arial"/>
              <a:cs typeface="Arial"/>
            </a:endParaRPr>
          </a:p>
          <a:p>
            <a:pPr marL="843915" marR="18415" algn="just">
              <a:lnSpc>
                <a:spcPct val="101499"/>
              </a:lnSpc>
              <a:spcBef>
                <a:spcPts val="180"/>
              </a:spcBef>
            </a:pPr>
            <a:r>
              <a:rPr sz="900" dirty="0">
                <a:latin typeface="Arial"/>
                <a:cs typeface="Arial"/>
              </a:rPr>
              <a:t>addressed</a:t>
            </a:r>
            <a:r>
              <a:rPr sz="900" spc="-35" dirty="0"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C92626"/>
                </a:solidFill>
                <a:latin typeface="Arial"/>
                <a:cs typeface="Arial"/>
              </a:rPr>
              <a:t>microworlds</a:t>
            </a:r>
            <a:r>
              <a:rPr sz="900" spc="-10" dirty="0">
                <a:latin typeface="Arial"/>
                <a:cs typeface="Arial"/>
              </a:rPr>
              <a:t>,</a:t>
            </a:r>
            <a:r>
              <a:rPr sz="900" spc="-2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problems</a:t>
            </a:r>
            <a:r>
              <a:rPr sz="900" spc="-2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in</a:t>
            </a:r>
            <a:r>
              <a:rPr sz="900" spc="-2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limited</a:t>
            </a:r>
            <a:r>
              <a:rPr sz="900" spc="-2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domain</a:t>
            </a:r>
            <a:r>
              <a:rPr sz="900" spc="-2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that</a:t>
            </a:r>
            <a:r>
              <a:rPr sz="900" spc="-2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appear</a:t>
            </a:r>
            <a:r>
              <a:rPr sz="900" spc="-20" dirty="0">
                <a:latin typeface="Arial"/>
                <a:cs typeface="Arial"/>
              </a:rPr>
              <a:t> </a:t>
            </a:r>
            <a:r>
              <a:rPr sz="900" spc="-25" dirty="0">
                <a:latin typeface="Arial"/>
                <a:cs typeface="Arial"/>
              </a:rPr>
              <a:t>to </a:t>
            </a:r>
            <a:r>
              <a:rPr sz="900" dirty="0">
                <a:latin typeface="Arial"/>
                <a:cs typeface="Arial"/>
              </a:rPr>
              <a:t>require</a:t>
            </a:r>
            <a:r>
              <a:rPr sz="900" spc="-3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intelligence</a:t>
            </a:r>
            <a:r>
              <a:rPr sz="900" spc="-3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to</a:t>
            </a:r>
            <a:r>
              <a:rPr sz="900" spc="-3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solve</a:t>
            </a:r>
            <a:r>
              <a:rPr sz="900" spc="-3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(e.g.</a:t>
            </a:r>
            <a:r>
              <a:rPr sz="900" spc="20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blocks-</a:t>
            </a:r>
            <a:r>
              <a:rPr sz="900" dirty="0">
                <a:latin typeface="Arial"/>
                <a:cs typeface="Arial"/>
              </a:rPr>
              <a:t>world,</a:t>
            </a:r>
            <a:r>
              <a:rPr sz="900" spc="-3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geometric</a:t>
            </a:r>
            <a:r>
              <a:rPr sz="900" spc="-3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problems)</a:t>
            </a:r>
            <a:endParaRPr sz="900" dirty="0">
              <a:latin typeface="Arial"/>
              <a:cs typeface="Arial"/>
            </a:endParaRPr>
          </a:p>
          <a:p>
            <a:pPr marL="566420" algn="just">
              <a:lnSpc>
                <a:spcPct val="100000"/>
              </a:lnSpc>
              <a:spcBef>
                <a:spcPts val="215"/>
              </a:spcBef>
            </a:pP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S.</a:t>
            </a:r>
            <a:r>
              <a:rPr sz="10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Winograd</a:t>
            </a:r>
            <a:r>
              <a:rPr sz="10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0000FF"/>
                </a:solidFill>
                <a:latin typeface="Arial"/>
                <a:cs typeface="Arial"/>
              </a:rPr>
              <a:t>J.D.</a:t>
            </a:r>
            <a:r>
              <a:rPr sz="10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Cowan</a:t>
            </a:r>
            <a:r>
              <a:rPr sz="1000" dirty="0">
                <a:latin typeface="Arial"/>
                <a:cs typeface="Arial"/>
              </a:rPr>
              <a:t>,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et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al.:</a:t>
            </a:r>
            <a:r>
              <a:rPr sz="1000" spc="4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early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work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on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neural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networks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r>
              <a:rPr spc="-10" dirty="0"/>
              <a:t>27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39</a:t>
            </a:r>
          </a:p>
        </p:txBody>
      </p:sp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5565"/>
            <a:ext cx="97726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AI</a:t>
            </a:r>
            <a:r>
              <a:rPr sz="1400" spc="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in</a:t>
            </a:r>
            <a:r>
              <a:rPr sz="1400" spc="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333B2"/>
                </a:solidFill>
                <a:latin typeface="Arial"/>
                <a:cs typeface="Arial"/>
              </a:rPr>
              <a:t>Fiction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092" y="444669"/>
            <a:ext cx="4168355" cy="232589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29196" y="3047771"/>
            <a:ext cx="4400550" cy="408305"/>
            <a:chOff x="129196" y="3047771"/>
            <a:chExt cx="4400550" cy="408305"/>
          </a:xfrm>
        </p:grpSpPr>
        <p:sp>
          <p:nvSpPr>
            <p:cNvPr id="5" name="object 5"/>
            <p:cNvSpPr/>
            <p:nvPr/>
          </p:nvSpPr>
          <p:spPr>
            <a:xfrm>
              <a:off x="129196" y="304777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8853" y="3098342"/>
              <a:ext cx="50800" cy="35765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9196" y="3092197"/>
              <a:ext cx="4349750" cy="363855"/>
            </a:xfrm>
            <a:custGeom>
              <a:avLst/>
              <a:gdLst/>
              <a:ahLst/>
              <a:cxnLst/>
              <a:rect l="l" t="t" r="r" b="b"/>
              <a:pathLst>
                <a:path w="4349750" h="363854">
                  <a:moveTo>
                    <a:pt x="4349657" y="0"/>
                  </a:moveTo>
                  <a:lnTo>
                    <a:pt x="0" y="0"/>
                  </a:lnTo>
                  <a:lnTo>
                    <a:pt x="0" y="363802"/>
                  </a:lnTo>
                  <a:lnTo>
                    <a:pt x="4349657" y="363802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78853" y="3136435"/>
              <a:ext cx="0" cy="320040"/>
            </a:xfrm>
            <a:custGeom>
              <a:avLst/>
              <a:gdLst/>
              <a:ahLst/>
              <a:cxnLst/>
              <a:rect l="l" t="t" r="r" b="b"/>
              <a:pathLst>
                <a:path h="320039">
                  <a:moveTo>
                    <a:pt x="0" y="31956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312373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311103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309833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67297" y="2797919"/>
            <a:ext cx="3047365" cy="47053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084580">
              <a:lnSpc>
                <a:spcPct val="100000"/>
              </a:lnSpc>
              <a:spcBef>
                <a:spcPts val="40"/>
              </a:spcBef>
            </a:pPr>
            <a:r>
              <a:rPr sz="1100" dirty="0">
                <a:latin typeface="Arial"/>
                <a:cs typeface="Arial"/>
              </a:rPr>
              <a:t>“I,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Robot”,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2004,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Alex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Proyas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...</a:t>
            </a:r>
            <a:r>
              <a:rPr sz="1100" spc="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and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many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others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...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46346" y="3344092"/>
            <a:ext cx="198755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5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Brief</a:t>
            </a:r>
            <a:r>
              <a:rPr spc="105" dirty="0"/>
              <a:t> </a:t>
            </a:r>
            <a:r>
              <a:rPr dirty="0"/>
              <a:t>History</a:t>
            </a:r>
            <a:r>
              <a:rPr spc="110" dirty="0"/>
              <a:t> </a:t>
            </a:r>
            <a:r>
              <a:rPr dirty="0"/>
              <a:t>of</a:t>
            </a:r>
            <a:r>
              <a:rPr spc="110" dirty="0"/>
              <a:t> </a:t>
            </a:r>
            <a:r>
              <a:rPr dirty="0"/>
              <a:t>Artificial</a:t>
            </a:r>
            <a:r>
              <a:rPr spc="110" dirty="0"/>
              <a:t> </a:t>
            </a:r>
            <a:r>
              <a:rPr dirty="0"/>
              <a:t>Intelligence</a:t>
            </a:r>
            <a:r>
              <a:rPr spc="110" dirty="0"/>
              <a:t> </a:t>
            </a:r>
            <a:r>
              <a:rPr spc="-10" dirty="0"/>
              <a:t>[cont.]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989659"/>
            <a:ext cx="4400550" cy="1534795"/>
            <a:chOff x="129196" y="989659"/>
            <a:chExt cx="4400550" cy="1534795"/>
          </a:xfrm>
        </p:grpSpPr>
        <p:sp>
          <p:nvSpPr>
            <p:cNvPr id="4" name="object 4"/>
            <p:cNvSpPr/>
            <p:nvPr/>
          </p:nvSpPr>
          <p:spPr>
            <a:xfrm>
              <a:off x="129196" y="989659"/>
              <a:ext cx="4349750" cy="194945"/>
            </a:xfrm>
            <a:custGeom>
              <a:avLst/>
              <a:gdLst/>
              <a:ahLst/>
              <a:cxnLst/>
              <a:rect l="l" t="t" r="r" b="b"/>
              <a:pathLst>
                <a:path w="4349750" h="194944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4469"/>
                  </a:lnTo>
                  <a:lnTo>
                    <a:pt x="4349657" y="19446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1171473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422842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410142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1033894"/>
              <a:ext cx="50800" cy="138894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1215735"/>
              <a:ext cx="4349750" cy="1257935"/>
            </a:xfrm>
            <a:custGeom>
              <a:avLst/>
              <a:gdLst/>
              <a:ahLst/>
              <a:cxnLst/>
              <a:rect l="l" t="t" r="r" b="b"/>
              <a:pathLst>
                <a:path w="4349750" h="1257935">
                  <a:moveTo>
                    <a:pt x="4349657" y="0"/>
                  </a:moveTo>
                  <a:lnTo>
                    <a:pt x="0" y="0"/>
                  </a:lnTo>
                  <a:lnTo>
                    <a:pt x="0" y="1207106"/>
                  </a:lnTo>
                  <a:lnTo>
                    <a:pt x="4008" y="1226831"/>
                  </a:lnTo>
                  <a:lnTo>
                    <a:pt x="14922" y="1242984"/>
                  </a:lnTo>
                  <a:lnTo>
                    <a:pt x="31075" y="1253898"/>
                  </a:lnTo>
                  <a:lnTo>
                    <a:pt x="50800" y="1257907"/>
                  </a:lnTo>
                  <a:lnTo>
                    <a:pt x="4298856" y="1257907"/>
                  </a:lnTo>
                  <a:lnTo>
                    <a:pt x="4318581" y="1253898"/>
                  </a:lnTo>
                  <a:lnTo>
                    <a:pt x="4334734" y="1242984"/>
                  </a:lnTo>
                  <a:lnTo>
                    <a:pt x="4345648" y="1226831"/>
                  </a:lnTo>
                  <a:lnTo>
                    <a:pt x="4349657" y="1207106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1071971"/>
              <a:ext cx="0" cy="1370330"/>
            </a:xfrm>
            <a:custGeom>
              <a:avLst/>
              <a:gdLst/>
              <a:ahLst/>
              <a:cxnLst/>
              <a:rect l="l" t="t" r="r" b="b"/>
              <a:pathLst>
                <a:path h="1370330">
                  <a:moveTo>
                    <a:pt x="0" y="13699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105927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104657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103387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1260436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452499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627352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1819427"/>
              <a:ext cx="61874" cy="618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2146109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2338184"/>
              <a:ext cx="61874" cy="61874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51764" rIns="0" bIns="0" rtlCol="0">
            <a:spAutoFit/>
          </a:bodyPr>
          <a:lstStyle/>
          <a:p>
            <a:pPr marL="289560" marR="1596390" indent="-277495">
              <a:lnSpc>
                <a:spcPct val="125299"/>
              </a:lnSpc>
              <a:spcBef>
                <a:spcPts val="100"/>
              </a:spcBef>
            </a:pPr>
            <a:r>
              <a:rPr spc="-10" dirty="0"/>
              <a:t>Collapse</a:t>
            </a:r>
            <a:r>
              <a:rPr spc="-25" dirty="0"/>
              <a:t> </a:t>
            </a:r>
            <a:r>
              <a:rPr dirty="0"/>
              <a:t>in</a:t>
            </a:r>
            <a:r>
              <a:rPr spc="-20" dirty="0"/>
              <a:t> </a:t>
            </a:r>
            <a:r>
              <a:rPr dirty="0"/>
              <a:t>AI</a:t>
            </a:r>
            <a:r>
              <a:rPr spc="-25" dirty="0"/>
              <a:t> </a:t>
            </a:r>
            <a:r>
              <a:rPr dirty="0"/>
              <a:t>research</a:t>
            </a:r>
            <a:r>
              <a:rPr spc="-20" dirty="0"/>
              <a:t> </a:t>
            </a:r>
            <a:r>
              <a:rPr dirty="0"/>
              <a:t>(1966</a:t>
            </a:r>
            <a:r>
              <a:rPr spc="-25" dirty="0"/>
              <a:t> </a:t>
            </a:r>
            <a:r>
              <a:rPr dirty="0"/>
              <a:t>-</a:t>
            </a:r>
            <a:r>
              <a:rPr spc="-20" dirty="0"/>
              <a:t> </a:t>
            </a:r>
            <a:r>
              <a:rPr spc="-10" dirty="0"/>
              <a:t>1973) </a:t>
            </a:r>
            <a:r>
              <a:rPr dirty="0">
                <a:solidFill>
                  <a:srgbClr val="000000"/>
                </a:solidFill>
              </a:rPr>
              <a:t>Progress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was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slower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than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expected.</a:t>
            </a:r>
          </a:p>
          <a:p>
            <a:pPr marL="56642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solidFill>
                  <a:srgbClr val="000000"/>
                </a:solidFill>
              </a:rPr>
              <a:t>enthusiast predictions turned</a:t>
            </a:r>
            <a:r>
              <a:rPr sz="1000" spc="5" dirty="0">
                <a:solidFill>
                  <a:srgbClr val="000000"/>
                </a:solidFill>
              </a:rPr>
              <a:t> </a:t>
            </a:r>
            <a:r>
              <a:rPr sz="1000" spc="-10" dirty="0">
                <a:solidFill>
                  <a:srgbClr val="000000"/>
                </a:solidFill>
              </a:rPr>
              <a:t>unrealistic</a:t>
            </a:r>
            <a:endParaRPr sz="1000"/>
          </a:p>
          <a:p>
            <a:pPr marL="289560">
              <a:lnSpc>
                <a:spcPct val="100000"/>
              </a:lnSpc>
              <a:spcBef>
                <a:spcPts val="195"/>
              </a:spcBef>
            </a:pPr>
            <a:r>
              <a:rPr dirty="0">
                <a:solidFill>
                  <a:srgbClr val="000000"/>
                </a:solidFill>
              </a:rPr>
              <a:t>Some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systems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lacked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scalability</a:t>
            </a:r>
          </a:p>
          <a:p>
            <a:pPr marL="566420" marR="168275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solidFill>
                  <a:srgbClr val="000000"/>
                </a:solidFill>
              </a:rPr>
              <a:t>computational</a:t>
            </a:r>
            <a:r>
              <a:rPr sz="1000" spc="-15" dirty="0">
                <a:solidFill>
                  <a:srgbClr val="000000"/>
                </a:solidFill>
              </a:rPr>
              <a:t> </a:t>
            </a:r>
            <a:r>
              <a:rPr sz="1000" dirty="0">
                <a:solidFill>
                  <a:srgbClr val="000000"/>
                </a:solidFill>
              </a:rPr>
              <a:t>intractability</a:t>
            </a:r>
            <a:r>
              <a:rPr sz="1000" spc="-15" dirty="0">
                <a:solidFill>
                  <a:srgbClr val="000000"/>
                </a:solidFill>
              </a:rPr>
              <a:t> </a:t>
            </a:r>
            <a:r>
              <a:rPr sz="1000" dirty="0">
                <a:solidFill>
                  <a:srgbClr val="000000"/>
                </a:solidFill>
              </a:rPr>
              <a:t>due</a:t>
            </a:r>
            <a:r>
              <a:rPr sz="1000" spc="-15" dirty="0">
                <a:solidFill>
                  <a:srgbClr val="000000"/>
                </a:solidFill>
              </a:rPr>
              <a:t> </a:t>
            </a:r>
            <a:r>
              <a:rPr sz="1000" dirty="0">
                <a:solidFill>
                  <a:srgbClr val="000000"/>
                </a:solidFill>
              </a:rPr>
              <a:t>to</a:t>
            </a:r>
            <a:r>
              <a:rPr sz="1000" spc="-15" dirty="0">
                <a:solidFill>
                  <a:srgbClr val="000000"/>
                </a:solidFill>
              </a:rPr>
              <a:t> </a:t>
            </a:r>
            <a:r>
              <a:rPr sz="1000" dirty="0">
                <a:solidFill>
                  <a:srgbClr val="000000"/>
                </a:solidFill>
              </a:rPr>
              <a:t>combinatorial</a:t>
            </a:r>
            <a:r>
              <a:rPr sz="1000" spc="-10" dirty="0">
                <a:solidFill>
                  <a:srgbClr val="000000"/>
                </a:solidFill>
              </a:rPr>
              <a:t> </a:t>
            </a:r>
            <a:r>
              <a:rPr sz="1000" dirty="0">
                <a:solidFill>
                  <a:srgbClr val="000000"/>
                </a:solidFill>
              </a:rPr>
              <a:t>explosion</a:t>
            </a:r>
            <a:r>
              <a:rPr sz="1000" spc="-15" dirty="0">
                <a:solidFill>
                  <a:srgbClr val="000000"/>
                </a:solidFill>
              </a:rPr>
              <a:t> </a:t>
            </a:r>
            <a:r>
              <a:rPr sz="1000" spc="-25" dirty="0">
                <a:solidFill>
                  <a:srgbClr val="000000"/>
                </a:solidFill>
              </a:rPr>
              <a:t>in </a:t>
            </a:r>
            <a:r>
              <a:rPr sz="1000" spc="-10" dirty="0">
                <a:solidFill>
                  <a:srgbClr val="000000"/>
                </a:solidFill>
              </a:rPr>
              <a:t>search</a:t>
            </a:r>
            <a:endParaRPr sz="1000"/>
          </a:p>
          <a:p>
            <a:pPr marL="289560">
              <a:lnSpc>
                <a:spcPct val="100000"/>
              </a:lnSpc>
              <a:spcBef>
                <a:spcPts val="190"/>
              </a:spcBef>
            </a:pPr>
            <a:r>
              <a:rPr dirty="0">
                <a:solidFill>
                  <a:srgbClr val="000000"/>
                </a:solidFill>
              </a:rPr>
              <a:t>Fundamental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limitations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on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techniques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and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representations</a:t>
            </a:r>
          </a:p>
          <a:p>
            <a:pPr marL="56642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solidFill>
                  <a:srgbClr val="0000FF"/>
                </a:solidFill>
              </a:rPr>
              <a:t>Minsky</a:t>
            </a:r>
            <a:r>
              <a:rPr sz="1000" dirty="0">
                <a:solidFill>
                  <a:srgbClr val="000000"/>
                </a:solidFill>
              </a:rPr>
              <a:t>&amp;</a:t>
            </a:r>
            <a:r>
              <a:rPr sz="1000" dirty="0">
                <a:solidFill>
                  <a:srgbClr val="0000FF"/>
                </a:solidFill>
              </a:rPr>
              <a:t>Papert</a:t>
            </a:r>
            <a:r>
              <a:rPr sz="1000" spc="-20" dirty="0">
                <a:solidFill>
                  <a:srgbClr val="0000FF"/>
                </a:solidFill>
              </a:rPr>
              <a:t> </a:t>
            </a:r>
            <a:r>
              <a:rPr sz="1000" dirty="0">
                <a:solidFill>
                  <a:srgbClr val="000000"/>
                </a:solidFill>
              </a:rPr>
              <a:t>(1969):</a:t>
            </a:r>
            <a:r>
              <a:rPr sz="1000" spc="45" dirty="0">
                <a:solidFill>
                  <a:srgbClr val="000000"/>
                </a:solidFill>
              </a:rPr>
              <a:t> </a:t>
            </a:r>
            <a:r>
              <a:rPr sz="1000" dirty="0">
                <a:solidFill>
                  <a:srgbClr val="000000"/>
                </a:solidFill>
              </a:rPr>
              <a:t>important</a:t>
            </a:r>
            <a:r>
              <a:rPr sz="1000" spc="-20" dirty="0">
                <a:solidFill>
                  <a:srgbClr val="000000"/>
                </a:solidFill>
              </a:rPr>
              <a:t> </a:t>
            </a:r>
            <a:r>
              <a:rPr sz="1000" dirty="0">
                <a:solidFill>
                  <a:srgbClr val="000000"/>
                </a:solidFill>
              </a:rPr>
              <a:t>limitations</a:t>
            </a:r>
            <a:r>
              <a:rPr sz="1000" spc="-15" dirty="0">
                <a:solidFill>
                  <a:srgbClr val="000000"/>
                </a:solidFill>
              </a:rPr>
              <a:t> </a:t>
            </a:r>
            <a:r>
              <a:rPr sz="1000" dirty="0">
                <a:solidFill>
                  <a:srgbClr val="000000"/>
                </a:solidFill>
              </a:rPr>
              <a:t>to</a:t>
            </a:r>
            <a:r>
              <a:rPr sz="1000" spc="-20" dirty="0">
                <a:solidFill>
                  <a:srgbClr val="000000"/>
                </a:solidFill>
              </a:rPr>
              <a:t> </a:t>
            </a:r>
            <a:r>
              <a:rPr sz="1000" dirty="0">
                <a:solidFill>
                  <a:srgbClr val="000000"/>
                </a:solidFill>
              </a:rPr>
              <a:t>neural</a:t>
            </a:r>
            <a:r>
              <a:rPr sz="1000" spc="-20" dirty="0">
                <a:solidFill>
                  <a:srgbClr val="000000"/>
                </a:solidFill>
              </a:rPr>
              <a:t> </a:t>
            </a:r>
            <a:r>
              <a:rPr sz="1000" spc="-10" dirty="0">
                <a:solidFill>
                  <a:srgbClr val="000000"/>
                </a:solidFill>
              </a:rPr>
              <a:t>networks</a:t>
            </a:r>
            <a:endParaRPr sz="1000"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r>
              <a:rPr spc="-10" dirty="0"/>
              <a:t>28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39</a:t>
            </a:r>
          </a:p>
        </p:txBody>
      </p:sp>
    </p:spTree>
  </p:cSld>
  <p:clrMapOvr>
    <a:masterClrMapping/>
  </p:clrMapOvr>
  <p:transition>
    <p:cut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88361" y="3288537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8744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86546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275863" y="3275694"/>
            <a:ext cx="203200" cy="55880"/>
            <a:chOff x="3275863" y="3275694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3339032" y="3278225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75863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542982" y="3274429"/>
            <a:ext cx="203200" cy="48260"/>
            <a:chOff x="3542982" y="3274429"/>
            <a:chExt cx="203200" cy="48260"/>
          </a:xfrm>
        </p:grpSpPr>
        <p:sp>
          <p:nvSpPr>
            <p:cNvPr id="9" name="object 9"/>
            <p:cNvSpPr/>
            <p:nvPr/>
          </p:nvSpPr>
          <p:spPr>
            <a:xfrm>
              <a:off x="3631883" y="3290925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42982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19183" y="3278224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3810101" y="3274429"/>
            <a:ext cx="203200" cy="48260"/>
            <a:chOff x="3810101" y="3274429"/>
            <a:chExt cx="203200" cy="48260"/>
          </a:xfrm>
        </p:grpSpPr>
        <p:sp>
          <p:nvSpPr>
            <p:cNvPr id="13" name="object 13"/>
            <p:cNvSpPr/>
            <p:nvPr/>
          </p:nvSpPr>
          <p:spPr>
            <a:xfrm>
              <a:off x="3886302" y="3278224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10101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4326582" y="3275694"/>
            <a:ext cx="238760" cy="57150"/>
            <a:chOff x="4326582" y="3275694"/>
            <a:chExt cx="238760" cy="57150"/>
          </a:xfrm>
        </p:grpSpPr>
        <p:sp>
          <p:nvSpPr>
            <p:cNvPr id="16" name="object 16"/>
            <p:cNvSpPr/>
            <p:nvPr/>
          </p:nvSpPr>
          <p:spPr>
            <a:xfrm>
              <a:off x="4451033" y="3308705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423969" y="3282210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329112" y="3278225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0" y="-12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4608004" y="0"/>
                </a:moveTo>
                <a:lnTo>
                  <a:pt x="0" y="0"/>
                </a:lnTo>
                <a:lnTo>
                  <a:pt x="0" y="321500"/>
                </a:lnTo>
                <a:lnTo>
                  <a:pt x="4608004" y="3215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Brief</a:t>
            </a:r>
            <a:r>
              <a:rPr spc="105" dirty="0"/>
              <a:t> </a:t>
            </a:r>
            <a:r>
              <a:rPr dirty="0"/>
              <a:t>History</a:t>
            </a:r>
            <a:r>
              <a:rPr spc="110" dirty="0"/>
              <a:t> </a:t>
            </a:r>
            <a:r>
              <a:rPr dirty="0"/>
              <a:t>of</a:t>
            </a:r>
            <a:r>
              <a:rPr spc="110" dirty="0"/>
              <a:t> </a:t>
            </a:r>
            <a:r>
              <a:rPr dirty="0"/>
              <a:t>Artificial</a:t>
            </a:r>
            <a:r>
              <a:rPr spc="110" dirty="0"/>
              <a:t> </a:t>
            </a:r>
            <a:r>
              <a:rPr dirty="0"/>
              <a:t>Intelligence</a:t>
            </a:r>
            <a:r>
              <a:rPr spc="110" dirty="0"/>
              <a:t> </a:t>
            </a:r>
            <a:r>
              <a:rPr spc="-10" dirty="0"/>
              <a:t>[cont.]</a:t>
            </a:r>
          </a:p>
        </p:txBody>
      </p:sp>
      <p:grpSp>
        <p:nvGrpSpPr>
          <p:cNvPr id="21" name="object 21"/>
          <p:cNvGrpSpPr/>
          <p:nvPr/>
        </p:nvGrpSpPr>
        <p:grpSpPr>
          <a:xfrm>
            <a:off x="129196" y="360095"/>
            <a:ext cx="4400550" cy="3063240"/>
            <a:chOff x="129196" y="360095"/>
            <a:chExt cx="4400550" cy="3063240"/>
          </a:xfrm>
        </p:grpSpPr>
        <p:sp>
          <p:nvSpPr>
            <p:cNvPr id="22" name="object 22"/>
            <p:cNvSpPr/>
            <p:nvPr/>
          </p:nvSpPr>
          <p:spPr>
            <a:xfrm>
              <a:off x="129196" y="360095"/>
              <a:ext cx="4349750" cy="196215"/>
            </a:xfrm>
            <a:custGeom>
              <a:avLst/>
              <a:gdLst/>
              <a:ahLst/>
              <a:cxnLst/>
              <a:rect l="l" t="t" r="r" b="b"/>
              <a:pathLst>
                <a:path w="4349750" h="19621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6133"/>
                  </a:lnTo>
                  <a:lnTo>
                    <a:pt x="4349657" y="196133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543572"/>
              <a:ext cx="4349657" cy="5060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255139"/>
              <a:ext cx="101600" cy="1016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242438"/>
              <a:ext cx="4298856" cy="11430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04330"/>
              <a:ext cx="50800" cy="185080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29196" y="587828"/>
              <a:ext cx="4349750" cy="1718310"/>
            </a:xfrm>
            <a:custGeom>
              <a:avLst/>
              <a:gdLst/>
              <a:ahLst/>
              <a:cxnLst/>
              <a:rect l="l" t="t" r="r" b="b"/>
              <a:pathLst>
                <a:path w="4349750" h="1718310">
                  <a:moveTo>
                    <a:pt x="4349657" y="0"/>
                  </a:moveTo>
                  <a:lnTo>
                    <a:pt x="0" y="0"/>
                  </a:lnTo>
                  <a:lnTo>
                    <a:pt x="0" y="1667310"/>
                  </a:lnTo>
                  <a:lnTo>
                    <a:pt x="4008" y="1687035"/>
                  </a:lnTo>
                  <a:lnTo>
                    <a:pt x="14922" y="1703188"/>
                  </a:lnTo>
                  <a:lnTo>
                    <a:pt x="31075" y="1714102"/>
                  </a:lnTo>
                  <a:lnTo>
                    <a:pt x="50800" y="1718111"/>
                  </a:lnTo>
                  <a:lnTo>
                    <a:pt x="4298856" y="1718111"/>
                  </a:lnTo>
                  <a:lnTo>
                    <a:pt x="4318581" y="1714102"/>
                  </a:lnTo>
                  <a:lnTo>
                    <a:pt x="4334734" y="1703188"/>
                  </a:lnTo>
                  <a:lnTo>
                    <a:pt x="4345648" y="1687035"/>
                  </a:lnTo>
                  <a:lnTo>
                    <a:pt x="4349657" y="1667310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78853" y="442400"/>
              <a:ext cx="0" cy="1831975"/>
            </a:xfrm>
            <a:custGeom>
              <a:avLst/>
              <a:gdLst/>
              <a:ahLst/>
              <a:cxnLst/>
              <a:rect l="l" t="t" r="r" b="b"/>
              <a:pathLst>
                <a:path h="1831975">
                  <a:moveTo>
                    <a:pt x="0" y="183178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42970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853" y="41700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78853" y="40430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635723"/>
              <a:ext cx="76809" cy="7680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827786"/>
              <a:ext cx="61874" cy="6187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979627"/>
              <a:ext cx="61874" cy="6187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306309"/>
              <a:ext cx="76809" cy="7680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498371"/>
              <a:ext cx="61874" cy="6187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650212"/>
              <a:ext cx="61874" cy="6187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1802041"/>
              <a:ext cx="61874" cy="6187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1976894"/>
              <a:ext cx="76809" cy="7680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3034" y="2168956"/>
              <a:ext cx="61874" cy="61874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29196" y="2347912"/>
              <a:ext cx="4349750" cy="194945"/>
            </a:xfrm>
            <a:custGeom>
              <a:avLst/>
              <a:gdLst/>
              <a:ahLst/>
              <a:cxnLst/>
              <a:rect l="l" t="t" r="r" b="b"/>
              <a:pathLst>
                <a:path w="4349750" h="194944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4469"/>
                  </a:lnTo>
                  <a:lnTo>
                    <a:pt x="4349657" y="19446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8F8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9196" y="2529725"/>
              <a:ext cx="4349657" cy="5060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9997" y="3321202"/>
              <a:ext cx="101600" cy="1016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0797" y="3308502"/>
              <a:ext cx="4298856" cy="114301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78853" y="2392146"/>
              <a:ext cx="50800" cy="929055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29196" y="2573998"/>
              <a:ext cx="4349750" cy="798195"/>
            </a:xfrm>
            <a:custGeom>
              <a:avLst/>
              <a:gdLst/>
              <a:ahLst/>
              <a:cxnLst/>
              <a:rect l="l" t="t" r="r" b="b"/>
              <a:pathLst>
                <a:path w="4349750" h="798195">
                  <a:moveTo>
                    <a:pt x="4349657" y="0"/>
                  </a:moveTo>
                  <a:lnTo>
                    <a:pt x="0" y="0"/>
                  </a:lnTo>
                  <a:lnTo>
                    <a:pt x="0" y="747204"/>
                  </a:lnTo>
                  <a:lnTo>
                    <a:pt x="4008" y="766928"/>
                  </a:lnTo>
                  <a:lnTo>
                    <a:pt x="14922" y="783081"/>
                  </a:lnTo>
                  <a:lnTo>
                    <a:pt x="31075" y="793996"/>
                  </a:lnTo>
                  <a:lnTo>
                    <a:pt x="50800" y="798004"/>
                  </a:lnTo>
                  <a:lnTo>
                    <a:pt x="4298856" y="798004"/>
                  </a:lnTo>
                  <a:lnTo>
                    <a:pt x="4318581" y="793996"/>
                  </a:lnTo>
                  <a:lnTo>
                    <a:pt x="4334734" y="783081"/>
                  </a:lnTo>
                  <a:lnTo>
                    <a:pt x="4345648" y="766928"/>
                  </a:lnTo>
                  <a:lnTo>
                    <a:pt x="4349657" y="74720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BFB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478853" y="2430234"/>
              <a:ext cx="0" cy="910590"/>
            </a:xfrm>
            <a:custGeom>
              <a:avLst/>
              <a:gdLst/>
              <a:ahLst/>
              <a:cxnLst/>
              <a:rect l="l" t="t" r="r" b="b"/>
              <a:pathLst>
                <a:path h="910589">
                  <a:moveTo>
                    <a:pt x="0" y="91001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478853" y="241753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478853" y="240483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478853" y="239213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11010" y="2621877"/>
              <a:ext cx="76809" cy="7680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3034" y="2813951"/>
              <a:ext cx="61874" cy="6187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11010" y="3009049"/>
              <a:ext cx="76809" cy="7680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11010" y="3219081"/>
              <a:ext cx="76809" cy="76809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167297" y="300124"/>
            <a:ext cx="4204335" cy="303911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AI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Revival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via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knowledge-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based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systems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 (1969-1970)</a:t>
            </a:r>
            <a:endParaRPr sz="1100" dirty="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70"/>
              </a:spcBef>
            </a:pP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General-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purpose</a:t>
            </a:r>
            <a:r>
              <a:rPr sz="11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25" dirty="0">
                <a:latin typeface="Lucida Sans Unicode"/>
                <a:cs typeface="Lucida Sans Unicode"/>
              </a:rPr>
              <a:t>=</a:t>
            </a:r>
            <a:r>
              <a:rPr sz="1100" i="1" spc="-125" dirty="0">
                <a:latin typeface="Meiryo UI"/>
                <a:cs typeface="Meiryo UI"/>
              </a:rPr>
              <a:t>⇒</a:t>
            </a:r>
            <a:r>
              <a:rPr sz="1100" i="1" spc="-75" dirty="0"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domain</a:t>
            </a:r>
            <a:r>
              <a:rPr sz="11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specific</a:t>
            </a:r>
            <a:r>
              <a:rPr sz="11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systems</a:t>
            </a:r>
            <a:endParaRPr sz="1100" dirty="0">
              <a:latin typeface="Arial"/>
              <a:cs typeface="Arial"/>
            </a:endParaRPr>
          </a:p>
          <a:p>
            <a:pPr marL="566420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narrow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domains,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exploiting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domain-</a:t>
            </a:r>
            <a:r>
              <a:rPr sz="1000" dirty="0">
                <a:latin typeface="Arial"/>
                <a:cs typeface="Arial"/>
              </a:rPr>
              <a:t>specific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knowledge</a:t>
            </a:r>
            <a:endParaRPr sz="1000" dirty="0">
              <a:latin typeface="Arial"/>
              <a:cs typeface="Arial"/>
            </a:endParaRPr>
          </a:p>
          <a:p>
            <a:pPr marL="566420" marR="70485">
              <a:lnSpc>
                <a:spcPts val="1200"/>
              </a:lnSpc>
              <a:spcBef>
                <a:spcPts val="40"/>
              </a:spcBef>
            </a:pPr>
            <a:r>
              <a:rPr sz="1000" dirty="0">
                <a:latin typeface="Arial"/>
                <a:cs typeface="Arial"/>
              </a:rPr>
              <a:t>E.g.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DENDRAL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successful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inferring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molecular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structure</a:t>
            </a:r>
            <a:r>
              <a:rPr sz="1000" spc="-20" dirty="0">
                <a:latin typeface="Arial"/>
                <a:cs typeface="Arial"/>
              </a:rPr>
              <a:t> from </a:t>
            </a:r>
            <a:r>
              <a:rPr sz="1000" dirty="0">
                <a:latin typeface="Arial"/>
                <a:cs typeface="Arial"/>
              </a:rPr>
              <a:t>information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by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mass-</a:t>
            </a:r>
            <a:r>
              <a:rPr sz="1000" dirty="0">
                <a:latin typeface="Arial"/>
                <a:cs typeface="Arial"/>
              </a:rPr>
              <a:t>spectrometer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Buchanan</a:t>
            </a:r>
            <a:r>
              <a:rPr sz="10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et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al.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1969)</a:t>
            </a:r>
            <a:endParaRPr sz="1000" dirty="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50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Expert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systems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applied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areas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human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expertise</a:t>
            </a:r>
            <a:endParaRPr sz="1100" dirty="0">
              <a:latin typeface="Arial"/>
              <a:cs typeface="Arial"/>
            </a:endParaRPr>
          </a:p>
          <a:p>
            <a:pPr marL="566420" marR="20574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e.g.,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MYCIN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diagnose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blood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infections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(Feigenbaum</a:t>
            </a:r>
            <a:r>
              <a:rPr sz="10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et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al.) </a:t>
            </a:r>
            <a:r>
              <a:rPr sz="1000" dirty="0">
                <a:latin typeface="Arial"/>
                <a:cs typeface="Arial"/>
              </a:rPr>
              <a:t>based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on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450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domain-</a:t>
            </a:r>
            <a:r>
              <a:rPr sz="1000" dirty="0">
                <a:latin typeface="Arial"/>
                <a:cs typeface="Arial"/>
              </a:rPr>
              <a:t>specific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rules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from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experts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&amp;</a:t>
            </a:r>
            <a:r>
              <a:rPr sz="1000" spc="-10" dirty="0">
                <a:latin typeface="Arial"/>
                <a:cs typeface="Arial"/>
              </a:rPr>
              <a:t> textbooks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calculus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for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uncertainty</a:t>
            </a:r>
            <a:endParaRPr sz="1000" dirty="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85"/>
              </a:spcBef>
            </a:pPr>
            <a:r>
              <a:rPr sz="1100" spc="-20" dirty="0">
                <a:latin typeface="Arial"/>
                <a:cs typeface="Arial"/>
              </a:rPr>
              <a:t>Several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progresses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Natural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language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processing</a:t>
            </a:r>
            <a:endParaRPr sz="1100" dirty="0">
              <a:latin typeface="Arial"/>
              <a:cs typeface="Arial"/>
            </a:endParaRPr>
          </a:p>
          <a:p>
            <a:pPr marL="56642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incorporate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domain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knowledge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NLP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100" dirty="0">
                <a:solidFill>
                  <a:srgbClr val="E0E0F3"/>
                </a:solidFill>
                <a:latin typeface="Arial"/>
                <a:cs typeface="Arial"/>
              </a:rPr>
              <a:t>AI</a:t>
            </a:r>
            <a:r>
              <a:rPr sz="1100" spc="-20" dirty="0">
                <a:solidFill>
                  <a:srgbClr val="E0E0F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0E0F3"/>
                </a:solidFill>
                <a:latin typeface="Arial"/>
                <a:cs typeface="Arial"/>
              </a:rPr>
              <a:t>becomes</a:t>
            </a:r>
            <a:r>
              <a:rPr sz="1100" spc="-15" dirty="0">
                <a:solidFill>
                  <a:srgbClr val="E0E0F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0E0F3"/>
                </a:solidFill>
                <a:latin typeface="Arial"/>
                <a:cs typeface="Arial"/>
              </a:rPr>
              <a:t>an</a:t>
            </a:r>
            <a:r>
              <a:rPr sz="1100" spc="-20" dirty="0">
                <a:solidFill>
                  <a:srgbClr val="E0E0F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0E0F3"/>
                </a:solidFill>
                <a:latin typeface="Arial"/>
                <a:cs typeface="Arial"/>
              </a:rPr>
              <a:t>industry</a:t>
            </a:r>
            <a:r>
              <a:rPr sz="1100" spc="-15" dirty="0">
                <a:solidFill>
                  <a:srgbClr val="E0E0F3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0E0F3"/>
                </a:solidFill>
                <a:latin typeface="Arial"/>
                <a:cs typeface="Arial"/>
              </a:rPr>
              <a:t>(1980-present)</a:t>
            </a:r>
            <a:endParaRPr sz="1100" dirty="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60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commercial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expert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system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R1</a:t>
            </a:r>
            <a:r>
              <a:rPr sz="1100" spc="-4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at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DEC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(</a:t>
            </a:r>
            <a:r>
              <a:rPr sz="1100" dirty="0">
                <a:solidFill>
                  <a:srgbClr val="D8D8FF"/>
                </a:solidFill>
                <a:latin typeface="Arial"/>
                <a:cs typeface="Arial"/>
              </a:rPr>
              <a:t>McDermott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,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D8D8D8"/>
                </a:solidFill>
                <a:latin typeface="Arial"/>
                <a:cs typeface="Arial"/>
              </a:rPr>
              <a:t>1982)</a:t>
            </a:r>
            <a:endParaRPr sz="1100" dirty="0">
              <a:latin typeface="Arial"/>
              <a:cs typeface="Arial"/>
            </a:endParaRPr>
          </a:p>
          <a:p>
            <a:pPr marL="56642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helped</a:t>
            </a:r>
            <a:r>
              <a:rPr sz="10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configure</a:t>
            </a:r>
            <a:r>
              <a:rPr sz="10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orders</a:t>
            </a:r>
            <a:r>
              <a:rPr sz="10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for</a:t>
            </a:r>
            <a:r>
              <a:rPr sz="10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computer</a:t>
            </a:r>
            <a:r>
              <a:rPr sz="10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system</a:t>
            </a:r>
            <a:r>
              <a:rPr sz="10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(saves:</a:t>
            </a:r>
            <a:r>
              <a:rPr sz="1000" spc="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D8D8D8"/>
                </a:solidFill>
                <a:latin typeface="Arial"/>
                <a:cs typeface="Arial"/>
              </a:rPr>
              <a:t>40M$/year)</a:t>
            </a:r>
            <a:endParaRPr sz="1000" dirty="0">
              <a:latin typeface="Arial"/>
              <a:cs typeface="Arial"/>
            </a:endParaRPr>
          </a:p>
          <a:p>
            <a:pPr marL="289560" marR="52069">
              <a:lnSpc>
                <a:spcPct val="125299"/>
              </a:lnSpc>
              <a:spcBef>
                <a:spcPts val="20"/>
              </a:spcBef>
            </a:pP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followed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period</a:t>
            </a:r>
            <a:r>
              <a:rPr sz="1100" spc="-2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of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national</a:t>
            </a:r>
            <a:r>
              <a:rPr sz="1100" spc="-2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and</a:t>
            </a:r>
            <a:r>
              <a:rPr sz="1100" spc="-2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industry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investments</a:t>
            </a:r>
            <a:r>
              <a:rPr sz="1100" spc="-2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in</a:t>
            </a:r>
            <a:r>
              <a:rPr sz="1100" spc="-2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AI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followed</a:t>
            </a:r>
            <a:r>
              <a:rPr sz="1100" spc="-6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period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of</a:t>
            </a:r>
            <a:r>
              <a:rPr sz="1100" spc="-2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expert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systems</a:t>
            </a:r>
            <a:r>
              <a:rPr sz="1100" spc="-2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industry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busts</a:t>
            </a:r>
            <a:r>
              <a:rPr sz="1100" spc="-2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(</a:t>
            </a:r>
            <a:r>
              <a:rPr sz="1100" dirty="0">
                <a:solidFill>
                  <a:srgbClr val="D8D8D8"/>
                </a:solidFill>
                <a:uFill>
                  <a:solidFill>
                    <a:srgbClr val="D6D6EF"/>
                  </a:solidFill>
                </a:uFill>
                <a:latin typeface="Arial"/>
                <a:cs typeface="Arial"/>
              </a:rPr>
              <a:t>“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AI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spc="-520" dirty="0">
                <a:solidFill>
                  <a:srgbClr val="F6DEDE"/>
                </a:solidFill>
                <a:latin typeface="Arial"/>
                <a:cs typeface="Arial"/>
              </a:rPr>
              <a:t>W</a:t>
            </a:r>
            <a:r>
              <a:rPr sz="1100" spc="220" dirty="0">
                <a:solidFill>
                  <a:srgbClr val="D8D8D8"/>
                </a:solidFill>
                <a:uFill>
                  <a:solidFill>
                    <a:srgbClr val="D6D6E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100" spc="-50" dirty="0">
                <a:solidFill>
                  <a:srgbClr val="F6DEDE"/>
                </a:solidFill>
                <a:latin typeface="Arial"/>
                <a:cs typeface="Arial"/>
              </a:rPr>
              <a:t>int</a:t>
            </a:r>
            <a:r>
              <a:rPr sz="1100" spc="-50" dirty="0">
                <a:solidFill>
                  <a:srgbClr val="F6DEDE"/>
                </a:solidFill>
                <a:uFill>
                  <a:solidFill>
                    <a:srgbClr val="ADADE0"/>
                  </a:solidFill>
                </a:uFill>
                <a:latin typeface="Arial"/>
                <a:cs typeface="Arial"/>
              </a:rPr>
              <a:t>e</a:t>
            </a:r>
            <a:r>
              <a:rPr sz="1100" spc="-125" dirty="0">
                <a:solidFill>
                  <a:srgbClr val="D8D8D8"/>
                </a:solidFill>
                <a:uFill>
                  <a:solidFill>
                    <a:srgbClr val="ADADE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100" spc="-25" dirty="0">
                <a:solidFill>
                  <a:srgbClr val="F6DEDE"/>
                </a:solidFill>
                <a:uFill>
                  <a:solidFill>
                    <a:srgbClr val="ADADE0"/>
                  </a:solidFill>
                </a:uFill>
                <a:latin typeface="Arial"/>
                <a:cs typeface="Arial"/>
              </a:rPr>
              <a:t>r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”)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r>
              <a:rPr spc="-10" dirty="0"/>
              <a:t>29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39</a:t>
            </a:r>
          </a:p>
        </p:txBody>
      </p:sp>
    </p:spTree>
  </p:cSld>
  <p:clrMapOvr>
    <a:masterClrMapping/>
  </p:clrMapOvr>
  <p:transition>
    <p:cut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88361" y="3288537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8744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86546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275863" y="3275694"/>
            <a:ext cx="203200" cy="55880"/>
            <a:chOff x="3275863" y="3275694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3339032" y="3278225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75863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542982" y="3274429"/>
            <a:ext cx="203200" cy="48260"/>
            <a:chOff x="3542982" y="3274429"/>
            <a:chExt cx="203200" cy="48260"/>
          </a:xfrm>
        </p:grpSpPr>
        <p:sp>
          <p:nvSpPr>
            <p:cNvPr id="9" name="object 9"/>
            <p:cNvSpPr/>
            <p:nvPr/>
          </p:nvSpPr>
          <p:spPr>
            <a:xfrm>
              <a:off x="3631883" y="3290925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42982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19183" y="3278224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3810101" y="3274429"/>
            <a:ext cx="203200" cy="48260"/>
            <a:chOff x="3810101" y="3274429"/>
            <a:chExt cx="203200" cy="48260"/>
          </a:xfrm>
        </p:grpSpPr>
        <p:sp>
          <p:nvSpPr>
            <p:cNvPr id="13" name="object 13"/>
            <p:cNvSpPr/>
            <p:nvPr/>
          </p:nvSpPr>
          <p:spPr>
            <a:xfrm>
              <a:off x="3886302" y="3278224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10101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4326582" y="3275694"/>
            <a:ext cx="238760" cy="57150"/>
            <a:chOff x="4326582" y="3275694"/>
            <a:chExt cx="238760" cy="57150"/>
          </a:xfrm>
        </p:grpSpPr>
        <p:sp>
          <p:nvSpPr>
            <p:cNvPr id="16" name="object 16"/>
            <p:cNvSpPr/>
            <p:nvPr/>
          </p:nvSpPr>
          <p:spPr>
            <a:xfrm>
              <a:off x="4451033" y="3308705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423969" y="3282210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329112" y="3278225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0" y="-12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4608004" y="0"/>
                </a:moveTo>
                <a:lnTo>
                  <a:pt x="0" y="0"/>
                </a:lnTo>
                <a:lnTo>
                  <a:pt x="0" y="321500"/>
                </a:lnTo>
                <a:lnTo>
                  <a:pt x="4608004" y="3215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Brief</a:t>
            </a:r>
            <a:r>
              <a:rPr spc="105" dirty="0"/>
              <a:t> </a:t>
            </a:r>
            <a:r>
              <a:rPr dirty="0"/>
              <a:t>History</a:t>
            </a:r>
            <a:r>
              <a:rPr spc="110" dirty="0"/>
              <a:t> </a:t>
            </a:r>
            <a:r>
              <a:rPr dirty="0"/>
              <a:t>of</a:t>
            </a:r>
            <a:r>
              <a:rPr spc="110" dirty="0"/>
              <a:t> </a:t>
            </a:r>
            <a:r>
              <a:rPr dirty="0"/>
              <a:t>Artificial</a:t>
            </a:r>
            <a:r>
              <a:rPr spc="110" dirty="0"/>
              <a:t> </a:t>
            </a:r>
            <a:r>
              <a:rPr dirty="0"/>
              <a:t>Intelligence</a:t>
            </a:r>
            <a:r>
              <a:rPr spc="110" dirty="0"/>
              <a:t> </a:t>
            </a:r>
            <a:r>
              <a:rPr spc="-10" dirty="0"/>
              <a:t>[cont.]</a:t>
            </a:r>
          </a:p>
        </p:txBody>
      </p:sp>
      <p:grpSp>
        <p:nvGrpSpPr>
          <p:cNvPr id="21" name="object 21"/>
          <p:cNvGrpSpPr/>
          <p:nvPr/>
        </p:nvGrpSpPr>
        <p:grpSpPr>
          <a:xfrm>
            <a:off x="129196" y="360095"/>
            <a:ext cx="4400550" cy="3063240"/>
            <a:chOff x="129196" y="360095"/>
            <a:chExt cx="4400550" cy="3063240"/>
          </a:xfrm>
        </p:grpSpPr>
        <p:sp>
          <p:nvSpPr>
            <p:cNvPr id="22" name="object 22"/>
            <p:cNvSpPr/>
            <p:nvPr/>
          </p:nvSpPr>
          <p:spPr>
            <a:xfrm>
              <a:off x="129196" y="360095"/>
              <a:ext cx="4349750" cy="196215"/>
            </a:xfrm>
            <a:custGeom>
              <a:avLst/>
              <a:gdLst/>
              <a:ahLst/>
              <a:cxnLst/>
              <a:rect l="l" t="t" r="r" b="b"/>
              <a:pathLst>
                <a:path w="4349750" h="19621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6133"/>
                  </a:lnTo>
                  <a:lnTo>
                    <a:pt x="4349657" y="196133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543572"/>
              <a:ext cx="4349657" cy="5060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255139"/>
              <a:ext cx="101600" cy="1016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242438"/>
              <a:ext cx="4298856" cy="11430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04330"/>
              <a:ext cx="50800" cy="185080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29196" y="587828"/>
              <a:ext cx="4349750" cy="1718310"/>
            </a:xfrm>
            <a:custGeom>
              <a:avLst/>
              <a:gdLst/>
              <a:ahLst/>
              <a:cxnLst/>
              <a:rect l="l" t="t" r="r" b="b"/>
              <a:pathLst>
                <a:path w="4349750" h="1718310">
                  <a:moveTo>
                    <a:pt x="4349657" y="0"/>
                  </a:moveTo>
                  <a:lnTo>
                    <a:pt x="0" y="0"/>
                  </a:lnTo>
                  <a:lnTo>
                    <a:pt x="0" y="1667310"/>
                  </a:lnTo>
                  <a:lnTo>
                    <a:pt x="4008" y="1687035"/>
                  </a:lnTo>
                  <a:lnTo>
                    <a:pt x="14922" y="1703188"/>
                  </a:lnTo>
                  <a:lnTo>
                    <a:pt x="31075" y="1714102"/>
                  </a:lnTo>
                  <a:lnTo>
                    <a:pt x="50800" y="1718111"/>
                  </a:lnTo>
                  <a:lnTo>
                    <a:pt x="4298856" y="1718111"/>
                  </a:lnTo>
                  <a:lnTo>
                    <a:pt x="4318581" y="1714102"/>
                  </a:lnTo>
                  <a:lnTo>
                    <a:pt x="4334734" y="1703188"/>
                  </a:lnTo>
                  <a:lnTo>
                    <a:pt x="4345648" y="1687035"/>
                  </a:lnTo>
                  <a:lnTo>
                    <a:pt x="4349657" y="1667310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78853" y="442400"/>
              <a:ext cx="0" cy="1831975"/>
            </a:xfrm>
            <a:custGeom>
              <a:avLst/>
              <a:gdLst/>
              <a:ahLst/>
              <a:cxnLst/>
              <a:rect l="l" t="t" r="r" b="b"/>
              <a:pathLst>
                <a:path h="1831975">
                  <a:moveTo>
                    <a:pt x="0" y="183178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42970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853" y="41700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78853" y="40430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635723"/>
              <a:ext cx="76809" cy="7680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827786"/>
              <a:ext cx="61874" cy="6187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979627"/>
              <a:ext cx="61874" cy="6187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306309"/>
              <a:ext cx="76809" cy="7680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498371"/>
              <a:ext cx="61874" cy="6187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650212"/>
              <a:ext cx="61874" cy="6187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1802041"/>
              <a:ext cx="61874" cy="6187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1976894"/>
              <a:ext cx="76809" cy="7680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3034" y="2168956"/>
              <a:ext cx="61874" cy="61874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29196" y="2347912"/>
              <a:ext cx="4349750" cy="194945"/>
            </a:xfrm>
            <a:custGeom>
              <a:avLst/>
              <a:gdLst/>
              <a:ahLst/>
              <a:cxnLst/>
              <a:rect l="l" t="t" r="r" b="b"/>
              <a:pathLst>
                <a:path w="4349750" h="194944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4469"/>
                  </a:lnTo>
                  <a:lnTo>
                    <a:pt x="4349657" y="19446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9196" y="2529725"/>
              <a:ext cx="4349657" cy="5060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9997" y="3321202"/>
              <a:ext cx="101600" cy="1016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0797" y="3308502"/>
              <a:ext cx="4298856" cy="114301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78853" y="2392146"/>
              <a:ext cx="50800" cy="929055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29196" y="2573998"/>
              <a:ext cx="4349750" cy="798195"/>
            </a:xfrm>
            <a:custGeom>
              <a:avLst/>
              <a:gdLst/>
              <a:ahLst/>
              <a:cxnLst/>
              <a:rect l="l" t="t" r="r" b="b"/>
              <a:pathLst>
                <a:path w="4349750" h="798195">
                  <a:moveTo>
                    <a:pt x="4349657" y="0"/>
                  </a:moveTo>
                  <a:lnTo>
                    <a:pt x="0" y="0"/>
                  </a:lnTo>
                  <a:lnTo>
                    <a:pt x="0" y="747204"/>
                  </a:lnTo>
                  <a:lnTo>
                    <a:pt x="4008" y="766928"/>
                  </a:lnTo>
                  <a:lnTo>
                    <a:pt x="14922" y="783081"/>
                  </a:lnTo>
                  <a:lnTo>
                    <a:pt x="31075" y="793996"/>
                  </a:lnTo>
                  <a:lnTo>
                    <a:pt x="50800" y="798004"/>
                  </a:lnTo>
                  <a:lnTo>
                    <a:pt x="4298856" y="798004"/>
                  </a:lnTo>
                  <a:lnTo>
                    <a:pt x="4318581" y="793996"/>
                  </a:lnTo>
                  <a:lnTo>
                    <a:pt x="4334734" y="783081"/>
                  </a:lnTo>
                  <a:lnTo>
                    <a:pt x="4345648" y="766928"/>
                  </a:lnTo>
                  <a:lnTo>
                    <a:pt x="4349657" y="74720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478853" y="2430234"/>
              <a:ext cx="0" cy="910590"/>
            </a:xfrm>
            <a:custGeom>
              <a:avLst/>
              <a:gdLst/>
              <a:ahLst/>
              <a:cxnLst/>
              <a:rect l="l" t="t" r="r" b="b"/>
              <a:pathLst>
                <a:path h="910589">
                  <a:moveTo>
                    <a:pt x="0" y="91001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478853" y="241753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478853" y="240483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478853" y="239213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11010" y="2621877"/>
              <a:ext cx="76809" cy="7680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3034" y="2813951"/>
              <a:ext cx="61874" cy="6187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11010" y="3009049"/>
              <a:ext cx="76809" cy="7680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11010" y="3219081"/>
              <a:ext cx="76809" cy="76809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167297" y="300124"/>
            <a:ext cx="4204335" cy="303911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AI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Revival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via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knowledge-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based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systems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 (1969-1970)</a:t>
            </a:r>
            <a:endParaRPr sz="1100" dirty="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70"/>
              </a:spcBef>
            </a:pP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General-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purpose</a:t>
            </a:r>
            <a:r>
              <a:rPr sz="11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25" dirty="0">
                <a:latin typeface="Lucida Sans Unicode"/>
                <a:cs typeface="Lucida Sans Unicode"/>
              </a:rPr>
              <a:t>=</a:t>
            </a:r>
            <a:r>
              <a:rPr sz="1100" i="1" spc="-125" dirty="0">
                <a:latin typeface="Meiryo UI"/>
                <a:cs typeface="Meiryo UI"/>
              </a:rPr>
              <a:t>⇒</a:t>
            </a:r>
            <a:r>
              <a:rPr sz="1100" i="1" spc="-75" dirty="0"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domain</a:t>
            </a:r>
            <a:r>
              <a:rPr sz="11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specific</a:t>
            </a:r>
            <a:r>
              <a:rPr sz="11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systems</a:t>
            </a:r>
            <a:endParaRPr sz="1100" dirty="0">
              <a:latin typeface="Arial"/>
              <a:cs typeface="Arial"/>
            </a:endParaRPr>
          </a:p>
          <a:p>
            <a:pPr marL="566420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narrow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domains,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exploiting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domain-</a:t>
            </a:r>
            <a:r>
              <a:rPr sz="1000" dirty="0">
                <a:latin typeface="Arial"/>
                <a:cs typeface="Arial"/>
              </a:rPr>
              <a:t>specific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knowledge</a:t>
            </a:r>
            <a:endParaRPr sz="1000" dirty="0">
              <a:latin typeface="Arial"/>
              <a:cs typeface="Arial"/>
            </a:endParaRPr>
          </a:p>
          <a:p>
            <a:pPr marL="566420" marR="70485">
              <a:lnSpc>
                <a:spcPts val="1200"/>
              </a:lnSpc>
              <a:spcBef>
                <a:spcPts val="40"/>
              </a:spcBef>
            </a:pPr>
            <a:r>
              <a:rPr sz="1000" dirty="0">
                <a:latin typeface="Arial"/>
                <a:cs typeface="Arial"/>
              </a:rPr>
              <a:t>E.g.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DENDRAL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successful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inferring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molecular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structure</a:t>
            </a:r>
            <a:r>
              <a:rPr sz="1000" spc="-20" dirty="0">
                <a:latin typeface="Arial"/>
                <a:cs typeface="Arial"/>
              </a:rPr>
              <a:t> from </a:t>
            </a:r>
            <a:r>
              <a:rPr sz="1000" dirty="0">
                <a:latin typeface="Arial"/>
                <a:cs typeface="Arial"/>
              </a:rPr>
              <a:t>information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by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mass-</a:t>
            </a:r>
            <a:r>
              <a:rPr sz="1000" dirty="0">
                <a:latin typeface="Arial"/>
                <a:cs typeface="Arial"/>
              </a:rPr>
              <a:t>spectrometer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Buchanan</a:t>
            </a:r>
            <a:r>
              <a:rPr sz="10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et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al.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1969)</a:t>
            </a:r>
            <a:endParaRPr sz="1000" dirty="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50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Expert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systems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applied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areas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human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expertise</a:t>
            </a:r>
            <a:endParaRPr sz="1100" dirty="0">
              <a:latin typeface="Arial"/>
              <a:cs typeface="Arial"/>
            </a:endParaRPr>
          </a:p>
          <a:p>
            <a:pPr marL="566420" marR="20574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e.g.,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MYCIN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diagnose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blood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infections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(Feigenbaum</a:t>
            </a:r>
            <a:r>
              <a:rPr sz="10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et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al.) </a:t>
            </a:r>
            <a:r>
              <a:rPr sz="1000" dirty="0">
                <a:latin typeface="Arial"/>
                <a:cs typeface="Arial"/>
              </a:rPr>
              <a:t>based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on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450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domain-</a:t>
            </a:r>
            <a:r>
              <a:rPr sz="1000" dirty="0">
                <a:latin typeface="Arial"/>
                <a:cs typeface="Arial"/>
              </a:rPr>
              <a:t>specific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rules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from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experts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&amp;</a:t>
            </a:r>
            <a:r>
              <a:rPr sz="1000" spc="-10" dirty="0">
                <a:latin typeface="Arial"/>
                <a:cs typeface="Arial"/>
              </a:rPr>
              <a:t> textbooks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calculus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for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uncertainty</a:t>
            </a:r>
            <a:endParaRPr sz="1000" dirty="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85"/>
              </a:spcBef>
            </a:pPr>
            <a:r>
              <a:rPr sz="1100" spc="-20" dirty="0">
                <a:latin typeface="Arial"/>
                <a:cs typeface="Arial"/>
              </a:rPr>
              <a:t>Several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progresses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Natural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language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processing</a:t>
            </a:r>
            <a:endParaRPr sz="1100" dirty="0">
              <a:latin typeface="Arial"/>
              <a:cs typeface="Arial"/>
            </a:endParaRPr>
          </a:p>
          <a:p>
            <a:pPr marL="56642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incorporate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domain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knowledge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NLP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AI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becomes</a:t>
            </a:r>
            <a:r>
              <a:rPr sz="1100" spc="-1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an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industry</a:t>
            </a:r>
            <a:r>
              <a:rPr sz="1100" spc="-1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(1980-present)</a:t>
            </a:r>
            <a:endParaRPr sz="1100" dirty="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60"/>
              </a:spcBef>
            </a:pPr>
            <a:r>
              <a:rPr sz="1100" dirty="0">
                <a:latin typeface="Arial"/>
                <a:cs typeface="Arial"/>
              </a:rPr>
              <a:t>commercial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expert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system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R1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DEC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McDermott</a:t>
            </a:r>
            <a:r>
              <a:rPr sz="1100" dirty="0">
                <a:latin typeface="Arial"/>
                <a:cs typeface="Arial"/>
              </a:rPr>
              <a:t>,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1982)</a:t>
            </a:r>
            <a:endParaRPr sz="1100" dirty="0">
              <a:latin typeface="Arial"/>
              <a:cs typeface="Arial"/>
            </a:endParaRPr>
          </a:p>
          <a:p>
            <a:pPr marL="56642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helped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configure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orders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for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computer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system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(saves:</a:t>
            </a:r>
            <a:r>
              <a:rPr sz="1000" spc="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40M$/year)</a:t>
            </a:r>
            <a:endParaRPr sz="1000" dirty="0">
              <a:latin typeface="Arial"/>
              <a:cs typeface="Arial"/>
            </a:endParaRPr>
          </a:p>
          <a:p>
            <a:pPr marL="289560" marR="52069">
              <a:lnSpc>
                <a:spcPct val="125299"/>
              </a:lnSpc>
              <a:spcBef>
                <a:spcPts val="20"/>
              </a:spcBef>
            </a:pPr>
            <a:r>
              <a:rPr sz="1100" spc="-10" dirty="0">
                <a:latin typeface="Arial"/>
                <a:cs typeface="Arial"/>
              </a:rPr>
              <a:t>followed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period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national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industry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investments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AI </a:t>
            </a:r>
            <a:r>
              <a:rPr sz="1100" spc="-10" dirty="0">
                <a:latin typeface="Arial"/>
                <a:cs typeface="Arial"/>
              </a:rPr>
              <a:t>followed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period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expert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systems</a:t>
            </a:r>
            <a:r>
              <a:rPr lang="en-US" sz="1100" spc="-20" dirty="0">
                <a:latin typeface="Arial"/>
                <a:cs typeface="Arial"/>
              </a:rPr>
              <a:t> </a:t>
            </a:r>
            <a:r>
              <a:rPr lang="en-US" sz="1100" dirty="0">
                <a:latin typeface="Arial"/>
                <a:cs typeface="Arial"/>
              </a:rPr>
              <a:t>industry</a:t>
            </a:r>
            <a:r>
              <a:rPr lang="en-US" sz="1100" spc="-25" dirty="0">
                <a:latin typeface="Arial"/>
                <a:cs typeface="Arial"/>
              </a:rPr>
              <a:t> </a:t>
            </a:r>
            <a:r>
              <a:rPr lang="en-US" sz="1100" dirty="0">
                <a:latin typeface="Arial"/>
                <a:cs typeface="Arial"/>
              </a:rPr>
              <a:t>busts</a:t>
            </a:r>
            <a:r>
              <a:rPr lang="en-US" sz="1100" spc="-20" dirty="0">
                <a:latin typeface="Arial"/>
                <a:cs typeface="Arial"/>
              </a:rPr>
              <a:t> </a:t>
            </a:r>
            <a:r>
              <a:rPr lang="en-US" sz="1100" dirty="0">
                <a:latin typeface="Arial"/>
                <a:cs typeface="Arial"/>
              </a:rPr>
              <a:t>(</a:t>
            </a:r>
            <a:r>
              <a:rPr lang="en-US" sz="1100" u="heavy" dirty="0">
                <a:uFill>
                  <a:solidFill>
                    <a:srgbClr val="D6D6EF"/>
                  </a:solidFill>
                </a:uFill>
                <a:latin typeface="Arial"/>
                <a:cs typeface="Arial"/>
              </a:rPr>
              <a:t>“</a:t>
            </a:r>
            <a:r>
              <a:rPr lang="en-US" sz="1100" u="none" dirty="0">
                <a:solidFill>
                  <a:srgbClr val="C92626"/>
                </a:solidFill>
                <a:latin typeface="Arial"/>
                <a:cs typeface="Arial"/>
              </a:rPr>
              <a:t>AI</a:t>
            </a:r>
            <a:r>
              <a:rPr lang="en-US" sz="1100" u="none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lang="en-US" sz="1100" u="none" spc="-520" dirty="0">
                <a:solidFill>
                  <a:srgbClr val="C92626"/>
                </a:solidFill>
                <a:latin typeface="Arial"/>
                <a:cs typeface="Arial"/>
              </a:rPr>
              <a:t>W</a:t>
            </a:r>
            <a:r>
              <a:rPr lang="en-US" sz="1100" u="heavy" spc="220" dirty="0">
                <a:uFill>
                  <a:solidFill>
                    <a:srgbClr val="D6D6EF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sz="1100" u="none" spc="-50" dirty="0">
                <a:solidFill>
                  <a:srgbClr val="C92626"/>
                </a:solidFill>
                <a:latin typeface="Arial"/>
                <a:cs typeface="Arial"/>
              </a:rPr>
              <a:t>int</a:t>
            </a:r>
            <a:r>
              <a:rPr lang="en-US" sz="1100" u="heavy" spc="-50" dirty="0">
                <a:solidFill>
                  <a:srgbClr val="C92626"/>
                </a:solidFill>
                <a:uFill>
                  <a:solidFill>
                    <a:srgbClr val="ADADE0"/>
                  </a:solidFill>
                </a:uFill>
                <a:latin typeface="Arial"/>
                <a:cs typeface="Arial"/>
              </a:rPr>
              <a:t>e</a:t>
            </a:r>
            <a:r>
              <a:rPr lang="en-US" sz="1100" u="heavy" spc="-25" dirty="0">
                <a:solidFill>
                  <a:srgbClr val="C92626"/>
                </a:solidFill>
                <a:uFill>
                  <a:solidFill>
                    <a:srgbClr val="ADADE0"/>
                  </a:solidFill>
                </a:uFill>
                <a:latin typeface="Arial"/>
                <a:cs typeface="Arial"/>
              </a:rPr>
              <a:t>r</a:t>
            </a:r>
            <a:r>
              <a:rPr lang="en-US" sz="1100" u="none" spc="-25" dirty="0">
                <a:latin typeface="Arial"/>
                <a:cs typeface="Arial"/>
              </a:rPr>
              <a:t>”)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r>
              <a:rPr spc="-10" dirty="0"/>
              <a:t>29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39</a:t>
            </a:r>
          </a:p>
        </p:txBody>
      </p:sp>
    </p:spTree>
  </p:cSld>
  <p:clrMapOvr>
    <a:masterClrMapping/>
  </p:clrMapOvr>
  <p:transition>
    <p:cut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Brief</a:t>
            </a:r>
            <a:r>
              <a:rPr spc="105" dirty="0"/>
              <a:t> </a:t>
            </a:r>
            <a:r>
              <a:rPr dirty="0"/>
              <a:t>History</a:t>
            </a:r>
            <a:r>
              <a:rPr spc="110" dirty="0"/>
              <a:t> </a:t>
            </a:r>
            <a:r>
              <a:rPr dirty="0"/>
              <a:t>of</a:t>
            </a:r>
            <a:r>
              <a:rPr spc="110" dirty="0"/>
              <a:t> </a:t>
            </a:r>
            <a:r>
              <a:rPr dirty="0"/>
              <a:t>Artificial</a:t>
            </a:r>
            <a:r>
              <a:rPr spc="110" dirty="0"/>
              <a:t> </a:t>
            </a:r>
            <a:r>
              <a:rPr dirty="0"/>
              <a:t>Intelligence</a:t>
            </a:r>
            <a:r>
              <a:rPr spc="110" dirty="0"/>
              <a:t> </a:t>
            </a:r>
            <a:r>
              <a:rPr spc="-10" dirty="0"/>
              <a:t>[cont.]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1127404"/>
            <a:ext cx="4400550" cy="1190625"/>
            <a:chOff x="129196" y="1127404"/>
            <a:chExt cx="4400550" cy="1190625"/>
          </a:xfrm>
        </p:grpSpPr>
        <p:sp>
          <p:nvSpPr>
            <p:cNvPr id="4" name="object 4"/>
            <p:cNvSpPr/>
            <p:nvPr/>
          </p:nvSpPr>
          <p:spPr>
            <a:xfrm>
              <a:off x="129196" y="1127404"/>
              <a:ext cx="4349750" cy="194945"/>
            </a:xfrm>
            <a:custGeom>
              <a:avLst/>
              <a:gdLst/>
              <a:ahLst/>
              <a:cxnLst/>
              <a:rect l="l" t="t" r="r" b="b"/>
              <a:pathLst>
                <a:path w="4349750" h="194944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4469"/>
                  </a:lnTo>
                  <a:lnTo>
                    <a:pt x="4349657" y="19446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1309217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216226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203526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1171638"/>
              <a:ext cx="50800" cy="104458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1353484"/>
              <a:ext cx="4349750" cy="913765"/>
            </a:xfrm>
            <a:custGeom>
              <a:avLst/>
              <a:gdLst/>
              <a:ahLst/>
              <a:cxnLst/>
              <a:rect l="l" t="t" r="r" b="b"/>
              <a:pathLst>
                <a:path w="4349750" h="913764">
                  <a:moveTo>
                    <a:pt x="4349657" y="0"/>
                  </a:moveTo>
                  <a:lnTo>
                    <a:pt x="0" y="0"/>
                  </a:lnTo>
                  <a:lnTo>
                    <a:pt x="0" y="862741"/>
                  </a:lnTo>
                  <a:lnTo>
                    <a:pt x="4008" y="882466"/>
                  </a:lnTo>
                  <a:lnTo>
                    <a:pt x="14922" y="898619"/>
                  </a:lnTo>
                  <a:lnTo>
                    <a:pt x="31075" y="909533"/>
                  </a:lnTo>
                  <a:lnTo>
                    <a:pt x="50800" y="913542"/>
                  </a:lnTo>
                  <a:lnTo>
                    <a:pt x="4298856" y="913542"/>
                  </a:lnTo>
                  <a:lnTo>
                    <a:pt x="4318581" y="909533"/>
                  </a:lnTo>
                  <a:lnTo>
                    <a:pt x="4334734" y="898619"/>
                  </a:lnTo>
                  <a:lnTo>
                    <a:pt x="4345648" y="882466"/>
                  </a:lnTo>
                  <a:lnTo>
                    <a:pt x="4349657" y="862741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1209720"/>
              <a:ext cx="0" cy="1026160"/>
            </a:xfrm>
            <a:custGeom>
              <a:avLst/>
              <a:gdLst/>
              <a:ahLst/>
              <a:cxnLst/>
              <a:rect l="l" t="t" r="r" b="b"/>
              <a:pathLst>
                <a:path h="1026160">
                  <a:moveTo>
                    <a:pt x="0" y="102555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119702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118432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117162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1401368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593431"/>
              <a:ext cx="61874" cy="61874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51904" y="1069096"/>
            <a:ext cx="3934460" cy="1163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0" marR="405765" indent="-277495">
              <a:lnSpc>
                <a:spcPct val="127200"/>
              </a:lnSpc>
              <a:spcBef>
                <a:spcPts val="100"/>
              </a:spcBef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The</a:t>
            </a:r>
            <a:r>
              <a:rPr sz="1100" spc="-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return</a:t>
            </a:r>
            <a:r>
              <a:rPr sz="1100" spc="-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of</a:t>
            </a:r>
            <a:r>
              <a:rPr sz="1100" spc="-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neural</a:t>
            </a:r>
            <a:r>
              <a:rPr sz="1100" spc="-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networks</a:t>
            </a:r>
            <a:r>
              <a:rPr sz="1100" spc="-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(1986-present)</a:t>
            </a:r>
            <a:r>
              <a:rPr sz="1100" spc="50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(re)invented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back-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propagation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learning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algorithm</a:t>
            </a:r>
            <a:endParaRPr sz="1100">
              <a:latin typeface="Arial"/>
              <a:cs typeface="Arial"/>
            </a:endParaRPr>
          </a:p>
          <a:p>
            <a:pPr marL="581660" marR="508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applied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many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learning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problems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computer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science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and </a:t>
            </a:r>
            <a:r>
              <a:rPr sz="1000" spc="-10" dirty="0">
                <a:latin typeface="Arial"/>
                <a:cs typeface="Arial"/>
              </a:rPr>
              <a:t>psychology</a:t>
            </a:r>
            <a:endParaRPr sz="1000">
              <a:latin typeface="Arial"/>
              <a:cs typeface="Arial"/>
            </a:endParaRPr>
          </a:p>
          <a:p>
            <a:pPr marL="304800" marR="375920" indent="-292735">
              <a:lnSpc>
                <a:spcPct val="102600"/>
              </a:lnSpc>
              <a:spcBef>
                <a:spcPts val="315"/>
              </a:spcBef>
            </a:pPr>
            <a:r>
              <a:rPr sz="1100" spc="-30" dirty="0">
                <a:solidFill>
                  <a:srgbClr val="3333B2"/>
                </a:solidFill>
                <a:latin typeface="Lucida Sans Unicode"/>
                <a:cs typeface="Lucida Sans Unicode"/>
              </a:rPr>
              <a:t>=</a:t>
            </a:r>
            <a:r>
              <a:rPr sz="1100" i="1" spc="-30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100" i="1" spc="85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100" spc="-10" dirty="0">
                <a:latin typeface="Arial"/>
                <a:cs typeface="Arial"/>
              </a:rPr>
              <a:t>revival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connectionist</a:t>
            </a:r>
            <a:r>
              <a:rPr sz="1100" spc="-5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models</a:t>
            </a:r>
            <a:r>
              <a:rPr sz="1100" spc="-5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intelligent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systems </a:t>
            </a:r>
            <a:r>
              <a:rPr sz="1100" dirty="0">
                <a:latin typeface="Arial"/>
                <a:cs typeface="Arial"/>
              </a:rPr>
              <a:t>(vs.</a:t>
            </a:r>
            <a:r>
              <a:rPr sz="1100" spc="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symbolic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or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logicist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approaches)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r>
              <a:rPr spc="-10" dirty="0"/>
              <a:t>30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39</a:t>
            </a:r>
          </a:p>
        </p:txBody>
      </p:sp>
    </p:spTree>
  </p:cSld>
  <p:clrMapOvr>
    <a:masterClrMapping/>
  </p:clrMapOvr>
  <p:transition>
    <p:cut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Brief</a:t>
            </a:r>
            <a:r>
              <a:rPr spc="105" dirty="0"/>
              <a:t> </a:t>
            </a:r>
            <a:r>
              <a:rPr dirty="0"/>
              <a:t>History</a:t>
            </a:r>
            <a:r>
              <a:rPr spc="110" dirty="0"/>
              <a:t> </a:t>
            </a:r>
            <a:r>
              <a:rPr dirty="0"/>
              <a:t>of</a:t>
            </a:r>
            <a:r>
              <a:rPr spc="110" dirty="0"/>
              <a:t> </a:t>
            </a:r>
            <a:r>
              <a:rPr dirty="0"/>
              <a:t>Artificial</a:t>
            </a:r>
            <a:r>
              <a:rPr spc="110" dirty="0"/>
              <a:t> </a:t>
            </a:r>
            <a:r>
              <a:rPr dirty="0"/>
              <a:t>Intelligence</a:t>
            </a:r>
            <a:r>
              <a:rPr spc="110" dirty="0"/>
              <a:t> </a:t>
            </a:r>
            <a:r>
              <a:rPr spc="-10" dirty="0"/>
              <a:t>[cont.]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432091"/>
            <a:ext cx="4400550" cy="2906395"/>
            <a:chOff x="129196" y="432091"/>
            <a:chExt cx="4400550" cy="290639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194945"/>
            </a:xfrm>
            <a:custGeom>
              <a:avLst/>
              <a:gdLst/>
              <a:ahLst/>
              <a:cxnLst/>
              <a:rect l="l" t="t" r="r" b="b"/>
              <a:pathLst>
                <a:path w="4349750" h="19494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4469"/>
                  </a:lnTo>
                  <a:lnTo>
                    <a:pt x="4349657" y="19446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13905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236468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223767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76326"/>
              <a:ext cx="50800" cy="276014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658161"/>
              <a:ext cx="4349750" cy="2629535"/>
            </a:xfrm>
            <a:custGeom>
              <a:avLst/>
              <a:gdLst/>
              <a:ahLst/>
              <a:cxnLst/>
              <a:rect l="l" t="t" r="r" b="b"/>
              <a:pathLst>
                <a:path w="4349750" h="2629535">
                  <a:moveTo>
                    <a:pt x="4349657" y="0"/>
                  </a:moveTo>
                  <a:lnTo>
                    <a:pt x="0" y="0"/>
                  </a:lnTo>
                  <a:lnTo>
                    <a:pt x="0" y="2578306"/>
                  </a:lnTo>
                  <a:lnTo>
                    <a:pt x="4008" y="2598031"/>
                  </a:lnTo>
                  <a:lnTo>
                    <a:pt x="14922" y="2614184"/>
                  </a:lnTo>
                  <a:lnTo>
                    <a:pt x="31075" y="2625098"/>
                  </a:lnTo>
                  <a:lnTo>
                    <a:pt x="50800" y="2629106"/>
                  </a:lnTo>
                  <a:lnTo>
                    <a:pt x="4298856" y="2629106"/>
                  </a:lnTo>
                  <a:lnTo>
                    <a:pt x="4318581" y="2625098"/>
                  </a:lnTo>
                  <a:lnTo>
                    <a:pt x="4334734" y="2614184"/>
                  </a:lnTo>
                  <a:lnTo>
                    <a:pt x="4345648" y="2598031"/>
                  </a:lnTo>
                  <a:lnTo>
                    <a:pt x="4349657" y="2578306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14397"/>
              <a:ext cx="0" cy="2741295"/>
            </a:xfrm>
            <a:custGeom>
              <a:avLst/>
              <a:gdLst/>
              <a:ahLst/>
              <a:cxnLst/>
              <a:rect l="l" t="t" r="r" b="b"/>
              <a:pathLst>
                <a:path h="2741295">
                  <a:moveTo>
                    <a:pt x="0" y="27411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0169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899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47629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06056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898131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049959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1353616"/>
              <a:ext cx="61874" cy="618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528470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720545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1872373"/>
              <a:ext cx="61874" cy="618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199055"/>
              <a:ext cx="76809" cy="7680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3034" y="2391130"/>
              <a:ext cx="61874" cy="6187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3034" y="2542959"/>
              <a:ext cx="61874" cy="6187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3034" y="2846616"/>
              <a:ext cx="61874" cy="6187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3034" y="2998457"/>
              <a:ext cx="61874" cy="61874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67297" y="373809"/>
            <a:ext cx="4240530" cy="287909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AI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adopts</a:t>
            </a:r>
            <a:r>
              <a:rPr sz="1100" spc="-1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the</a:t>
            </a:r>
            <a:r>
              <a:rPr sz="1100" spc="-1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scientific</a:t>
            </a:r>
            <a:r>
              <a:rPr sz="1100" spc="-1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method</a:t>
            </a:r>
            <a:r>
              <a:rPr sz="1100" spc="-1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(1987-present)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60"/>
              </a:spcBef>
            </a:pP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“gentle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revolution”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AI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content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methodology</a:t>
            </a:r>
            <a:endParaRPr sz="1100">
              <a:latin typeface="Arial"/>
              <a:cs typeface="Arial"/>
            </a:endParaRPr>
          </a:p>
          <a:p>
            <a:pPr marL="566420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build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on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existing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theories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than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propose</a:t>
            </a:r>
            <a:r>
              <a:rPr sz="1000" spc="-10" dirty="0">
                <a:latin typeface="Arial"/>
                <a:cs typeface="Arial"/>
              </a:rPr>
              <a:t> brand-</a:t>
            </a:r>
            <a:r>
              <a:rPr sz="1000" dirty="0">
                <a:latin typeface="Arial"/>
                <a:cs typeface="Arial"/>
              </a:rPr>
              <a:t>new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ones</a:t>
            </a:r>
            <a:endParaRPr sz="1000">
              <a:latin typeface="Arial"/>
              <a:cs typeface="Arial"/>
            </a:endParaRPr>
          </a:p>
          <a:p>
            <a:pPr marL="566420" marR="33655">
              <a:lnSpc>
                <a:spcPts val="1200"/>
              </a:lnSpc>
              <a:spcBef>
                <a:spcPts val="35"/>
              </a:spcBef>
            </a:pPr>
            <a:r>
              <a:rPr sz="1000" dirty="0">
                <a:latin typeface="Arial"/>
                <a:cs typeface="Arial"/>
              </a:rPr>
              <a:t>base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claims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on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rigorous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theorems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or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hard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experimental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evidence </a:t>
            </a:r>
            <a:r>
              <a:rPr sz="1000" dirty="0">
                <a:latin typeface="Arial"/>
                <a:cs typeface="Arial"/>
              </a:rPr>
              <a:t>rather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than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on</a:t>
            </a:r>
            <a:r>
              <a:rPr sz="1000" spc="-10" dirty="0">
                <a:latin typeface="Arial"/>
                <a:cs typeface="Arial"/>
              </a:rPr>
              <a:t> intuition</a:t>
            </a:r>
            <a:endParaRPr sz="1000">
              <a:latin typeface="Arial"/>
              <a:cs typeface="Arial"/>
            </a:endParaRPr>
          </a:p>
          <a:p>
            <a:pPr marL="566420">
              <a:lnSpc>
                <a:spcPts val="1150"/>
              </a:lnSpc>
            </a:pPr>
            <a:r>
              <a:rPr sz="1000" dirty="0">
                <a:latin typeface="Arial"/>
                <a:cs typeface="Arial"/>
              </a:rPr>
              <a:t>show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relevance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10" dirty="0">
                <a:latin typeface="Arial"/>
                <a:cs typeface="Arial"/>
              </a:rPr>
              <a:t> real-</a:t>
            </a:r>
            <a:r>
              <a:rPr sz="1000" dirty="0">
                <a:latin typeface="Arial"/>
                <a:cs typeface="Arial"/>
              </a:rPr>
              <a:t>world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applications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rather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than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toy</a:t>
            </a:r>
            <a:r>
              <a:rPr sz="1000" spc="-10" dirty="0">
                <a:latin typeface="Arial"/>
                <a:cs typeface="Arial"/>
              </a:rPr>
              <a:t> example</a:t>
            </a:r>
            <a:endParaRPr sz="1000">
              <a:latin typeface="Arial"/>
              <a:cs typeface="Arial"/>
            </a:endParaRPr>
          </a:p>
          <a:p>
            <a:pPr marL="566420" marR="124460" indent="-277495">
              <a:lnSpc>
                <a:spcPct val="106400"/>
              </a:lnSpc>
              <a:spcBef>
                <a:spcPts val="110"/>
              </a:spcBef>
            </a:pPr>
            <a:r>
              <a:rPr sz="1100" dirty="0">
                <a:latin typeface="Arial"/>
                <a:cs typeface="Arial"/>
              </a:rPr>
              <a:t>AI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has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finally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come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firmly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under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scientific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method </a:t>
            </a:r>
            <a:r>
              <a:rPr sz="1000" dirty="0">
                <a:latin typeface="Arial"/>
                <a:cs typeface="Arial"/>
              </a:rPr>
              <a:t>hypotheses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must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subjected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rigorous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empirical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experiment </a:t>
            </a:r>
            <a:r>
              <a:rPr sz="1000" dirty="0">
                <a:latin typeface="Arial"/>
                <a:cs typeface="Arial"/>
              </a:rPr>
              <a:t>results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must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analyzed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statistically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for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their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importance</a:t>
            </a:r>
            <a:endParaRPr sz="1000">
              <a:latin typeface="Arial"/>
              <a:cs typeface="Arial"/>
            </a:endParaRPr>
          </a:p>
          <a:p>
            <a:pPr marL="293370">
              <a:lnSpc>
                <a:spcPts val="1195"/>
              </a:lnSpc>
            </a:pPr>
            <a:r>
              <a:rPr sz="1000" spc="-20" dirty="0">
                <a:solidFill>
                  <a:srgbClr val="3333B2"/>
                </a:solidFill>
                <a:latin typeface="Lucida Sans Unicode"/>
                <a:cs typeface="Lucida Sans Unicode"/>
              </a:rPr>
              <a:t>=</a:t>
            </a:r>
            <a:r>
              <a:rPr sz="1000" i="1" spc="-20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35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general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increase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technical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depth</a:t>
            </a:r>
            <a:endParaRPr sz="10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Resurgence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probability</a:t>
            </a:r>
            <a:r>
              <a:rPr sz="1100" spc="-10" dirty="0">
                <a:latin typeface="Arial"/>
                <a:cs typeface="Arial"/>
              </a:rPr>
              <a:t>,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focus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uncertainty</a:t>
            </a:r>
            <a:endParaRPr sz="1100">
              <a:latin typeface="Arial"/>
              <a:cs typeface="Arial"/>
            </a:endParaRPr>
          </a:p>
          <a:p>
            <a:pPr marL="566420" marR="762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(speech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&amp;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handwriting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recognition):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hidden</a:t>
            </a:r>
            <a:r>
              <a:rPr sz="10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Markov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 models</a:t>
            </a:r>
            <a:r>
              <a:rPr sz="1000" spc="50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neural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networks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benefited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from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statistics,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pattern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recognition,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and </a:t>
            </a:r>
            <a:r>
              <a:rPr sz="1000" dirty="0">
                <a:latin typeface="Arial"/>
                <a:cs typeface="Arial"/>
              </a:rPr>
              <a:t>machine learning </a:t>
            </a:r>
            <a:r>
              <a:rPr sz="1000" spc="-114" dirty="0">
                <a:latin typeface="Lucida Sans Unicode"/>
                <a:cs typeface="Lucida Sans Unicode"/>
              </a:rPr>
              <a:t>=</a:t>
            </a:r>
            <a:r>
              <a:rPr sz="1000" i="1" spc="-114" dirty="0">
                <a:latin typeface="Meiryo UI"/>
                <a:cs typeface="Meiryo UI"/>
              </a:rPr>
              <a:t>⇒</a:t>
            </a:r>
            <a:r>
              <a:rPr sz="1000" i="1" spc="-60" dirty="0"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data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mining</a:t>
            </a:r>
            <a:endParaRPr sz="1000">
              <a:latin typeface="Arial"/>
              <a:cs typeface="Arial"/>
            </a:endParaRPr>
          </a:p>
          <a:p>
            <a:pPr marL="566420">
              <a:lnSpc>
                <a:spcPts val="1185"/>
              </a:lnSpc>
            </a:pPr>
            <a:r>
              <a:rPr sz="1000" dirty="0">
                <a:latin typeface="Arial"/>
                <a:cs typeface="Arial"/>
              </a:rPr>
              <a:t>rigorous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reasoning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with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uncertainty: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Baynesian</a:t>
            </a:r>
            <a:r>
              <a:rPr sz="10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networks</a:t>
            </a:r>
            <a:endParaRPr sz="1000">
              <a:latin typeface="Arial"/>
              <a:cs typeface="Arial"/>
            </a:endParaRPr>
          </a:p>
          <a:p>
            <a:pPr marL="566420" marR="44450">
              <a:lnSpc>
                <a:spcPts val="1200"/>
              </a:lnSpc>
              <a:spcBef>
                <a:spcPts val="40"/>
              </a:spcBef>
            </a:pPr>
            <a:r>
              <a:rPr sz="1000" dirty="0">
                <a:latin typeface="Arial"/>
                <a:cs typeface="Arial"/>
              </a:rPr>
              <a:t>Similar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“gentle </a:t>
            </a:r>
            <a:r>
              <a:rPr sz="1000" spc="-10" dirty="0">
                <a:latin typeface="Arial"/>
                <a:cs typeface="Arial"/>
              </a:rPr>
              <a:t>revolutions”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occurred in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robotics</a:t>
            </a:r>
            <a:r>
              <a:rPr sz="1000" dirty="0">
                <a:latin typeface="Arial"/>
                <a:cs typeface="Arial"/>
              </a:rPr>
              <a:t>,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computer 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vision</a:t>
            </a:r>
            <a:r>
              <a:rPr sz="1000" spc="-10" dirty="0">
                <a:latin typeface="Arial"/>
                <a:cs typeface="Arial"/>
              </a:rPr>
              <a:t>, </a:t>
            </a:r>
            <a:r>
              <a:rPr sz="1000" dirty="0">
                <a:latin typeface="Arial"/>
                <a:cs typeface="Arial"/>
              </a:rPr>
              <a:t>and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knowledge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 representation</a:t>
            </a:r>
            <a:r>
              <a:rPr sz="1000" spc="-10" dirty="0"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r>
              <a:rPr spc="-10" dirty="0"/>
              <a:t>31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39</a:t>
            </a:r>
          </a:p>
        </p:txBody>
      </p:sp>
    </p:spTree>
  </p:cSld>
  <p:clrMapOvr>
    <a:masterClrMapping/>
  </p:clrMapOvr>
  <p:transition>
    <p:cut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Brief</a:t>
            </a:r>
            <a:r>
              <a:rPr spc="105" dirty="0"/>
              <a:t> </a:t>
            </a:r>
            <a:r>
              <a:rPr dirty="0"/>
              <a:t>History</a:t>
            </a:r>
            <a:r>
              <a:rPr spc="110" dirty="0"/>
              <a:t> </a:t>
            </a:r>
            <a:r>
              <a:rPr dirty="0"/>
              <a:t>of</a:t>
            </a:r>
            <a:r>
              <a:rPr spc="110" dirty="0"/>
              <a:t> </a:t>
            </a:r>
            <a:r>
              <a:rPr dirty="0"/>
              <a:t>Artificial</a:t>
            </a:r>
            <a:r>
              <a:rPr spc="110" dirty="0"/>
              <a:t> </a:t>
            </a:r>
            <a:r>
              <a:rPr dirty="0"/>
              <a:t>Intelligence</a:t>
            </a:r>
            <a:r>
              <a:rPr spc="110" dirty="0"/>
              <a:t> </a:t>
            </a:r>
            <a:r>
              <a:rPr spc="-10" dirty="0"/>
              <a:t>[cont.]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834262"/>
            <a:ext cx="4400550" cy="1923414"/>
            <a:chOff x="129196" y="834262"/>
            <a:chExt cx="4400550" cy="1923414"/>
          </a:xfrm>
        </p:grpSpPr>
        <p:sp>
          <p:nvSpPr>
            <p:cNvPr id="4" name="object 4"/>
            <p:cNvSpPr/>
            <p:nvPr/>
          </p:nvSpPr>
          <p:spPr>
            <a:xfrm>
              <a:off x="129196" y="834262"/>
              <a:ext cx="4349750" cy="196215"/>
            </a:xfrm>
            <a:custGeom>
              <a:avLst/>
              <a:gdLst/>
              <a:ahLst/>
              <a:cxnLst/>
              <a:rect l="l" t="t" r="r" b="b"/>
              <a:pathLst>
                <a:path w="4349750" h="19621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6133"/>
                  </a:lnTo>
                  <a:lnTo>
                    <a:pt x="4349657" y="196133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1017739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655938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643238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878497"/>
              <a:ext cx="50800" cy="177744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1062013"/>
              <a:ext cx="4349750" cy="1645285"/>
            </a:xfrm>
            <a:custGeom>
              <a:avLst/>
              <a:gdLst/>
              <a:ahLst/>
              <a:cxnLst/>
              <a:rect l="l" t="t" r="r" b="b"/>
              <a:pathLst>
                <a:path w="4349750" h="1645285">
                  <a:moveTo>
                    <a:pt x="4349657" y="0"/>
                  </a:moveTo>
                  <a:lnTo>
                    <a:pt x="0" y="0"/>
                  </a:lnTo>
                  <a:lnTo>
                    <a:pt x="0" y="1593925"/>
                  </a:lnTo>
                  <a:lnTo>
                    <a:pt x="4008" y="1613649"/>
                  </a:lnTo>
                  <a:lnTo>
                    <a:pt x="14922" y="1629802"/>
                  </a:lnTo>
                  <a:lnTo>
                    <a:pt x="31075" y="1640717"/>
                  </a:lnTo>
                  <a:lnTo>
                    <a:pt x="50800" y="1644725"/>
                  </a:lnTo>
                  <a:lnTo>
                    <a:pt x="4298856" y="1644725"/>
                  </a:lnTo>
                  <a:lnTo>
                    <a:pt x="4318581" y="1640717"/>
                  </a:lnTo>
                  <a:lnTo>
                    <a:pt x="4334734" y="1629802"/>
                  </a:lnTo>
                  <a:lnTo>
                    <a:pt x="4345648" y="1613649"/>
                  </a:lnTo>
                  <a:lnTo>
                    <a:pt x="4349657" y="159392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916585"/>
              <a:ext cx="0" cy="1758950"/>
            </a:xfrm>
            <a:custGeom>
              <a:avLst/>
              <a:gdLst/>
              <a:ahLst/>
              <a:cxnLst/>
              <a:rect l="l" t="t" r="r" b="b"/>
              <a:pathLst>
                <a:path h="1758950">
                  <a:moveTo>
                    <a:pt x="0" y="175840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90388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89118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87848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1109891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643837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835899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2010753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2377681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2569756"/>
              <a:ext cx="61874" cy="61874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91541" rIns="0" bIns="0" rtlCol="0">
            <a:spAutoFit/>
          </a:bodyPr>
          <a:lstStyle/>
          <a:p>
            <a:pPr marL="289560" marR="1057275" indent="-277495">
              <a:lnSpc>
                <a:spcPct val="1282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25" dirty="0"/>
              <a:t> </a:t>
            </a:r>
            <a:r>
              <a:rPr dirty="0"/>
              <a:t>emergence</a:t>
            </a:r>
            <a:r>
              <a:rPr spc="-2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spc="-10" dirty="0"/>
              <a:t>intelligent</a:t>
            </a:r>
            <a:r>
              <a:rPr spc="-25" dirty="0"/>
              <a:t> </a:t>
            </a:r>
            <a:r>
              <a:rPr dirty="0"/>
              <a:t>agents</a:t>
            </a:r>
            <a:r>
              <a:rPr spc="-25" dirty="0"/>
              <a:t> </a:t>
            </a:r>
            <a:r>
              <a:rPr spc="-10" dirty="0"/>
              <a:t>(1995-present) </a:t>
            </a:r>
            <a:r>
              <a:rPr spc="-10" dirty="0">
                <a:solidFill>
                  <a:srgbClr val="000000"/>
                </a:solidFill>
              </a:rPr>
              <a:t>renewed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interest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in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the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“whole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agent”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problem:</a:t>
            </a:r>
          </a:p>
          <a:p>
            <a:pPr marL="289560" marR="5080">
              <a:lnSpc>
                <a:spcPct val="102600"/>
              </a:lnSpc>
            </a:pPr>
            <a:r>
              <a:rPr dirty="0">
                <a:solidFill>
                  <a:srgbClr val="000000"/>
                </a:solidFill>
              </a:rPr>
              <a:t>“How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does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an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agent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act/behave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embedded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in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real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environments </a:t>
            </a:r>
            <a:r>
              <a:rPr dirty="0">
                <a:solidFill>
                  <a:srgbClr val="000000"/>
                </a:solidFill>
              </a:rPr>
              <a:t>with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continuous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sensory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inputs?”</a:t>
            </a:r>
          </a:p>
          <a:p>
            <a:pPr marL="289560">
              <a:lnSpc>
                <a:spcPct val="100000"/>
              </a:lnSpc>
              <a:spcBef>
                <a:spcPts val="175"/>
              </a:spcBef>
            </a:pPr>
            <a:r>
              <a:rPr dirty="0">
                <a:solidFill>
                  <a:srgbClr val="000000"/>
                </a:solidFill>
              </a:rPr>
              <a:t>Es:</a:t>
            </a:r>
            <a:r>
              <a:rPr spc="4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AI</a:t>
            </a:r>
            <a:r>
              <a:rPr spc="-2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in</a:t>
            </a:r>
            <a:r>
              <a:rPr spc="-2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the</a:t>
            </a:r>
            <a:r>
              <a:rPr spc="-2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internet</a:t>
            </a:r>
            <a:r>
              <a:rPr spc="-2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domain</a:t>
            </a:r>
            <a:r>
              <a:rPr spc="-2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“-bots”</a:t>
            </a:r>
          </a:p>
          <a:p>
            <a:pPr marL="56642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solidFill>
                  <a:srgbClr val="000000"/>
                </a:solidFill>
              </a:rPr>
              <a:t>Decision</a:t>
            </a:r>
            <a:r>
              <a:rPr sz="1000" spc="-20" dirty="0">
                <a:solidFill>
                  <a:srgbClr val="000000"/>
                </a:solidFill>
              </a:rPr>
              <a:t> </a:t>
            </a:r>
            <a:r>
              <a:rPr sz="1000" dirty="0">
                <a:solidFill>
                  <a:srgbClr val="000000"/>
                </a:solidFill>
              </a:rPr>
              <a:t>support</a:t>
            </a:r>
            <a:r>
              <a:rPr sz="1000" spc="-20" dirty="0">
                <a:solidFill>
                  <a:srgbClr val="000000"/>
                </a:solidFill>
              </a:rPr>
              <a:t> </a:t>
            </a:r>
            <a:r>
              <a:rPr sz="1000" dirty="0">
                <a:solidFill>
                  <a:srgbClr val="000000"/>
                </a:solidFill>
              </a:rPr>
              <a:t>systems,</a:t>
            </a:r>
            <a:r>
              <a:rPr sz="1000" spc="-15" dirty="0">
                <a:solidFill>
                  <a:srgbClr val="000000"/>
                </a:solidFill>
              </a:rPr>
              <a:t> </a:t>
            </a:r>
            <a:r>
              <a:rPr sz="1000" dirty="0">
                <a:solidFill>
                  <a:srgbClr val="000000"/>
                </a:solidFill>
              </a:rPr>
              <a:t>robotic</a:t>
            </a:r>
            <a:r>
              <a:rPr sz="1000" spc="-20" dirty="0">
                <a:solidFill>
                  <a:srgbClr val="000000"/>
                </a:solidFill>
              </a:rPr>
              <a:t> </a:t>
            </a:r>
            <a:r>
              <a:rPr sz="1000" dirty="0">
                <a:solidFill>
                  <a:srgbClr val="000000"/>
                </a:solidFill>
              </a:rPr>
              <a:t>agents,</a:t>
            </a:r>
            <a:r>
              <a:rPr sz="1000" spc="-20" dirty="0">
                <a:solidFill>
                  <a:srgbClr val="000000"/>
                </a:solidFill>
              </a:rPr>
              <a:t> </a:t>
            </a:r>
            <a:r>
              <a:rPr sz="1000" dirty="0">
                <a:solidFill>
                  <a:srgbClr val="000000"/>
                </a:solidFill>
              </a:rPr>
              <a:t>natural</a:t>
            </a:r>
            <a:r>
              <a:rPr sz="1000" spc="-15" dirty="0">
                <a:solidFill>
                  <a:srgbClr val="000000"/>
                </a:solidFill>
              </a:rPr>
              <a:t> </a:t>
            </a:r>
            <a:r>
              <a:rPr sz="1000" spc="-10" dirty="0">
                <a:solidFill>
                  <a:srgbClr val="000000"/>
                </a:solidFill>
              </a:rPr>
              <a:t>language</a:t>
            </a:r>
            <a:endParaRPr sz="1000"/>
          </a:p>
          <a:p>
            <a:pPr marL="289560">
              <a:lnSpc>
                <a:spcPct val="100000"/>
              </a:lnSpc>
              <a:spcBef>
                <a:spcPts val="195"/>
              </a:spcBef>
            </a:pPr>
            <a:r>
              <a:rPr dirty="0">
                <a:solidFill>
                  <a:srgbClr val="000000"/>
                </a:solidFill>
              </a:rPr>
              <a:t>Need</a:t>
            </a:r>
            <a:r>
              <a:rPr spc="-5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for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interaction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between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sensing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and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reasoning</a:t>
            </a:r>
          </a:p>
          <a:p>
            <a:pPr marL="293370">
              <a:lnSpc>
                <a:spcPct val="100000"/>
              </a:lnSpc>
              <a:spcBef>
                <a:spcPts val="175"/>
              </a:spcBef>
            </a:pPr>
            <a:r>
              <a:rPr sz="1000" spc="-20" dirty="0">
                <a:latin typeface="Lucida Sans Unicode"/>
                <a:cs typeface="Lucida Sans Unicode"/>
              </a:rPr>
              <a:t>=</a:t>
            </a:r>
            <a:r>
              <a:rPr sz="1000" i="1" spc="-20" dirty="0">
                <a:latin typeface="Meiryo UI"/>
                <a:cs typeface="Meiryo UI"/>
              </a:rPr>
              <a:t>⇒</a:t>
            </a:r>
            <a:r>
              <a:rPr sz="1000" i="1" spc="140" dirty="0"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000000"/>
                </a:solidFill>
              </a:rPr>
              <a:t>reasoning</a:t>
            </a:r>
            <a:r>
              <a:rPr sz="1000" spc="-30" dirty="0">
                <a:solidFill>
                  <a:srgbClr val="000000"/>
                </a:solidFill>
              </a:rPr>
              <a:t> </a:t>
            </a:r>
            <a:r>
              <a:rPr sz="1000" dirty="0">
                <a:solidFill>
                  <a:srgbClr val="000000"/>
                </a:solidFill>
              </a:rPr>
              <a:t>and</a:t>
            </a:r>
            <a:r>
              <a:rPr sz="1000" spc="-35" dirty="0">
                <a:solidFill>
                  <a:srgbClr val="000000"/>
                </a:solidFill>
              </a:rPr>
              <a:t> </a:t>
            </a:r>
            <a:r>
              <a:rPr sz="1000" dirty="0">
                <a:solidFill>
                  <a:srgbClr val="000000"/>
                </a:solidFill>
              </a:rPr>
              <a:t>planning</a:t>
            </a:r>
            <a:r>
              <a:rPr sz="1000" spc="-35" dirty="0">
                <a:solidFill>
                  <a:srgbClr val="000000"/>
                </a:solidFill>
              </a:rPr>
              <a:t> </a:t>
            </a:r>
            <a:r>
              <a:rPr sz="1000" dirty="0">
                <a:solidFill>
                  <a:srgbClr val="000000"/>
                </a:solidFill>
              </a:rPr>
              <a:t>systems</a:t>
            </a:r>
            <a:r>
              <a:rPr sz="1000" spc="-35" dirty="0">
                <a:solidFill>
                  <a:srgbClr val="000000"/>
                </a:solidFill>
              </a:rPr>
              <a:t> </a:t>
            </a:r>
            <a:r>
              <a:rPr sz="1000" dirty="0">
                <a:solidFill>
                  <a:srgbClr val="000000"/>
                </a:solidFill>
              </a:rPr>
              <a:t>must</a:t>
            </a:r>
            <a:r>
              <a:rPr sz="1000" spc="-30" dirty="0">
                <a:solidFill>
                  <a:srgbClr val="000000"/>
                </a:solidFill>
              </a:rPr>
              <a:t> </a:t>
            </a:r>
            <a:r>
              <a:rPr sz="1000" dirty="0">
                <a:solidFill>
                  <a:srgbClr val="000000"/>
                </a:solidFill>
              </a:rPr>
              <a:t>handle</a:t>
            </a:r>
            <a:r>
              <a:rPr sz="1000" spc="-35" dirty="0">
                <a:solidFill>
                  <a:srgbClr val="000000"/>
                </a:solidFill>
              </a:rPr>
              <a:t> </a:t>
            </a:r>
            <a:r>
              <a:rPr sz="1000" spc="-10" dirty="0">
                <a:solidFill>
                  <a:srgbClr val="000000"/>
                </a:solidFill>
              </a:rPr>
              <a:t>uncertainty</a:t>
            </a:r>
            <a:endParaRPr sz="1000">
              <a:latin typeface="Meiryo UI"/>
              <a:cs typeface="Meiryo UI"/>
            </a:endParaRPr>
          </a:p>
          <a:p>
            <a:pPr marL="289560">
              <a:lnSpc>
                <a:spcPct val="100000"/>
              </a:lnSpc>
              <a:spcBef>
                <a:spcPts val="195"/>
              </a:spcBef>
            </a:pPr>
            <a:r>
              <a:rPr dirty="0">
                <a:solidFill>
                  <a:srgbClr val="000000"/>
                </a:solidFill>
              </a:rPr>
              <a:t>AI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forced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into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much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closer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contact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with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other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fields</a:t>
            </a:r>
          </a:p>
          <a:p>
            <a:pPr marL="56642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solidFill>
                  <a:srgbClr val="000000"/>
                </a:solidFill>
              </a:rPr>
              <a:t>e.g.</a:t>
            </a:r>
            <a:r>
              <a:rPr sz="1000" spc="60" dirty="0">
                <a:solidFill>
                  <a:srgbClr val="000000"/>
                </a:solidFill>
              </a:rPr>
              <a:t> </a:t>
            </a:r>
            <a:r>
              <a:rPr sz="1000" dirty="0">
                <a:solidFill>
                  <a:srgbClr val="0000FF"/>
                </a:solidFill>
              </a:rPr>
              <a:t>control</a:t>
            </a:r>
            <a:r>
              <a:rPr sz="1000" spc="-5" dirty="0">
                <a:solidFill>
                  <a:srgbClr val="0000FF"/>
                </a:solidFill>
              </a:rPr>
              <a:t> </a:t>
            </a:r>
            <a:r>
              <a:rPr sz="1000" dirty="0">
                <a:solidFill>
                  <a:srgbClr val="0000FF"/>
                </a:solidFill>
              </a:rPr>
              <a:t>theory</a:t>
            </a:r>
            <a:r>
              <a:rPr sz="1000" dirty="0">
                <a:solidFill>
                  <a:srgbClr val="000000"/>
                </a:solidFill>
              </a:rPr>
              <a:t>, </a:t>
            </a:r>
            <a:r>
              <a:rPr sz="1000" spc="-10" dirty="0">
                <a:solidFill>
                  <a:srgbClr val="0000FF"/>
                </a:solidFill>
              </a:rPr>
              <a:t>economics</a:t>
            </a:r>
            <a:endParaRPr sz="1000"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r>
              <a:rPr spc="-10" dirty="0"/>
              <a:t>32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39</a:t>
            </a:r>
          </a:p>
        </p:txBody>
      </p:sp>
    </p:spTree>
  </p:cSld>
  <p:clrMapOvr>
    <a:masterClrMapping/>
  </p:clrMapOvr>
  <p:transition>
    <p:cut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Brief</a:t>
            </a:r>
            <a:r>
              <a:rPr spc="105" dirty="0"/>
              <a:t> </a:t>
            </a:r>
            <a:r>
              <a:rPr dirty="0"/>
              <a:t>History</a:t>
            </a:r>
            <a:r>
              <a:rPr spc="110" dirty="0"/>
              <a:t> </a:t>
            </a:r>
            <a:r>
              <a:rPr dirty="0"/>
              <a:t>of</a:t>
            </a:r>
            <a:r>
              <a:rPr spc="110" dirty="0"/>
              <a:t> </a:t>
            </a:r>
            <a:r>
              <a:rPr dirty="0"/>
              <a:t>Artificial</a:t>
            </a:r>
            <a:r>
              <a:rPr spc="110" dirty="0"/>
              <a:t> </a:t>
            </a:r>
            <a:r>
              <a:rPr dirty="0"/>
              <a:t>Intelligence</a:t>
            </a:r>
            <a:r>
              <a:rPr spc="110" dirty="0"/>
              <a:t> </a:t>
            </a:r>
            <a:r>
              <a:rPr spc="-10" dirty="0"/>
              <a:t>[cont.]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578789"/>
            <a:ext cx="4400550" cy="2562225"/>
            <a:chOff x="129196" y="578789"/>
            <a:chExt cx="4400550" cy="2562225"/>
          </a:xfrm>
        </p:grpSpPr>
        <p:sp>
          <p:nvSpPr>
            <p:cNvPr id="4" name="object 4"/>
            <p:cNvSpPr/>
            <p:nvPr/>
          </p:nvSpPr>
          <p:spPr>
            <a:xfrm>
              <a:off x="129196" y="578789"/>
              <a:ext cx="4349750" cy="196215"/>
            </a:xfrm>
            <a:custGeom>
              <a:avLst/>
              <a:gdLst/>
              <a:ahLst/>
              <a:cxnLst/>
              <a:rect l="l" t="t" r="r" b="b"/>
              <a:pathLst>
                <a:path w="4349750" h="19621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6133"/>
                  </a:lnTo>
                  <a:lnTo>
                    <a:pt x="4349657" y="196133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762266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039148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026448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623024"/>
              <a:ext cx="50800" cy="241612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806514"/>
              <a:ext cx="4349750" cy="2283460"/>
            </a:xfrm>
            <a:custGeom>
              <a:avLst/>
              <a:gdLst/>
              <a:ahLst/>
              <a:cxnLst/>
              <a:rect l="l" t="t" r="r" b="b"/>
              <a:pathLst>
                <a:path w="4349750" h="2283460">
                  <a:moveTo>
                    <a:pt x="4349657" y="0"/>
                  </a:moveTo>
                  <a:lnTo>
                    <a:pt x="0" y="0"/>
                  </a:lnTo>
                  <a:lnTo>
                    <a:pt x="0" y="2232633"/>
                  </a:lnTo>
                  <a:lnTo>
                    <a:pt x="4008" y="2252358"/>
                  </a:lnTo>
                  <a:lnTo>
                    <a:pt x="14922" y="2268511"/>
                  </a:lnTo>
                  <a:lnTo>
                    <a:pt x="31075" y="2279425"/>
                  </a:lnTo>
                  <a:lnTo>
                    <a:pt x="50800" y="2283434"/>
                  </a:lnTo>
                  <a:lnTo>
                    <a:pt x="4298856" y="2283434"/>
                  </a:lnTo>
                  <a:lnTo>
                    <a:pt x="4318581" y="2279425"/>
                  </a:lnTo>
                  <a:lnTo>
                    <a:pt x="4334734" y="2268511"/>
                  </a:lnTo>
                  <a:lnTo>
                    <a:pt x="4345648" y="2252358"/>
                  </a:lnTo>
                  <a:lnTo>
                    <a:pt x="4349657" y="223263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661086"/>
              <a:ext cx="0" cy="2397125"/>
            </a:xfrm>
            <a:custGeom>
              <a:avLst/>
              <a:gdLst/>
              <a:ahLst/>
              <a:cxnLst/>
              <a:rect l="l" t="t" r="r" b="b"/>
              <a:pathLst>
                <a:path h="2397125">
                  <a:moveTo>
                    <a:pt x="0" y="239711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64838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63568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62298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1236522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446555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2210765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2764955"/>
              <a:ext cx="76809" cy="7680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51904" y="518818"/>
            <a:ext cx="4277995" cy="253809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7940">
              <a:lnSpc>
                <a:spcPct val="100000"/>
              </a:lnSpc>
              <a:spcBef>
                <a:spcPts val="475"/>
              </a:spcBef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The</a:t>
            </a:r>
            <a:r>
              <a:rPr sz="1100" spc="-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availability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of</a:t>
            </a:r>
            <a:r>
              <a:rPr sz="1100" spc="-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very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large</a:t>
            </a:r>
            <a:r>
              <a:rPr sz="1100" spc="-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data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sets</a:t>
            </a:r>
            <a:r>
              <a:rPr sz="1100" spc="-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(2001-present)</a:t>
            </a:r>
            <a:endParaRPr sz="1100">
              <a:latin typeface="Arial"/>
              <a:cs typeface="Arial"/>
            </a:endParaRPr>
          </a:p>
          <a:p>
            <a:pPr marL="27940" marR="192405">
              <a:lnSpc>
                <a:spcPct val="102600"/>
              </a:lnSpc>
              <a:spcBef>
                <a:spcPts val="335"/>
              </a:spcBef>
            </a:pP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Big</a:t>
            </a:r>
            <a:r>
              <a:rPr sz="11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r>
              <a:rPr sz="11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massive</a:t>
            </a:r>
            <a:r>
              <a:rPr sz="11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computing</a:t>
            </a:r>
            <a:r>
              <a:rPr sz="11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power</a:t>
            </a:r>
            <a:r>
              <a:rPr sz="11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(e.g.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GPUs)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have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enabled </a:t>
            </a:r>
            <a:r>
              <a:rPr sz="1100" dirty="0">
                <a:latin typeface="Arial"/>
                <a:cs typeface="Arial"/>
              </a:rPr>
              <a:t>deep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networks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properly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trained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work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properly</a:t>
            </a:r>
            <a:endParaRPr sz="1100">
              <a:latin typeface="Arial"/>
              <a:cs typeface="Arial"/>
            </a:endParaRPr>
          </a:p>
          <a:p>
            <a:pPr marL="304800">
              <a:lnSpc>
                <a:spcPct val="100000"/>
              </a:lnSpc>
              <a:spcBef>
                <a:spcPts val="335"/>
              </a:spcBef>
            </a:pPr>
            <a:r>
              <a:rPr sz="1100" dirty="0">
                <a:latin typeface="Arial"/>
                <a:cs typeface="Arial"/>
              </a:rPr>
              <a:t>Until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recently: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emphasis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algorithms</a:t>
            </a:r>
            <a:endParaRPr sz="1100">
              <a:latin typeface="Arial"/>
              <a:cs typeface="Arial"/>
            </a:endParaRPr>
          </a:p>
          <a:p>
            <a:pPr marL="304800" marR="1605915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latin typeface="Arial"/>
                <a:cs typeface="Arial"/>
              </a:rPr>
              <a:t>Recent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works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AI: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emphasis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data </a:t>
            </a:r>
            <a:r>
              <a:rPr sz="1100" dirty="0">
                <a:latin typeface="Arial"/>
                <a:cs typeface="Arial"/>
              </a:rPr>
              <a:t>(for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machine</a:t>
            </a:r>
            <a:r>
              <a:rPr sz="11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learning</a:t>
            </a:r>
            <a:r>
              <a:rPr sz="11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&amp;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deep</a:t>
            </a:r>
            <a:r>
              <a:rPr sz="11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learning</a:t>
            </a:r>
            <a:r>
              <a:rPr sz="1100" spc="-10" dirty="0"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  <a:p>
            <a:pPr marL="304800" marR="287655" indent="-292735">
              <a:lnSpc>
                <a:spcPct val="102600"/>
              </a:lnSpc>
              <a:spcBef>
                <a:spcPts val="300"/>
              </a:spcBef>
            </a:pPr>
            <a:r>
              <a:rPr sz="1100" spc="-30" dirty="0">
                <a:solidFill>
                  <a:srgbClr val="3333B2"/>
                </a:solidFill>
                <a:latin typeface="Lucida Sans Unicode"/>
                <a:cs typeface="Lucida Sans Unicode"/>
              </a:rPr>
              <a:t>=</a:t>
            </a:r>
            <a:r>
              <a:rPr sz="1100" i="1" spc="-30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100" i="1" spc="75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learning</a:t>
            </a:r>
            <a:r>
              <a:rPr sz="1100" spc="-5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methods</a:t>
            </a:r>
            <a:r>
              <a:rPr sz="1100" spc="-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rather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than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hand-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coded</a:t>
            </a:r>
            <a:r>
              <a:rPr sz="1100" spc="-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knowledge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engineering</a:t>
            </a:r>
            <a:r>
              <a:rPr sz="11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used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express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knowledge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system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needs</a:t>
            </a:r>
            <a:endParaRPr sz="1100">
              <a:latin typeface="Arial"/>
              <a:cs typeface="Arial"/>
            </a:endParaRPr>
          </a:p>
          <a:p>
            <a:pPr marL="304800">
              <a:lnSpc>
                <a:spcPct val="100000"/>
              </a:lnSpc>
              <a:spcBef>
                <a:spcPts val="334"/>
              </a:spcBef>
            </a:pPr>
            <a:r>
              <a:rPr sz="1100" spc="-125" dirty="0">
                <a:latin typeface="Lucida Sans Unicode"/>
                <a:cs typeface="Lucida Sans Unicode"/>
              </a:rPr>
              <a:t>=</a:t>
            </a:r>
            <a:r>
              <a:rPr sz="1100" i="1" spc="-125" dirty="0">
                <a:latin typeface="Meiryo UI"/>
                <a:cs typeface="Meiryo UI"/>
              </a:rPr>
              <a:t>⇒</a:t>
            </a:r>
            <a:r>
              <a:rPr sz="1100" i="1" spc="-75" dirty="0"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Large</a:t>
            </a:r>
            <a:r>
              <a:rPr sz="1100" spc="-4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amount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and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variety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of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AI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applications</a:t>
            </a:r>
            <a:endParaRPr sz="1100">
              <a:latin typeface="Arial"/>
              <a:cs typeface="Arial"/>
            </a:endParaRPr>
          </a:p>
          <a:p>
            <a:pPr marL="304800" marR="5080">
              <a:lnSpc>
                <a:spcPct val="102600"/>
              </a:lnSpc>
            </a:pPr>
            <a:r>
              <a:rPr sz="1100" dirty="0">
                <a:latin typeface="Arial"/>
                <a:cs typeface="Arial"/>
              </a:rPr>
              <a:t>(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speech</a:t>
            </a:r>
            <a:r>
              <a:rPr sz="11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and</a:t>
            </a:r>
            <a:r>
              <a:rPr sz="11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r>
              <a:rPr sz="11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recognition</a:t>
            </a:r>
            <a:r>
              <a:rPr sz="1100" dirty="0">
                <a:latin typeface="Arial"/>
                <a:cs typeface="Arial"/>
              </a:rPr>
              <a:t>,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spam</a:t>
            </a:r>
            <a:r>
              <a:rPr sz="11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filtering</a:t>
            </a:r>
            <a:r>
              <a:rPr sz="1100" dirty="0">
                <a:latin typeface="Arial"/>
                <a:cs typeface="Arial"/>
              </a:rPr>
              <a:t>,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robotics</a:t>
            </a:r>
            <a:r>
              <a:rPr sz="1100" dirty="0">
                <a:latin typeface="Arial"/>
                <a:cs typeface="Arial"/>
              </a:rPr>
              <a:t>,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machine translation</a:t>
            </a:r>
            <a:r>
              <a:rPr sz="1100" spc="-10" dirty="0">
                <a:latin typeface="Arial"/>
                <a:cs typeface="Arial"/>
              </a:rPr>
              <a:t>,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autonomous</a:t>
            </a:r>
            <a:r>
              <a:rPr sz="11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vehicles</a:t>
            </a:r>
            <a:r>
              <a:rPr sz="1100" spc="-10" dirty="0">
                <a:latin typeface="Arial"/>
                <a:cs typeface="Arial"/>
              </a:rPr>
              <a:t>,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game</a:t>
            </a:r>
            <a:r>
              <a:rPr sz="11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playing</a:t>
            </a:r>
            <a:r>
              <a:rPr sz="1100" spc="-10" dirty="0">
                <a:latin typeface="Arial"/>
                <a:cs typeface="Arial"/>
              </a:rPr>
              <a:t>,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...)</a:t>
            </a:r>
            <a:endParaRPr sz="1100">
              <a:latin typeface="Arial"/>
              <a:cs typeface="Arial"/>
            </a:endParaRPr>
          </a:p>
          <a:p>
            <a:pPr marL="304800" marR="641985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latin typeface="Arial"/>
                <a:cs typeface="Arial"/>
              </a:rPr>
              <a:t>many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AI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applications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now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deeply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embedded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the </a:t>
            </a:r>
            <a:r>
              <a:rPr sz="1100" dirty="0">
                <a:latin typeface="Arial"/>
                <a:cs typeface="Arial"/>
              </a:rPr>
              <a:t>infrastructure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every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industry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r>
              <a:rPr spc="-10" dirty="0"/>
              <a:t>33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39</a:t>
            </a:r>
          </a:p>
        </p:txBody>
      </p:sp>
    </p:spTree>
  </p:cSld>
  <p:clrMapOvr>
    <a:masterClrMapping/>
  </p:clrMapOvr>
  <p:transition>
    <p:cut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Brief</a:t>
            </a:r>
            <a:r>
              <a:rPr spc="105" dirty="0"/>
              <a:t> </a:t>
            </a:r>
            <a:r>
              <a:rPr dirty="0"/>
              <a:t>History</a:t>
            </a:r>
            <a:r>
              <a:rPr spc="110" dirty="0"/>
              <a:t> </a:t>
            </a:r>
            <a:r>
              <a:rPr dirty="0"/>
              <a:t>of</a:t>
            </a:r>
            <a:r>
              <a:rPr spc="110" dirty="0"/>
              <a:t> </a:t>
            </a:r>
            <a:r>
              <a:rPr dirty="0"/>
              <a:t>Artificial</a:t>
            </a:r>
            <a:r>
              <a:rPr spc="110" dirty="0"/>
              <a:t> </a:t>
            </a:r>
            <a:r>
              <a:rPr dirty="0"/>
              <a:t>Intelligence</a:t>
            </a:r>
            <a:r>
              <a:rPr spc="110" dirty="0"/>
              <a:t> </a:t>
            </a:r>
            <a:r>
              <a:rPr spc="-10" dirty="0"/>
              <a:t>[cont.]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540321"/>
            <a:ext cx="4400550" cy="2658745"/>
            <a:chOff x="129196" y="540321"/>
            <a:chExt cx="4400550" cy="2658745"/>
          </a:xfrm>
        </p:grpSpPr>
        <p:sp>
          <p:nvSpPr>
            <p:cNvPr id="4" name="object 4"/>
            <p:cNvSpPr/>
            <p:nvPr/>
          </p:nvSpPr>
          <p:spPr>
            <a:xfrm>
              <a:off x="129196" y="540321"/>
              <a:ext cx="4349750" cy="196215"/>
            </a:xfrm>
            <a:custGeom>
              <a:avLst/>
              <a:gdLst/>
              <a:ahLst/>
              <a:cxnLst/>
              <a:rect l="l" t="t" r="r" b="b"/>
              <a:pathLst>
                <a:path w="4349750" h="19621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6133"/>
                  </a:lnTo>
                  <a:lnTo>
                    <a:pt x="4349657" y="196133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723798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096844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084144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584555"/>
              <a:ext cx="50800" cy="251228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768049"/>
              <a:ext cx="4349750" cy="2379980"/>
            </a:xfrm>
            <a:custGeom>
              <a:avLst/>
              <a:gdLst/>
              <a:ahLst/>
              <a:cxnLst/>
              <a:rect l="l" t="t" r="r" b="b"/>
              <a:pathLst>
                <a:path w="4349750" h="2379980">
                  <a:moveTo>
                    <a:pt x="4349657" y="0"/>
                  </a:moveTo>
                  <a:lnTo>
                    <a:pt x="0" y="0"/>
                  </a:lnTo>
                  <a:lnTo>
                    <a:pt x="0" y="2328794"/>
                  </a:lnTo>
                  <a:lnTo>
                    <a:pt x="4008" y="2348519"/>
                  </a:lnTo>
                  <a:lnTo>
                    <a:pt x="14922" y="2364672"/>
                  </a:lnTo>
                  <a:lnTo>
                    <a:pt x="31075" y="2375586"/>
                  </a:lnTo>
                  <a:lnTo>
                    <a:pt x="50800" y="2379594"/>
                  </a:lnTo>
                  <a:lnTo>
                    <a:pt x="4298856" y="2379594"/>
                  </a:lnTo>
                  <a:lnTo>
                    <a:pt x="4318581" y="2375586"/>
                  </a:lnTo>
                  <a:lnTo>
                    <a:pt x="4334734" y="2364672"/>
                  </a:lnTo>
                  <a:lnTo>
                    <a:pt x="4345648" y="2348519"/>
                  </a:lnTo>
                  <a:lnTo>
                    <a:pt x="4349657" y="232879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622622"/>
              <a:ext cx="0" cy="2493645"/>
            </a:xfrm>
            <a:custGeom>
              <a:avLst/>
              <a:gdLst/>
              <a:ahLst/>
              <a:cxnLst/>
              <a:rect l="l" t="t" r="r" b="b"/>
              <a:pathLst>
                <a:path h="2493645">
                  <a:moveTo>
                    <a:pt x="0" y="249327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60992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9722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58452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815949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542199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924316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2650566"/>
              <a:ext cx="76809" cy="7680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67297" y="480375"/>
            <a:ext cx="4248150" cy="263461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The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Deep-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Learning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Tsunami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(2015-present)</a:t>
            </a:r>
            <a:endParaRPr sz="1100">
              <a:latin typeface="Arial"/>
              <a:cs typeface="Arial"/>
            </a:endParaRPr>
          </a:p>
          <a:p>
            <a:pPr marL="289560" marR="39370">
              <a:lnSpc>
                <a:spcPct val="102600"/>
              </a:lnSpc>
              <a:spcBef>
                <a:spcPts val="335"/>
              </a:spcBef>
            </a:pPr>
            <a:r>
              <a:rPr sz="1100" dirty="0">
                <a:latin typeface="Arial"/>
                <a:cs typeface="Arial"/>
              </a:rPr>
              <a:t>“Deep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Learning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waves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have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lapped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shores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of </a:t>
            </a:r>
            <a:r>
              <a:rPr sz="1100" dirty="0">
                <a:latin typeface="Arial"/>
                <a:cs typeface="Arial"/>
              </a:rPr>
              <a:t>computational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linguistics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several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years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now,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but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2015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seems </a:t>
            </a:r>
            <a:r>
              <a:rPr sz="1100" dirty="0">
                <a:latin typeface="Arial"/>
                <a:cs typeface="Arial"/>
              </a:rPr>
              <a:t>like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year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when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full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force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tsunami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hit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major </a:t>
            </a:r>
            <a:r>
              <a:rPr sz="1100" dirty="0">
                <a:latin typeface="Arial"/>
                <a:cs typeface="Arial"/>
              </a:rPr>
              <a:t>Natural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Language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Processing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(NLP)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conferences.”</a:t>
            </a:r>
            <a:r>
              <a:rPr sz="1100" dirty="0">
                <a:latin typeface="Arial"/>
                <a:cs typeface="Arial"/>
              </a:rPr>
              <a:t> [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C.</a:t>
            </a:r>
            <a:r>
              <a:rPr sz="1100" spc="-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Manning</a:t>
            </a:r>
            <a:r>
              <a:rPr sz="1100" spc="-10" dirty="0">
                <a:latin typeface="Arial"/>
                <a:cs typeface="Arial"/>
              </a:rPr>
              <a:t>]</a:t>
            </a:r>
            <a:endParaRPr sz="1100">
              <a:latin typeface="Arial"/>
              <a:cs typeface="Arial"/>
            </a:endParaRPr>
          </a:p>
          <a:p>
            <a:pPr marL="289560" marR="327025">
              <a:lnSpc>
                <a:spcPct val="102600"/>
              </a:lnSpc>
              <a:spcBef>
                <a:spcPts val="300"/>
              </a:spcBef>
            </a:pPr>
            <a:r>
              <a:rPr sz="1100" spc="-10" dirty="0">
                <a:latin typeface="Arial"/>
                <a:cs typeface="Arial"/>
              </a:rPr>
              <a:t>Previous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successes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fields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image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classification</a:t>
            </a:r>
            <a:r>
              <a:rPr sz="1100" spc="-25" dirty="0">
                <a:latin typeface="Arial"/>
                <a:cs typeface="Arial"/>
              </a:rPr>
              <a:t> and </a:t>
            </a:r>
            <a:r>
              <a:rPr sz="1100" spc="-10" dirty="0">
                <a:latin typeface="Arial"/>
                <a:cs typeface="Arial"/>
              </a:rPr>
              <a:t>speech...</a:t>
            </a:r>
            <a:endParaRPr sz="1100">
              <a:latin typeface="Arial"/>
              <a:cs typeface="Arial"/>
            </a:endParaRPr>
          </a:p>
          <a:p>
            <a:pPr marL="289560" marR="207010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latin typeface="Arial"/>
                <a:cs typeface="Arial"/>
              </a:rPr>
              <a:t>Experts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field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LeCun,</a:t>
            </a:r>
            <a:r>
              <a:rPr sz="11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Hinton,</a:t>
            </a:r>
            <a:r>
              <a:rPr sz="11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Bengio</a:t>
            </a:r>
            <a:r>
              <a:rPr sz="1100" dirty="0">
                <a:latin typeface="Arial"/>
                <a:cs typeface="Arial"/>
              </a:rPr>
              <a:t>)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agree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fact </a:t>
            </a:r>
            <a:r>
              <a:rPr sz="1100" dirty="0">
                <a:latin typeface="Arial"/>
                <a:cs typeface="Arial"/>
              </a:rPr>
              <a:t>that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there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will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important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developments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text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video understanding,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machine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translation,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question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answering</a:t>
            </a:r>
            <a:r>
              <a:rPr sz="1100" spc="-25" dirty="0">
                <a:latin typeface="Arial"/>
                <a:cs typeface="Arial"/>
              </a:rPr>
              <a:t> ... </a:t>
            </a:r>
            <a:r>
              <a:rPr sz="1100" spc="-20" dirty="0">
                <a:latin typeface="Arial"/>
                <a:cs typeface="Arial"/>
              </a:rPr>
              <a:t>[Turing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award]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latin typeface="Arial"/>
                <a:cs typeface="Arial"/>
              </a:rPr>
              <a:t>Google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masters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GO: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Deep-</a:t>
            </a:r>
            <a:r>
              <a:rPr sz="1100" dirty="0">
                <a:latin typeface="Arial"/>
                <a:cs typeface="Arial"/>
              </a:rPr>
              <a:t>learning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software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defeats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human professional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first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time.</a:t>
            </a:r>
            <a:r>
              <a:rPr sz="1100" spc="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AlphaGo.</a:t>
            </a:r>
            <a:r>
              <a:rPr sz="1100" spc="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Nature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529,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445-</a:t>
            </a:r>
            <a:r>
              <a:rPr sz="1100" dirty="0">
                <a:latin typeface="Arial"/>
                <a:cs typeface="Arial"/>
              </a:rPr>
              <a:t>446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(28 </a:t>
            </a:r>
            <a:r>
              <a:rPr sz="1100" dirty="0">
                <a:latin typeface="Arial"/>
                <a:cs typeface="Arial"/>
              </a:rPr>
              <a:t>January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2016).</a:t>
            </a:r>
            <a:r>
              <a:rPr sz="1100" spc="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March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2016,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Lee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Sedol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defeated.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r>
              <a:rPr spc="-10" dirty="0"/>
              <a:t>34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39</a:t>
            </a:r>
          </a:p>
        </p:txBody>
      </p:sp>
    </p:spTree>
  </p:cSld>
  <p:clrMapOvr>
    <a:masterClrMapping/>
  </p:clrMapOvr>
  <p:transition>
    <p:cut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Main</a:t>
            </a:r>
            <a:r>
              <a:rPr spc="70" dirty="0"/>
              <a:t> </a:t>
            </a:r>
            <a:r>
              <a:rPr dirty="0"/>
              <a:t>AI</a:t>
            </a:r>
            <a:r>
              <a:rPr spc="75" dirty="0"/>
              <a:t> </a:t>
            </a:r>
            <a:r>
              <a:rPr dirty="0"/>
              <a:t>Research</a:t>
            </a:r>
            <a:r>
              <a:rPr spc="75" dirty="0"/>
              <a:t> </a:t>
            </a:r>
            <a:r>
              <a:rPr spc="-10" dirty="0"/>
              <a:t>Venues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453402"/>
            <a:ext cx="4400550" cy="2871470"/>
            <a:chOff x="129196" y="453402"/>
            <a:chExt cx="4400550" cy="2871470"/>
          </a:xfrm>
        </p:grpSpPr>
        <p:sp>
          <p:nvSpPr>
            <p:cNvPr id="4" name="object 4"/>
            <p:cNvSpPr/>
            <p:nvPr/>
          </p:nvSpPr>
          <p:spPr>
            <a:xfrm>
              <a:off x="129196" y="453402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223234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210534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503974"/>
              <a:ext cx="50800" cy="271926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97801"/>
              <a:ext cx="4349750" cy="2776855"/>
            </a:xfrm>
            <a:custGeom>
              <a:avLst/>
              <a:gdLst/>
              <a:ahLst/>
              <a:cxnLst/>
              <a:rect l="l" t="t" r="r" b="b"/>
              <a:pathLst>
                <a:path w="4349750" h="2776854">
                  <a:moveTo>
                    <a:pt x="4349657" y="0"/>
                  </a:moveTo>
                  <a:lnTo>
                    <a:pt x="0" y="0"/>
                  </a:lnTo>
                  <a:lnTo>
                    <a:pt x="0" y="2725432"/>
                  </a:lnTo>
                  <a:lnTo>
                    <a:pt x="4008" y="2745157"/>
                  </a:lnTo>
                  <a:lnTo>
                    <a:pt x="14922" y="2761310"/>
                  </a:lnTo>
                  <a:lnTo>
                    <a:pt x="31075" y="2772224"/>
                  </a:lnTo>
                  <a:lnTo>
                    <a:pt x="50800" y="2776233"/>
                  </a:lnTo>
                  <a:lnTo>
                    <a:pt x="4298856" y="2776233"/>
                  </a:lnTo>
                  <a:lnTo>
                    <a:pt x="4318581" y="2772224"/>
                  </a:lnTo>
                  <a:lnTo>
                    <a:pt x="4334734" y="2761310"/>
                  </a:lnTo>
                  <a:lnTo>
                    <a:pt x="4345648" y="2745157"/>
                  </a:lnTo>
                  <a:lnTo>
                    <a:pt x="4349657" y="2725432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42039"/>
              <a:ext cx="0" cy="2700655"/>
            </a:xfrm>
            <a:custGeom>
              <a:avLst/>
              <a:gdLst/>
              <a:ahLst/>
              <a:cxnLst/>
              <a:rect l="l" t="t" r="r" b="b"/>
              <a:pathLst>
                <a:path h="2700655">
                  <a:moveTo>
                    <a:pt x="0" y="270024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2933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1663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0393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542518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3034" y="734580"/>
              <a:ext cx="61874" cy="61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886409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038250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1190078"/>
              <a:ext cx="61874" cy="618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341907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493735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1668589"/>
              <a:ext cx="76809" cy="7680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3034" y="1860664"/>
              <a:ext cx="61874" cy="6187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3034" y="2012492"/>
              <a:ext cx="61874" cy="6187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3034" y="2164321"/>
              <a:ext cx="61874" cy="6187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3034" y="2316149"/>
              <a:ext cx="61874" cy="6187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1010" y="2491003"/>
              <a:ext cx="76809" cy="7680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3034" y="2683078"/>
              <a:ext cx="61874" cy="6187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3034" y="2834906"/>
              <a:ext cx="61874" cy="6187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3034" y="2986735"/>
              <a:ext cx="61874" cy="61874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444385" y="445542"/>
            <a:ext cx="3891915" cy="279590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Major</a:t>
            </a:r>
            <a:r>
              <a:rPr sz="11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AI</a:t>
            </a:r>
            <a:r>
              <a:rPr sz="11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Journals</a:t>
            </a:r>
            <a:endParaRPr sz="1100">
              <a:latin typeface="Arial"/>
              <a:cs typeface="Arial"/>
            </a:endParaRPr>
          </a:p>
          <a:p>
            <a:pPr marL="289560" marR="210312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Artificial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Intelligence </a:t>
            </a:r>
            <a:r>
              <a:rPr sz="1000" dirty="0">
                <a:latin typeface="Arial"/>
                <a:cs typeface="Arial"/>
              </a:rPr>
              <a:t>Computational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Intelligence</a:t>
            </a:r>
            <a:endParaRPr sz="1000">
              <a:latin typeface="Arial"/>
              <a:cs typeface="Arial"/>
            </a:endParaRPr>
          </a:p>
          <a:p>
            <a:pPr marL="289560">
              <a:lnSpc>
                <a:spcPts val="1190"/>
              </a:lnSpc>
            </a:pPr>
            <a:r>
              <a:rPr sz="1000" dirty="0">
                <a:latin typeface="Arial"/>
                <a:cs typeface="Arial"/>
              </a:rPr>
              <a:t>Journal of Artificial Intelligence </a:t>
            </a:r>
            <a:r>
              <a:rPr sz="1000" spc="-10" dirty="0">
                <a:latin typeface="Arial"/>
                <a:cs typeface="Arial"/>
              </a:rPr>
              <a:t>Research</a:t>
            </a:r>
            <a:endParaRPr sz="1000">
              <a:latin typeface="Arial"/>
              <a:cs typeface="Arial"/>
            </a:endParaRPr>
          </a:p>
          <a:p>
            <a:pPr marL="289560" marR="5080">
              <a:lnSpc>
                <a:spcPts val="1200"/>
              </a:lnSpc>
              <a:spcBef>
                <a:spcPts val="40"/>
              </a:spcBef>
            </a:pPr>
            <a:r>
              <a:rPr sz="1000" dirty="0">
                <a:latin typeface="Arial"/>
                <a:cs typeface="Arial"/>
              </a:rPr>
              <a:t>IEEE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Transactions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on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Pattern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Analysis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Machine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Intelligence </a:t>
            </a:r>
            <a:r>
              <a:rPr sz="1000" dirty="0">
                <a:latin typeface="Arial"/>
                <a:cs typeface="Arial"/>
              </a:rPr>
              <a:t>IEEE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Intelligent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Systems</a:t>
            </a:r>
            <a:endParaRPr sz="1000">
              <a:latin typeface="Arial"/>
              <a:cs typeface="Arial"/>
            </a:endParaRPr>
          </a:p>
          <a:p>
            <a:pPr marL="324485">
              <a:lnSpc>
                <a:spcPts val="1150"/>
              </a:lnSpc>
            </a:pPr>
            <a:r>
              <a:rPr sz="1000" dirty="0">
                <a:latin typeface="Arial"/>
                <a:cs typeface="Arial"/>
              </a:rPr>
              <a:t>[</a:t>
            </a:r>
            <a:r>
              <a:rPr sz="1000" spc="-10" dirty="0">
                <a:latin typeface="Arial"/>
                <a:cs typeface="Arial"/>
              </a:rPr>
              <a:t> area-</a:t>
            </a:r>
            <a:r>
              <a:rPr sz="1000" dirty="0">
                <a:latin typeface="Arial"/>
                <a:cs typeface="Arial"/>
              </a:rPr>
              <a:t>specific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journals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]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Main</a:t>
            </a:r>
            <a:r>
              <a:rPr sz="11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AI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Conferences</a:t>
            </a:r>
            <a:endParaRPr sz="1100">
              <a:latin typeface="Arial"/>
              <a:cs typeface="Arial"/>
            </a:endParaRPr>
          </a:p>
          <a:p>
            <a:pPr marL="289560" marR="1147445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International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Joint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Conference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on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AI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(IJCAI) </a:t>
            </a:r>
            <a:r>
              <a:rPr sz="1000" dirty="0">
                <a:latin typeface="Arial"/>
                <a:cs typeface="Arial"/>
              </a:rPr>
              <a:t>National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Conference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on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AI</a:t>
            </a:r>
            <a:r>
              <a:rPr sz="1000" spc="-10" dirty="0">
                <a:latin typeface="Arial"/>
                <a:cs typeface="Arial"/>
              </a:rPr>
              <a:t> (AAAI)</a:t>
            </a:r>
            <a:r>
              <a:rPr sz="1000" spc="50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European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Conference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on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AI</a:t>
            </a:r>
            <a:r>
              <a:rPr sz="1000" spc="-10" dirty="0">
                <a:latin typeface="Arial"/>
                <a:cs typeface="Arial"/>
              </a:rPr>
              <a:t> (ECAI)</a:t>
            </a:r>
            <a:endParaRPr sz="1000">
              <a:latin typeface="Arial"/>
              <a:cs typeface="Arial"/>
            </a:endParaRPr>
          </a:p>
          <a:p>
            <a:pPr marL="324485">
              <a:lnSpc>
                <a:spcPts val="1185"/>
              </a:lnSpc>
            </a:pPr>
            <a:r>
              <a:rPr sz="1000" dirty="0">
                <a:latin typeface="Arial"/>
                <a:cs typeface="Arial"/>
              </a:rPr>
              <a:t>[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area-</a:t>
            </a:r>
            <a:r>
              <a:rPr sz="1000" dirty="0">
                <a:latin typeface="Arial"/>
                <a:cs typeface="Arial"/>
              </a:rPr>
              <a:t>specific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conferences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]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Main</a:t>
            </a:r>
            <a:r>
              <a:rPr sz="11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professional</a:t>
            </a:r>
            <a:r>
              <a:rPr sz="11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societies</a:t>
            </a:r>
            <a:r>
              <a:rPr sz="11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for</a:t>
            </a:r>
            <a:r>
              <a:rPr sz="1100" spc="-25" dirty="0">
                <a:solidFill>
                  <a:srgbClr val="0000FF"/>
                </a:solidFill>
                <a:latin typeface="Arial"/>
                <a:cs typeface="Arial"/>
              </a:rPr>
              <a:t> AI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American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Association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for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Artificial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Intelligence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(AAAI)</a:t>
            </a:r>
            <a:endParaRPr sz="1000">
              <a:latin typeface="Arial"/>
              <a:cs typeface="Arial"/>
            </a:endParaRPr>
          </a:p>
          <a:p>
            <a:pPr marL="289560" marR="144145">
              <a:lnSpc>
                <a:spcPts val="1200"/>
              </a:lnSpc>
              <a:spcBef>
                <a:spcPts val="35"/>
              </a:spcBef>
            </a:pPr>
            <a:r>
              <a:rPr sz="1000" dirty="0">
                <a:latin typeface="Arial"/>
                <a:cs typeface="Arial"/>
              </a:rPr>
              <a:t>ACM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Special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Interest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Group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Artificial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Intelligence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(SIGART) </a:t>
            </a:r>
            <a:r>
              <a:rPr sz="1000" dirty="0">
                <a:latin typeface="Arial"/>
                <a:cs typeface="Arial"/>
              </a:rPr>
              <a:t>Society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for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Artificial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Intelligence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Simulation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Behaviour (AISB)</a:t>
            </a:r>
            <a:endParaRPr sz="1000">
              <a:latin typeface="Arial"/>
              <a:cs typeface="Arial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r>
              <a:rPr spc="-10" dirty="0"/>
              <a:t>35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39</a:t>
            </a:r>
          </a:p>
        </p:txBody>
      </p:sp>
    </p:spTree>
  </p:cSld>
  <p:clrMapOvr>
    <a:masterClrMapping/>
  </p:clrMapOvr>
  <p:transition>
    <p:cut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Outline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034" y="939266"/>
            <a:ext cx="188391" cy="1883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5387" y="955597"/>
            <a:ext cx="8191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solidFill>
                  <a:srgbClr val="FAFAFD"/>
                </a:solidFill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6560" y="932940"/>
            <a:ext cx="13265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3" action="ppaction://hlinksldjump"/>
              </a:rPr>
              <a:t>AI:</a:t>
            </a:r>
            <a:r>
              <a:rPr sz="1100" spc="-40" dirty="0">
                <a:solidFill>
                  <a:srgbClr val="CCCCCC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3" action="ppaction://hlinksldjump"/>
              </a:rPr>
              <a:t>Fiction</a:t>
            </a:r>
            <a:r>
              <a:rPr sz="1100" spc="-40" dirty="0">
                <a:solidFill>
                  <a:srgbClr val="CCCCCC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3" action="ppaction://hlinksldjump"/>
              </a:rPr>
              <a:t>vs.</a:t>
            </a:r>
            <a:r>
              <a:rPr sz="1100" spc="25" dirty="0">
                <a:solidFill>
                  <a:srgbClr val="CCCCCC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3" action="ppaction://hlinksldjump"/>
              </a:rPr>
              <a:t>Reality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2034" y="1423974"/>
            <a:ext cx="188391" cy="18839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75387" y="1440305"/>
            <a:ext cx="8191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solidFill>
                  <a:srgbClr val="FAFAFD"/>
                </a:solidFill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6560" y="1417636"/>
            <a:ext cx="73406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5" action="ppaction://hlinksldjump"/>
              </a:rPr>
              <a:t>What</a:t>
            </a:r>
            <a:r>
              <a:rPr sz="1100" spc="-30" dirty="0">
                <a:solidFill>
                  <a:srgbClr val="CCCCCC"/>
                </a:solidFill>
                <a:latin typeface="Arial"/>
                <a:cs typeface="Arial"/>
                <a:hlinkClick r:id="rId5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5" action="ppaction://hlinksldjump"/>
              </a:rPr>
              <a:t>is</a:t>
            </a:r>
            <a:r>
              <a:rPr sz="1100" spc="-25" dirty="0">
                <a:solidFill>
                  <a:srgbClr val="CCCCCC"/>
                </a:solidFill>
                <a:latin typeface="Arial"/>
                <a:cs typeface="Arial"/>
                <a:hlinkClick r:id="rId5" action="ppaction://hlinksldjump"/>
              </a:rPr>
              <a:t> AI?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2034" y="1908670"/>
            <a:ext cx="188391" cy="18839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75387" y="1923972"/>
            <a:ext cx="8191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solidFill>
                  <a:srgbClr val="FAFAFD"/>
                </a:solidFill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6560" y="1902344"/>
            <a:ext cx="185102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7" action="ppaction://hlinksldjump"/>
              </a:rPr>
              <a:t>Foundations</a:t>
            </a:r>
            <a:r>
              <a:rPr sz="1100" spc="-15" dirty="0">
                <a:solidFill>
                  <a:srgbClr val="CCCCCC"/>
                </a:solidFill>
                <a:latin typeface="Arial"/>
                <a:cs typeface="Arial"/>
                <a:hlinkClick r:id="rId7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7" action="ppaction://hlinksldjump"/>
              </a:rPr>
              <a:t>and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7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7" action="ppaction://hlinksldjump"/>
              </a:rPr>
              <a:t>History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7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7" action="ppaction://hlinksldjump"/>
              </a:rPr>
              <a:t>of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7" action="ppaction://hlinksldjump"/>
              </a:rPr>
              <a:t> </a:t>
            </a:r>
            <a:r>
              <a:rPr sz="1100" spc="-25" dirty="0">
                <a:solidFill>
                  <a:srgbClr val="CCCCCC"/>
                </a:solidFill>
                <a:latin typeface="Arial"/>
                <a:cs typeface="Arial"/>
                <a:hlinkClick r:id="rId7" action="ppaction://hlinksldjump"/>
              </a:rPr>
              <a:t>AI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2034" y="2393378"/>
            <a:ext cx="188391" cy="188391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75387" y="2409709"/>
            <a:ext cx="8191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solidFill>
                  <a:srgbClr val="EAEAF7"/>
                </a:solidFill>
                <a:latin typeface="Arial"/>
                <a:cs typeface="Arial"/>
              </a:rPr>
              <a:t>4</a:t>
            </a:r>
            <a:endParaRPr sz="8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r>
              <a:rPr spc="-10" dirty="0"/>
              <a:t>36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39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66560" y="2387039"/>
            <a:ext cx="11633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Arial"/>
                <a:cs typeface="Arial"/>
                <a:hlinkClick r:id="rId9" action="ppaction://hlinksldjump"/>
              </a:rPr>
              <a:t>AI:</a:t>
            </a:r>
            <a:r>
              <a:rPr sz="1100" spc="-25" dirty="0">
                <a:latin typeface="Arial"/>
                <a:cs typeface="Arial"/>
                <a:hlinkClick r:id="rId9" action="ppaction://hlinksldjump"/>
              </a:rPr>
              <a:t> </a:t>
            </a:r>
            <a:r>
              <a:rPr sz="1100" dirty="0">
                <a:latin typeface="Arial"/>
                <a:cs typeface="Arial"/>
                <a:hlinkClick r:id="rId9" action="ppaction://hlinksldjump"/>
              </a:rPr>
              <a:t>State</a:t>
            </a:r>
            <a:r>
              <a:rPr sz="1100" spc="-20" dirty="0">
                <a:latin typeface="Arial"/>
                <a:cs typeface="Arial"/>
                <a:hlinkClick r:id="rId9" action="ppaction://hlinksldjump"/>
              </a:rPr>
              <a:t> </a:t>
            </a:r>
            <a:r>
              <a:rPr sz="1100" dirty="0">
                <a:latin typeface="Arial"/>
                <a:cs typeface="Arial"/>
                <a:hlinkClick r:id="rId9" action="ppaction://hlinksldjump"/>
              </a:rPr>
              <a:t>of</a:t>
            </a:r>
            <a:r>
              <a:rPr sz="1100" spc="-20" dirty="0">
                <a:latin typeface="Arial"/>
                <a:cs typeface="Arial"/>
                <a:hlinkClick r:id="rId9" action="ppaction://hlinksldjump"/>
              </a:rPr>
              <a:t> </a:t>
            </a:r>
            <a:r>
              <a:rPr sz="1100" dirty="0">
                <a:latin typeface="Arial"/>
                <a:cs typeface="Arial"/>
                <a:hlinkClick r:id="rId9" action="ppaction://hlinksldjump"/>
              </a:rPr>
              <a:t>the</a:t>
            </a:r>
            <a:r>
              <a:rPr sz="1100" spc="-20" dirty="0">
                <a:latin typeface="Arial"/>
                <a:cs typeface="Arial"/>
                <a:hlinkClick r:id="rId9" action="ppaction://hlinksldjump"/>
              </a:rPr>
              <a:t> </a:t>
            </a:r>
            <a:r>
              <a:rPr sz="1100" spc="-25" dirty="0">
                <a:latin typeface="Arial"/>
                <a:cs typeface="Arial"/>
                <a:hlinkClick r:id="rId9" action="ppaction://hlinksldjump"/>
              </a:rPr>
              <a:t>Art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5565"/>
            <a:ext cx="97726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AI</a:t>
            </a:r>
            <a:r>
              <a:rPr sz="1400" spc="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in</a:t>
            </a:r>
            <a:r>
              <a:rPr sz="1400" spc="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333B2"/>
                </a:solidFill>
                <a:latin typeface="Arial"/>
                <a:cs typeface="Arial"/>
              </a:rPr>
              <a:t>Fiction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0328" y="444660"/>
            <a:ext cx="2907385" cy="232590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29196" y="3047771"/>
            <a:ext cx="4400550" cy="408305"/>
            <a:chOff x="129196" y="3047771"/>
            <a:chExt cx="4400550" cy="408305"/>
          </a:xfrm>
        </p:grpSpPr>
        <p:sp>
          <p:nvSpPr>
            <p:cNvPr id="5" name="object 5"/>
            <p:cNvSpPr/>
            <p:nvPr/>
          </p:nvSpPr>
          <p:spPr>
            <a:xfrm>
              <a:off x="129196" y="304777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8853" y="3098342"/>
              <a:ext cx="50800" cy="35765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9196" y="3092197"/>
              <a:ext cx="4349750" cy="363855"/>
            </a:xfrm>
            <a:custGeom>
              <a:avLst/>
              <a:gdLst/>
              <a:ahLst/>
              <a:cxnLst/>
              <a:rect l="l" t="t" r="r" b="b"/>
              <a:pathLst>
                <a:path w="4349750" h="363854">
                  <a:moveTo>
                    <a:pt x="4349657" y="0"/>
                  </a:moveTo>
                  <a:lnTo>
                    <a:pt x="0" y="0"/>
                  </a:lnTo>
                  <a:lnTo>
                    <a:pt x="0" y="363802"/>
                  </a:lnTo>
                  <a:lnTo>
                    <a:pt x="4349657" y="363802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78853" y="3136435"/>
              <a:ext cx="0" cy="320040"/>
            </a:xfrm>
            <a:custGeom>
              <a:avLst/>
              <a:gdLst/>
              <a:ahLst/>
              <a:cxnLst/>
              <a:rect l="l" t="t" r="r" b="b"/>
              <a:pathLst>
                <a:path h="320039">
                  <a:moveTo>
                    <a:pt x="0" y="31956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312373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311103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309833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67297" y="2797919"/>
            <a:ext cx="3152775" cy="47053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017905">
              <a:lnSpc>
                <a:spcPct val="100000"/>
              </a:lnSpc>
              <a:spcBef>
                <a:spcPts val="40"/>
              </a:spcBef>
            </a:pPr>
            <a:r>
              <a:rPr sz="1100" spc="-20" dirty="0">
                <a:latin typeface="Arial"/>
                <a:cs typeface="Arial"/>
              </a:rPr>
              <a:t>“Wall-</a:t>
            </a:r>
            <a:r>
              <a:rPr sz="1100" dirty="0">
                <a:latin typeface="Arial"/>
                <a:cs typeface="Arial"/>
              </a:rPr>
              <a:t>E”,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2008,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by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Andrew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Stanton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...</a:t>
            </a:r>
            <a:r>
              <a:rPr sz="1100" spc="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and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many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others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...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46346" y="3344092"/>
            <a:ext cx="198755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5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AI</a:t>
            </a:r>
            <a:r>
              <a:rPr spc="55" dirty="0"/>
              <a:t> </a:t>
            </a:r>
            <a:r>
              <a:rPr dirty="0"/>
              <a:t>is</a:t>
            </a:r>
            <a:r>
              <a:rPr spc="60" dirty="0"/>
              <a:t> </a:t>
            </a:r>
            <a:r>
              <a:rPr dirty="0"/>
              <a:t>everywhere</a:t>
            </a:r>
            <a:r>
              <a:rPr spc="55" dirty="0"/>
              <a:t> </a:t>
            </a:r>
            <a:r>
              <a:rPr spc="-25" dirty="0"/>
              <a:t>...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740079"/>
            <a:ext cx="4400550" cy="2159000"/>
            <a:chOff x="129196" y="740079"/>
            <a:chExt cx="4400550" cy="2159000"/>
          </a:xfrm>
        </p:grpSpPr>
        <p:sp>
          <p:nvSpPr>
            <p:cNvPr id="4" name="object 4"/>
            <p:cNvSpPr/>
            <p:nvPr/>
          </p:nvSpPr>
          <p:spPr>
            <a:xfrm>
              <a:off x="129196" y="740079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2797213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2784513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790638"/>
              <a:ext cx="50800" cy="200657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784471"/>
              <a:ext cx="4349750" cy="2063750"/>
            </a:xfrm>
            <a:custGeom>
              <a:avLst/>
              <a:gdLst/>
              <a:ahLst/>
              <a:cxnLst/>
              <a:rect l="l" t="t" r="r" b="b"/>
              <a:pathLst>
                <a:path w="4349750" h="2063750">
                  <a:moveTo>
                    <a:pt x="4349657" y="0"/>
                  </a:moveTo>
                  <a:lnTo>
                    <a:pt x="0" y="0"/>
                  </a:lnTo>
                  <a:lnTo>
                    <a:pt x="0" y="2012741"/>
                  </a:lnTo>
                  <a:lnTo>
                    <a:pt x="4008" y="2032466"/>
                  </a:lnTo>
                  <a:lnTo>
                    <a:pt x="14922" y="2048619"/>
                  </a:lnTo>
                  <a:lnTo>
                    <a:pt x="31075" y="2059533"/>
                  </a:lnTo>
                  <a:lnTo>
                    <a:pt x="50800" y="2063541"/>
                  </a:lnTo>
                  <a:lnTo>
                    <a:pt x="4298856" y="2063541"/>
                  </a:lnTo>
                  <a:lnTo>
                    <a:pt x="4318581" y="2059533"/>
                  </a:lnTo>
                  <a:lnTo>
                    <a:pt x="4334734" y="2048619"/>
                  </a:lnTo>
                  <a:lnTo>
                    <a:pt x="4345648" y="2032466"/>
                  </a:lnTo>
                  <a:lnTo>
                    <a:pt x="4349657" y="2012741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828708"/>
              <a:ext cx="0" cy="1987550"/>
            </a:xfrm>
            <a:custGeom>
              <a:avLst/>
              <a:gdLst/>
              <a:ahLst/>
              <a:cxnLst/>
              <a:rect l="l" t="t" r="r" b="b"/>
              <a:pathLst>
                <a:path h="1987550">
                  <a:moveTo>
                    <a:pt x="0" y="198755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81600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80330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79060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832370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1042403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252435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462468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672501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882533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2092566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2302599"/>
              <a:ext cx="76809" cy="7680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512631"/>
              <a:ext cx="76809" cy="7680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10" y="2722664"/>
              <a:ext cx="76809" cy="76809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444385" y="716684"/>
            <a:ext cx="2701290" cy="212598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dirty="0">
                <a:latin typeface="Arial"/>
                <a:cs typeface="Arial"/>
              </a:rPr>
              <a:t>Search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engines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4"/>
              </a:spcBef>
            </a:pPr>
            <a:r>
              <a:rPr sz="1100" dirty="0">
                <a:latin typeface="Arial"/>
                <a:cs typeface="Arial"/>
              </a:rPr>
              <a:t>Route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planning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(e.g.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maps,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traffic)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5299"/>
              </a:lnSpc>
            </a:pPr>
            <a:r>
              <a:rPr sz="1100" spc="-10" dirty="0">
                <a:latin typeface="Arial"/>
                <a:cs typeface="Arial"/>
              </a:rPr>
              <a:t>Logistics </a:t>
            </a:r>
            <a:r>
              <a:rPr sz="1100" dirty="0">
                <a:latin typeface="Arial"/>
                <a:cs typeface="Arial"/>
              </a:rPr>
              <a:t>(e.g.</a:t>
            </a:r>
            <a:r>
              <a:rPr sz="1100" spc="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packages,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inventory,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airlines) Medical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diagnosis,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machine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diagnosis Automated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help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desks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100" spc="-10" dirty="0">
                <a:latin typeface="Arial"/>
                <a:cs typeface="Arial"/>
              </a:rPr>
              <a:t>Spam/fraud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detection</a:t>
            </a:r>
            <a:endParaRPr sz="1100">
              <a:latin typeface="Arial"/>
              <a:cs typeface="Arial"/>
            </a:endParaRPr>
          </a:p>
          <a:p>
            <a:pPr marL="12700" marR="796925">
              <a:lnSpc>
                <a:spcPct val="125299"/>
              </a:lnSpc>
            </a:pPr>
            <a:r>
              <a:rPr sz="1100" dirty="0">
                <a:latin typeface="Arial"/>
                <a:cs typeface="Arial"/>
              </a:rPr>
              <a:t>Smarter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devices,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e.g.</a:t>
            </a:r>
            <a:r>
              <a:rPr sz="1100" spc="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cameras </a:t>
            </a:r>
            <a:r>
              <a:rPr sz="1100" dirty="0">
                <a:latin typeface="Arial"/>
                <a:cs typeface="Arial"/>
              </a:rPr>
              <a:t>Product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recommendations </a:t>
            </a:r>
            <a:r>
              <a:rPr sz="1100" dirty="0">
                <a:latin typeface="Arial"/>
                <a:cs typeface="Arial"/>
              </a:rPr>
              <a:t>Assistants,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smart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homes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dirty="0">
                <a:latin typeface="Arial"/>
                <a:cs typeface="Arial"/>
              </a:rPr>
              <a:t>...</a:t>
            </a:r>
            <a:r>
              <a:rPr sz="1100" spc="5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Lots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more!</a:t>
            </a:r>
            <a:endParaRPr sz="110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r>
              <a:rPr spc="-10" dirty="0"/>
              <a:t>37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39</a:t>
            </a:r>
          </a:p>
        </p:txBody>
      </p:sp>
    </p:spTree>
  </p:cSld>
  <p:clrMapOvr>
    <a:masterClrMapping/>
  </p:clrMapOvr>
  <p:transition>
    <p:cut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What</a:t>
            </a:r>
            <a:r>
              <a:rPr spc="75" dirty="0"/>
              <a:t> </a:t>
            </a:r>
            <a:r>
              <a:rPr dirty="0"/>
              <a:t>can</a:t>
            </a:r>
            <a:r>
              <a:rPr spc="75" dirty="0"/>
              <a:t> </a:t>
            </a:r>
            <a:r>
              <a:rPr dirty="0"/>
              <a:t>AI</a:t>
            </a:r>
            <a:r>
              <a:rPr spc="75" dirty="0"/>
              <a:t> </a:t>
            </a:r>
            <a:r>
              <a:rPr dirty="0"/>
              <a:t>Systems</a:t>
            </a:r>
            <a:r>
              <a:rPr spc="80" dirty="0"/>
              <a:t> </a:t>
            </a:r>
            <a:r>
              <a:rPr dirty="0"/>
              <a:t>Currently</a:t>
            </a:r>
            <a:r>
              <a:rPr spc="75" dirty="0"/>
              <a:t> </a:t>
            </a:r>
            <a:r>
              <a:rPr spc="-25" dirty="0"/>
              <a:t>Do?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3925" y="394371"/>
            <a:ext cx="296037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...</a:t>
            </a:r>
            <a:r>
              <a:rPr sz="1100" spc="5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classify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incoming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e-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mails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as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spam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(or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not),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...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001" y="752629"/>
            <a:ext cx="2008694" cy="218675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390345" y="3056183"/>
            <a:ext cx="15741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latin typeface="Courier New"/>
                <a:cs typeface="Courier New"/>
                <a:hlinkClick r:id="rId3"/>
              </a:rPr>
              <a:t>http://www.resilientsystems.co.uk/</a:t>
            </a:r>
            <a:endParaRPr sz="6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04144" y="3344092"/>
            <a:ext cx="240665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38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5565"/>
            <a:ext cx="3249930" cy="64706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What</a:t>
            </a:r>
            <a:r>
              <a:rPr sz="1400" spc="7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can</a:t>
            </a:r>
            <a:r>
              <a:rPr sz="1400" spc="7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AI</a:t>
            </a:r>
            <a:r>
              <a:rPr sz="1400" spc="7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Systems</a:t>
            </a:r>
            <a:r>
              <a:rPr sz="1400" spc="8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Currently</a:t>
            </a:r>
            <a:r>
              <a:rPr sz="1400" spc="7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3333B2"/>
                </a:solidFill>
                <a:latin typeface="Arial"/>
                <a:cs typeface="Arial"/>
              </a:rPr>
              <a:t>Do?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0"/>
              </a:spcBef>
            </a:pPr>
            <a:endParaRPr sz="1400">
              <a:latin typeface="Arial"/>
              <a:cs typeface="Arial"/>
            </a:endParaRPr>
          </a:p>
          <a:p>
            <a:pPr marL="1179830">
              <a:lnSpc>
                <a:spcPct val="100000"/>
              </a:lnSpc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...</a:t>
            </a:r>
            <a:r>
              <a:rPr sz="1100" spc="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predict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stock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price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evolution,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...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869" y="878693"/>
            <a:ext cx="4085507" cy="204693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304144" y="3344092"/>
            <a:ext cx="240665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38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5565"/>
            <a:ext cx="3213100" cy="5397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What</a:t>
            </a:r>
            <a:r>
              <a:rPr sz="1400" spc="7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can</a:t>
            </a:r>
            <a:r>
              <a:rPr sz="1400" spc="7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AI</a:t>
            </a:r>
            <a:r>
              <a:rPr sz="1400" spc="7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Systems</a:t>
            </a:r>
            <a:r>
              <a:rPr sz="1400" spc="8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Currently</a:t>
            </a:r>
            <a:r>
              <a:rPr sz="1400" spc="7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3333B2"/>
                </a:solidFill>
                <a:latin typeface="Arial"/>
                <a:cs typeface="Arial"/>
              </a:rPr>
              <a:t>Do?</a:t>
            </a:r>
            <a:endParaRPr sz="1400">
              <a:latin typeface="Arial"/>
              <a:cs typeface="Arial"/>
            </a:endParaRPr>
          </a:p>
          <a:p>
            <a:pPr marL="1217295">
              <a:lnSpc>
                <a:spcPct val="100000"/>
              </a:lnSpc>
              <a:spcBef>
                <a:spcPts val="1010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...</a:t>
            </a:r>
            <a:r>
              <a:rPr sz="1100" spc="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understanding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handwriting,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...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6716" y="788281"/>
            <a:ext cx="2083949" cy="220246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862543" y="3054901"/>
            <a:ext cx="6724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latin typeface="Arial"/>
                <a:cs typeface="Arial"/>
              </a:rPr>
              <a:t>[LeCun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et al.</a:t>
            </a:r>
            <a:r>
              <a:rPr sz="600" spc="3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1989]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04144" y="3344092"/>
            <a:ext cx="240665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38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What</a:t>
            </a:r>
            <a:r>
              <a:rPr spc="75" dirty="0"/>
              <a:t> </a:t>
            </a:r>
            <a:r>
              <a:rPr dirty="0"/>
              <a:t>can</a:t>
            </a:r>
            <a:r>
              <a:rPr spc="75" dirty="0"/>
              <a:t> </a:t>
            </a:r>
            <a:r>
              <a:rPr dirty="0"/>
              <a:t>AI</a:t>
            </a:r>
            <a:r>
              <a:rPr spc="75" dirty="0"/>
              <a:t> </a:t>
            </a:r>
            <a:r>
              <a:rPr dirty="0"/>
              <a:t>Systems</a:t>
            </a:r>
            <a:r>
              <a:rPr spc="80" dirty="0"/>
              <a:t> </a:t>
            </a:r>
            <a:r>
              <a:rPr dirty="0"/>
              <a:t>Currently</a:t>
            </a:r>
            <a:r>
              <a:rPr spc="75" dirty="0"/>
              <a:t> </a:t>
            </a:r>
            <a:r>
              <a:rPr spc="-25" dirty="0"/>
              <a:t>Do?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37906" y="393990"/>
            <a:ext cx="153225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...</a:t>
            </a:r>
            <a:r>
              <a:rPr sz="1100" spc="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learn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to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grab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cup,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...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6108" y="729919"/>
            <a:ext cx="4195771" cy="232591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373289" y="3055790"/>
            <a:ext cx="167195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latin typeface="Courier New"/>
                <a:cs typeface="Courier New"/>
                <a:hlinkClick r:id="rId3"/>
              </a:rPr>
              <a:t>http://www.informatik.uni-bremen.de/</a:t>
            </a:r>
            <a:endParaRPr sz="6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04144" y="3344092"/>
            <a:ext cx="240665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38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What</a:t>
            </a:r>
            <a:r>
              <a:rPr spc="75" dirty="0"/>
              <a:t> </a:t>
            </a:r>
            <a:r>
              <a:rPr dirty="0"/>
              <a:t>can</a:t>
            </a:r>
            <a:r>
              <a:rPr spc="75" dirty="0"/>
              <a:t> </a:t>
            </a:r>
            <a:r>
              <a:rPr dirty="0"/>
              <a:t>AI</a:t>
            </a:r>
            <a:r>
              <a:rPr spc="75" dirty="0"/>
              <a:t> </a:t>
            </a:r>
            <a:r>
              <a:rPr dirty="0"/>
              <a:t>Systems</a:t>
            </a:r>
            <a:r>
              <a:rPr spc="80" dirty="0"/>
              <a:t> </a:t>
            </a:r>
            <a:r>
              <a:rPr dirty="0"/>
              <a:t>Currently</a:t>
            </a:r>
            <a:r>
              <a:rPr spc="75" dirty="0"/>
              <a:t> </a:t>
            </a:r>
            <a:r>
              <a:rPr spc="-25" dirty="0"/>
              <a:t>Do?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0671" y="394371"/>
            <a:ext cx="28067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...</a:t>
            </a:r>
            <a:r>
              <a:rPr sz="1100" spc="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design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molecule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with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given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properties,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...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7926" y="735606"/>
            <a:ext cx="2055260" cy="221655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14754" y="3056183"/>
            <a:ext cx="12103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latin typeface="Courier New"/>
                <a:cs typeface="Courier New"/>
                <a:hlinkClick r:id="rId3"/>
              </a:rPr>
              <a:t>http://pande.stanford.edu/</a:t>
            </a:r>
            <a:endParaRPr sz="6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04144" y="3344092"/>
            <a:ext cx="240665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38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5565"/>
            <a:ext cx="3547745" cy="8045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What</a:t>
            </a:r>
            <a:r>
              <a:rPr sz="1400" spc="7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can</a:t>
            </a:r>
            <a:r>
              <a:rPr sz="1400" spc="7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AI</a:t>
            </a:r>
            <a:r>
              <a:rPr sz="1400" spc="7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Systems</a:t>
            </a:r>
            <a:r>
              <a:rPr sz="1400" spc="8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Currently</a:t>
            </a:r>
            <a:r>
              <a:rPr sz="1400" spc="7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3333B2"/>
                </a:solidFill>
                <a:latin typeface="Arial"/>
                <a:cs typeface="Arial"/>
              </a:rPr>
              <a:t>Do?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85"/>
              </a:spcBef>
            </a:pPr>
            <a:endParaRPr sz="1400">
              <a:latin typeface="Arial"/>
              <a:cs typeface="Arial"/>
            </a:endParaRPr>
          </a:p>
          <a:p>
            <a:pPr marL="882015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...</a:t>
            </a:r>
            <a:r>
              <a:rPr sz="1100" spc="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translate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text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from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Chinese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to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English,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...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9963" y="1185237"/>
            <a:ext cx="3017763" cy="131543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959394" y="2655384"/>
            <a:ext cx="5067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i="1" spc="-135" dirty="0">
                <a:latin typeface="Arial"/>
                <a:cs typeface="Arial"/>
              </a:rPr>
              <a:t>O</a:t>
            </a:r>
            <a:r>
              <a:rPr sz="600" spc="-135" dirty="0">
                <a:latin typeface="Arial"/>
                <a:cs typeface="Arial"/>
              </a:rPr>
              <a:t>c</a:t>
            </a:r>
            <a:r>
              <a:rPr sz="600" spc="6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Google</a:t>
            </a:r>
            <a:r>
              <a:rPr sz="600" spc="10" dirty="0">
                <a:latin typeface="Arial"/>
                <a:cs typeface="Arial"/>
              </a:rPr>
              <a:t> </a:t>
            </a:r>
            <a:r>
              <a:rPr sz="600" spc="-20" dirty="0">
                <a:latin typeface="Arial"/>
                <a:cs typeface="Arial"/>
              </a:rPr>
              <a:t>Inc.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04144" y="3344092"/>
            <a:ext cx="240665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38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5565"/>
            <a:ext cx="3122930" cy="71374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What</a:t>
            </a:r>
            <a:r>
              <a:rPr sz="1400" spc="7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can</a:t>
            </a:r>
            <a:r>
              <a:rPr sz="1400" spc="7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AI</a:t>
            </a:r>
            <a:r>
              <a:rPr sz="1400" spc="7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Systems</a:t>
            </a:r>
            <a:r>
              <a:rPr sz="1400" spc="8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Currently</a:t>
            </a:r>
            <a:r>
              <a:rPr sz="1400" spc="7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3333B2"/>
                </a:solidFill>
                <a:latin typeface="Arial"/>
                <a:cs typeface="Arial"/>
              </a:rPr>
              <a:t>Do?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1400">
              <a:latin typeface="Arial"/>
              <a:cs typeface="Arial"/>
            </a:endParaRPr>
          </a:p>
          <a:p>
            <a:pPr marL="1306830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...</a:t>
            </a:r>
            <a:r>
              <a:rPr sz="1100" spc="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convert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voice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into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text,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...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324" y="1201113"/>
            <a:ext cx="3709716" cy="149902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304144" y="3344092"/>
            <a:ext cx="240665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38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5565"/>
            <a:ext cx="3152775" cy="5810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What</a:t>
            </a:r>
            <a:r>
              <a:rPr sz="1400" spc="7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can</a:t>
            </a:r>
            <a:r>
              <a:rPr sz="1400" spc="7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AI</a:t>
            </a:r>
            <a:r>
              <a:rPr sz="1400" spc="7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Systems</a:t>
            </a:r>
            <a:r>
              <a:rPr sz="1400" spc="8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Currently</a:t>
            </a:r>
            <a:r>
              <a:rPr sz="1400" spc="7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3333B2"/>
                </a:solidFill>
                <a:latin typeface="Arial"/>
                <a:cs typeface="Arial"/>
              </a:rPr>
              <a:t>Do?</a:t>
            </a:r>
            <a:endParaRPr sz="1400">
              <a:latin typeface="Arial"/>
              <a:cs typeface="Arial"/>
            </a:endParaRPr>
          </a:p>
          <a:p>
            <a:pPr marL="1277620">
              <a:lnSpc>
                <a:spcPct val="100000"/>
              </a:lnSpc>
              <a:spcBef>
                <a:spcPts val="1335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...</a:t>
            </a:r>
            <a:r>
              <a:rPr sz="1100" spc="6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predict</a:t>
            </a:r>
            <a:r>
              <a:rPr sz="11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traffic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 trajectories,</a:t>
            </a:r>
            <a:r>
              <a:rPr sz="11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...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997" y="770477"/>
            <a:ext cx="4428007" cy="232585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304144" y="3344092"/>
            <a:ext cx="240665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38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What</a:t>
            </a:r>
            <a:r>
              <a:rPr spc="75" dirty="0"/>
              <a:t> </a:t>
            </a:r>
            <a:r>
              <a:rPr dirty="0"/>
              <a:t>can</a:t>
            </a:r>
            <a:r>
              <a:rPr spc="75" dirty="0"/>
              <a:t> </a:t>
            </a:r>
            <a:r>
              <a:rPr dirty="0"/>
              <a:t>AI</a:t>
            </a:r>
            <a:r>
              <a:rPr spc="75" dirty="0"/>
              <a:t> </a:t>
            </a:r>
            <a:r>
              <a:rPr dirty="0"/>
              <a:t>Systems</a:t>
            </a:r>
            <a:r>
              <a:rPr spc="80" dirty="0"/>
              <a:t> </a:t>
            </a:r>
            <a:r>
              <a:rPr dirty="0"/>
              <a:t>Currently</a:t>
            </a:r>
            <a:r>
              <a:rPr spc="75" dirty="0"/>
              <a:t> </a:t>
            </a:r>
            <a:r>
              <a:rPr spc="-25" dirty="0"/>
              <a:t>Do?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4392" y="392657"/>
            <a:ext cx="299974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...</a:t>
            </a:r>
            <a:r>
              <a:rPr sz="1100" spc="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automatically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writing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caption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of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figure,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...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0085" y="745080"/>
            <a:ext cx="3699182" cy="227673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27277" y="3054469"/>
            <a:ext cx="22491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latin typeface="Arial"/>
                <a:cs typeface="Arial"/>
              </a:rPr>
              <a:t>[Karpathy </a:t>
            </a:r>
            <a:r>
              <a:rPr sz="600" dirty="0">
                <a:latin typeface="Arial"/>
                <a:cs typeface="Arial"/>
              </a:rPr>
              <a:t>&amp;</a:t>
            </a:r>
            <a:r>
              <a:rPr sz="600" spc="-10" dirty="0">
                <a:latin typeface="Arial"/>
                <a:cs typeface="Arial"/>
              </a:rPr>
              <a:t> Fei-</a:t>
            </a:r>
            <a:r>
              <a:rPr sz="600" dirty="0">
                <a:latin typeface="Arial"/>
                <a:cs typeface="Arial"/>
              </a:rPr>
              <a:t>Fei,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2015;</a:t>
            </a:r>
            <a:r>
              <a:rPr sz="600" spc="-10" dirty="0">
                <a:latin typeface="Arial"/>
                <a:cs typeface="Arial"/>
              </a:rPr>
              <a:t> Donahue </a:t>
            </a:r>
            <a:r>
              <a:rPr sz="600" dirty="0">
                <a:latin typeface="Arial"/>
                <a:cs typeface="Arial"/>
              </a:rPr>
              <a:t>et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al.,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2015;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Xu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et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al,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2015;...]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04144" y="3344092"/>
            <a:ext cx="240665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38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5565"/>
            <a:ext cx="97726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AI</a:t>
            </a:r>
            <a:r>
              <a:rPr sz="1400" spc="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in</a:t>
            </a:r>
            <a:r>
              <a:rPr sz="1400" spc="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333B2"/>
                </a:solidFill>
                <a:latin typeface="Arial"/>
                <a:cs typeface="Arial"/>
              </a:rPr>
              <a:t>Fiction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8198" y="444723"/>
            <a:ext cx="4144912" cy="231517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29196" y="3047771"/>
            <a:ext cx="4400550" cy="408305"/>
            <a:chOff x="129196" y="3047771"/>
            <a:chExt cx="4400550" cy="408305"/>
          </a:xfrm>
        </p:grpSpPr>
        <p:sp>
          <p:nvSpPr>
            <p:cNvPr id="5" name="object 5"/>
            <p:cNvSpPr/>
            <p:nvPr/>
          </p:nvSpPr>
          <p:spPr>
            <a:xfrm>
              <a:off x="129196" y="304777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8853" y="3098342"/>
              <a:ext cx="50800" cy="35765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9196" y="3092197"/>
              <a:ext cx="4349750" cy="363855"/>
            </a:xfrm>
            <a:custGeom>
              <a:avLst/>
              <a:gdLst/>
              <a:ahLst/>
              <a:cxnLst/>
              <a:rect l="l" t="t" r="r" b="b"/>
              <a:pathLst>
                <a:path w="4349750" h="363854">
                  <a:moveTo>
                    <a:pt x="4349657" y="0"/>
                  </a:moveTo>
                  <a:lnTo>
                    <a:pt x="0" y="0"/>
                  </a:lnTo>
                  <a:lnTo>
                    <a:pt x="0" y="363802"/>
                  </a:lnTo>
                  <a:lnTo>
                    <a:pt x="4349657" y="363802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78853" y="3136435"/>
              <a:ext cx="0" cy="320040"/>
            </a:xfrm>
            <a:custGeom>
              <a:avLst/>
              <a:gdLst/>
              <a:ahLst/>
              <a:cxnLst/>
              <a:rect l="l" t="t" r="r" b="b"/>
              <a:pathLst>
                <a:path h="320039">
                  <a:moveTo>
                    <a:pt x="0" y="31956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312373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311103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309833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29196" y="2791407"/>
            <a:ext cx="4349750" cy="4654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006475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“Ex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Machina”,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2015,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Alex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Garland</a:t>
            </a:r>
            <a:endParaRPr sz="11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835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...</a:t>
            </a:r>
            <a:r>
              <a:rPr sz="1100" spc="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and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many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others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...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46346" y="3344092"/>
            <a:ext cx="198755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5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5565"/>
            <a:ext cx="3048000" cy="53848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What</a:t>
            </a:r>
            <a:r>
              <a:rPr sz="1400" spc="7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can</a:t>
            </a:r>
            <a:r>
              <a:rPr sz="1400" spc="7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AI</a:t>
            </a:r>
            <a:r>
              <a:rPr sz="1400" spc="7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Systems</a:t>
            </a:r>
            <a:r>
              <a:rPr sz="1400" spc="8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Currently</a:t>
            </a:r>
            <a:r>
              <a:rPr sz="1400" spc="7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3333B2"/>
                </a:solidFill>
                <a:latin typeface="Arial"/>
                <a:cs typeface="Arial"/>
              </a:rPr>
              <a:t>Do?</a:t>
            </a:r>
            <a:endParaRPr sz="1400">
              <a:latin typeface="Arial"/>
              <a:cs typeface="Arial"/>
            </a:endParaRPr>
          </a:p>
          <a:p>
            <a:pPr marL="1381760">
              <a:lnSpc>
                <a:spcPct val="100000"/>
              </a:lnSpc>
              <a:spcBef>
                <a:spcPts val="1005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...</a:t>
            </a:r>
            <a:r>
              <a:rPr sz="1100" spc="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driving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autonomously,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...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7697" y="728276"/>
            <a:ext cx="3752602" cy="232587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11629" y="3054101"/>
            <a:ext cx="5067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i="1" spc="-135" dirty="0">
                <a:latin typeface="Arial"/>
                <a:cs typeface="Arial"/>
              </a:rPr>
              <a:t>O</a:t>
            </a:r>
            <a:r>
              <a:rPr sz="600" spc="-135" dirty="0">
                <a:latin typeface="Arial"/>
                <a:cs typeface="Arial"/>
              </a:rPr>
              <a:t>c</a:t>
            </a:r>
            <a:r>
              <a:rPr sz="600" spc="6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Google</a:t>
            </a:r>
            <a:r>
              <a:rPr sz="600" spc="10" dirty="0">
                <a:latin typeface="Arial"/>
                <a:cs typeface="Arial"/>
              </a:rPr>
              <a:t> </a:t>
            </a:r>
            <a:r>
              <a:rPr sz="600" spc="-20" dirty="0">
                <a:latin typeface="Arial"/>
                <a:cs typeface="Arial"/>
              </a:rPr>
              <a:t>Inc.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04144" y="3344092"/>
            <a:ext cx="240665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38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5565"/>
            <a:ext cx="3103245" cy="539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What</a:t>
            </a:r>
            <a:r>
              <a:rPr sz="1400" spc="7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can</a:t>
            </a:r>
            <a:r>
              <a:rPr sz="1400" spc="7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AI</a:t>
            </a:r>
            <a:r>
              <a:rPr sz="1400" spc="7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Systems</a:t>
            </a:r>
            <a:r>
              <a:rPr sz="1400" spc="8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Currently</a:t>
            </a:r>
            <a:r>
              <a:rPr sz="1400" spc="7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3333B2"/>
                </a:solidFill>
                <a:latin typeface="Arial"/>
                <a:cs typeface="Arial"/>
              </a:rPr>
              <a:t>Do?</a:t>
            </a:r>
            <a:endParaRPr sz="1400">
              <a:latin typeface="Arial"/>
              <a:cs typeface="Arial"/>
            </a:endParaRPr>
          </a:p>
          <a:p>
            <a:pPr marL="1326515">
              <a:lnSpc>
                <a:spcPct val="100000"/>
              </a:lnSpc>
              <a:spcBef>
                <a:spcPts val="1005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...</a:t>
            </a:r>
            <a:r>
              <a:rPr sz="1100" spc="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run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&amp;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jump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on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two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legs,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...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997" y="728700"/>
            <a:ext cx="4428007" cy="232581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928495" y="3054469"/>
            <a:ext cx="70929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i="1" spc="-135" dirty="0">
                <a:latin typeface="Arial"/>
                <a:cs typeface="Arial"/>
              </a:rPr>
              <a:t>O</a:t>
            </a:r>
            <a:r>
              <a:rPr sz="600" spc="-135" dirty="0">
                <a:latin typeface="Arial"/>
                <a:cs typeface="Arial"/>
              </a:rPr>
              <a:t>c</a:t>
            </a:r>
            <a:r>
              <a:rPr sz="600" spc="4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Boston</a:t>
            </a:r>
            <a:r>
              <a:rPr sz="600" spc="-10" dirty="0">
                <a:latin typeface="Arial"/>
                <a:cs typeface="Arial"/>
              </a:rPr>
              <a:t> Dynamics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04144" y="3344092"/>
            <a:ext cx="240665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38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5565"/>
            <a:ext cx="294195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What</a:t>
            </a:r>
            <a:r>
              <a:rPr sz="1400" spc="7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can</a:t>
            </a:r>
            <a:r>
              <a:rPr sz="1400" spc="7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AI</a:t>
            </a:r>
            <a:r>
              <a:rPr sz="1400" spc="7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Systems</a:t>
            </a:r>
            <a:r>
              <a:rPr sz="1400" spc="8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Currently</a:t>
            </a:r>
            <a:r>
              <a:rPr sz="1400" spc="7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3333B2"/>
                </a:solidFill>
                <a:latin typeface="Arial"/>
                <a:cs typeface="Arial"/>
              </a:rPr>
              <a:t>Do?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0140" y="434478"/>
            <a:ext cx="326834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C92626"/>
                </a:solidFill>
              </a:rPr>
              <a:t>...</a:t>
            </a:r>
            <a:r>
              <a:rPr sz="1100" spc="35" dirty="0">
                <a:solidFill>
                  <a:srgbClr val="C92626"/>
                </a:solidFill>
              </a:rPr>
              <a:t> </a:t>
            </a:r>
            <a:r>
              <a:rPr sz="1100" dirty="0">
                <a:solidFill>
                  <a:srgbClr val="C92626"/>
                </a:solidFill>
              </a:rPr>
              <a:t>beat</a:t>
            </a:r>
            <a:r>
              <a:rPr sz="1100" spc="-25" dirty="0">
                <a:solidFill>
                  <a:srgbClr val="C92626"/>
                </a:solidFill>
              </a:rPr>
              <a:t> </a:t>
            </a:r>
            <a:r>
              <a:rPr sz="1100" dirty="0">
                <a:solidFill>
                  <a:srgbClr val="C92626"/>
                </a:solidFill>
              </a:rPr>
              <a:t>a</a:t>
            </a:r>
            <a:r>
              <a:rPr sz="1100" spc="-30" dirty="0">
                <a:solidFill>
                  <a:srgbClr val="C92626"/>
                </a:solidFill>
              </a:rPr>
              <a:t> </a:t>
            </a:r>
            <a:r>
              <a:rPr sz="1100" spc="-10" dirty="0">
                <a:solidFill>
                  <a:srgbClr val="C92626"/>
                </a:solidFill>
              </a:rPr>
              <a:t>top-</a:t>
            </a:r>
            <a:r>
              <a:rPr sz="1100" dirty="0">
                <a:solidFill>
                  <a:srgbClr val="C92626"/>
                </a:solidFill>
              </a:rPr>
              <a:t>gun</a:t>
            </a:r>
            <a:r>
              <a:rPr sz="1100" spc="-25" dirty="0">
                <a:solidFill>
                  <a:srgbClr val="C92626"/>
                </a:solidFill>
              </a:rPr>
              <a:t> </a:t>
            </a:r>
            <a:r>
              <a:rPr sz="1100" dirty="0">
                <a:solidFill>
                  <a:srgbClr val="C92626"/>
                </a:solidFill>
              </a:rPr>
              <a:t>pilot</a:t>
            </a:r>
            <a:r>
              <a:rPr sz="1100" spc="-25" dirty="0">
                <a:solidFill>
                  <a:srgbClr val="C92626"/>
                </a:solidFill>
              </a:rPr>
              <a:t> </a:t>
            </a:r>
            <a:r>
              <a:rPr sz="1100" dirty="0">
                <a:solidFill>
                  <a:srgbClr val="C92626"/>
                </a:solidFill>
              </a:rPr>
              <a:t>in</a:t>
            </a:r>
            <a:r>
              <a:rPr sz="1100" spc="-30" dirty="0">
                <a:solidFill>
                  <a:srgbClr val="C92626"/>
                </a:solidFill>
              </a:rPr>
              <a:t> </a:t>
            </a:r>
            <a:r>
              <a:rPr sz="1100" dirty="0">
                <a:solidFill>
                  <a:srgbClr val="C92626"/>
                </a:solidFill>
              </a:rPr>
              <a:t>a</a:t>
            </a:r>
            <a:r>
              <a:rPr sz="1100" spc="-25" dirty="0">
                <a:solidFill>
                  <a:srgbClr val="C92626"/>
                </a:solidFill>
              </a:rPr>
              <a:t> </a:t>
            </a:r>
            <a:r>
              <a:rPr sz="1100" dirty="0">
                <a:solidFill>
                  <a:srgbClr val="C92626"/>
                </a:solidFill>
              </a:rPr>
              <a:t>simulated</a:t>
            </a:r>
            <a:r>
              <a:rPr sz="1100" spc="-25" dirty="0">
                <a:solidFill>
                  <a:srgbClr val="C92626"/>
                </a:solidFill>
              </a:rPr>
              <a:t> </a:t>
            </a:r>
            <a:r>
              <a:rPr sz="1100" dirty="0">
                <a:solidFill>
                  <a:srgbClr val="C92626"/>
                </a:solidFill>
              </a:rPr>
              <a:t>F16</a:t>
            </a:r>
            <a:r>
              <a:rPr sz="1100" spc="-30" dirty="0">
                <a:solidFill>
                  <a:srgbClr val="C92626"/>
                </a:solidFill>
              </a:rPr>
              <a:t> </a:t>
            </a:r>
            <a:r>
              <a:rPr sz="1100" dirty="0">
                <a:solidFill>
                  <a:srgbClr val="C92626"/>
                </a:solidFill>
              </a:rPr>
              <a:t>dogfight,</a:t>
            </a:r>
            <a:r>
              <a:rPr sz="1100" spc="-25" dirty="0">
                <a:solidFill>
                  <a:srgbClr val="C92626"/>
                </a:solidFill>
              </a:rPr>
              <a:t> ...</a:t>
            </a:r>
            <a:endParaRPr sz="11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979" y="770477"/>
            <a:ext cx="4128176" cy="232585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304144" y="3344092"/>
            <a:ext cx="240665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38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Quiz:</a:t>
            </a:r>
            <a:r>
              <a:rPr spc="180" dirty="0"/>
              <a:t> </a:t>
            </a:r>
            <a:r>
              <a:rPr dirty="0"/>
              <a:t>What</a:t>
            </a:r>
            <a:r>
              <a:rPr spc="75" dirty="0"/>
              <a:t> </a:t>
            </a:r>
            <a:r>
              <a:rPr dirty="0"/>
              <a:t>can</a:t>
            </a:r>
            <a:r>
              <a:rPr spc="70" dirty="0"/>
              <a:t> </a:t>
            </a:r>
            <a:r>
              <a:rPr dirty="0"/>
              <a:t>AI</a:t>
            </a:r>
            <a:r>
              <a:rPr spc="75" dirty="0"/>
              <a:t> </a:t>
            </a:r>
            <a:r>
              <a:rPr dirty="0"/>
              <a:t>Systems</a:t>
            </a:r>
            <a:r>
              <a:rPr spc="70" dirty="0"/>
              <a:t> </a:t>
            </a:r>
            <a:r>
              <a:rPr dirty="0"/>
              <a:t>Currently</a:t>
            </a:r>
            <a:r>
              <a:rPr spc="75" dirty="0"/>
              <a:t> </a:t>
            </a:r>
            <a:r>
              <a:rPr spc="-25" dirty="0"/>
              <a:t>Do?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432091"/>
            <a:ext cx="4400550" cy="3024505"/>
            <a:chOff x="129196" y="432091"/>
            <a:chExt cx="4400550" cy="302450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356940"/>
              <a:ext cx="101600" cy="990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344240"/>
              <a:ext cx="4298856" cy="1117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87428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7"/>
              <a:ext cx="4349750" cy="2931795"/>
            </a:xfrm>
            <a:custGeom>
              <a:avLst/>
              <a:gdLst/>
              <a:ahLst/>
              <a:cxnLst/>
              <a:rect l="l" t="t" r="r" b="b"/>
              <a:pathLst>
                <a:path w="4349750" h="2931795">
                  <a:moveTo>
                    <a:pt x="4349657" y="0"/>
                  </a:moveTo>
                  <a:lnTo>
                    <a:pt x="0" y="0"/>
                  </a:lnTo>
                  <a:lnTo>
                    <a:pt x="0" y="2880453"/>
                  </a:lnTo>
                  <a:lnTo>
                    <a:pt x="4008" y="2900177"/>
                  </a:lnTo>
                  <a:lnTo>
                    <a:pt x="14922" y="2916330"/>
                  </a:lnTo>
                  <a:lnTo>
                    <a:pt x="31075" y="2927244"/>
                  </a:lnTo>
                  <a:lnTo>
                    <a:pt x="50800" y="2931253"/>
                  </a:lnTo>
                  <a:lnTo>
                    <a:pt x="4298856" y="2931253"/>
                  </a:lnTo>
                  <a:lnTo>
                    <a:pt x="4318581" y="2927244"/>
                  </a:lnTo>
                  <a:lnTo>
                    <a:pt x="4334734" y="2916330"/>
                  </a:lnTo>
                  <a:lnTo>
                    <a:pt x="4345648" y="2900177"/>
                  </a:lnTo>
                  <a:lnTo>
                    <a:pt x="4349657" y="288045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24"/>
              <a:ext cx="0" cy="2855595"/>
            </a:xfrm>
            <a:custGeom>
              <a:avLst/>
              <a:gdLst/>
              <a:ahLst/>
              <a:cxnLst/>
              <a:rect l="l" t="t" r="r" b="b"/>
              <a:pathLst>
                <a:path h="2855595">
                  <a:moveTo>
                    <a:pt x="0" y="285526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524383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34415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44448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154480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364513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574546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1784578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1994611"/>
              <a:ext cx="76809" cy="7680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204643"/>
              <a:ext cx="76809" cy="7680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10" y="2414676"/>
              <a:ext cx="76809" cy="7680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1010" y="2624709"/>
              <a:ext cx="76809" cy="7680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1010" y="2834741"/>
              <a:ext cx="76809" cy="7680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444385" y="408696"/>
            <a:ext cx="3099435" cy="254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37565">
              <a:lnSpc>
                <a:spcPct val="125299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Play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decent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game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Jeopardy?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Win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against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any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human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at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chess?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Win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against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best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humans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at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Go?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Play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decent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game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tennis?</a:t>
            </a:r>
            <a:endParaRPr sz="1100">
              <a:latin typeface="Arial"/>
              <a:cs typeface="Arial"/>
            </a:endParaRPr>
          </a:p>
          <a:p>
            <a:pPr marL="12700" marR="455930">
              <a:lnSpc>
                <a:spcPct val="125299"/>
              </a:lnSpc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Grab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particular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cup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put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on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shelf?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Unload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dishwasher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home?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Drive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safely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along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highway?</a:t>
            </a:r>
            <a:endParaRPr sz="1100">
              <a:latin typeface="Arial"/>
              <a:cs typeface="Arial"/>
            </a:endParaRPr>
          </a:p>
          <a:p>
            <a:pPr marL="12700" marR="393700">
              <a:lnSpc>
                <a:spcPct val="125299"/>
              </a:lnSpc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Drive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safely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Naples’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center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on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rush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hour?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Buy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groceries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on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web?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Buy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groceries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at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next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corner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shop?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5299"/>
              </a:lnSpc>
            </a:pP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Discover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prove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new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mathematical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theorem? Perform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surgical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operation?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138010" y="408696"/>
            <a:ext cx="303530" cy="254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5299"/>
              </a:lnSpc>
              <a:spcBef>
                <a:spcPts val="100"/>
              </a:spcBef>
            </a:pPr>
            <a:r>
              <a:rPr sz="1100" spc="-30" dirty="0">
                <a:solidFill>
                  <a:srgbClr val="C7D6D2"/>
                </a:solidFill>
                <a:latin typeface="Arial"/>
                <a:cs typeface="Arial"/>
              </a:rPr>
              <a:t>YES </a:t>
            </a:r>
            <a:r>
              <a:rPr sz="1100" spc="-30" dirty="0">
                <a:solidFill>
                  <a:srgbClr val="E5E7F1"/>
                </a:solidFill>
                <a:latin typeface="Arial"/>
                <a:cs typeface="Arial"/>
              </a:rPr>
              <a:t>YES YES YES YES 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 </a:t>
            </a:r>
            <a:r>
              <a:rPr sz="1100" spc="-30" dirty="0">
                <a:solidFill>
                  <a:srgbClr val="E5E7F1"/>
                </a:solidFill>
                <a:latin typeface="Arial"/>
                <a:cs typeface="Arial"/>
              </a:rPr>
              <a:t>YES 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 </a:t>
            </a:r>
            <a:r>
              <a:rPr sz="1100" spc="-30" dirty="0">
                <a:solidFill>
                  <a:srgbClr val="E5E7F1"/>
                </a:solidFill>
                <a:latin typeface="Arial"/>
                <a:cs typeface="Arial"/>
              </a:rPr>
              <a:t>YES 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 NO NO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11010" y="3044774"/>
            <a:ext cx="76835" cy="287020"/>
            <a:chOff x="311010" y="3044774"/>
            <a:chExt cx="76835" cy="287020"/>
          </a:xfrm>
        </p:grpSpPr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1010" y="3044774"/>
              <a:ext cx="76809" cy="7680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1010" y="3254806"/>
              <a:ext cx="76809" cy="7680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444385" y="2929087"/>
            <a:ext cx="3996690" cy="445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  <a:tabLst>
                <a:tab pos="3775075" algn="l"/>
              </a:tabLst>
            </a:pP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Translate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spoken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Chinese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into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spoken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English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real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time?</a:t>
            </a:r>
            <a:r>
              <a:rPr sz="1100" spc="229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E5E7F1"/>
                </a:solidFill>
                <a:latin typeface="Arial"/>
                <a:cs typeface="Arial"/>
              </a:rPr>
              <a:t>YES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Write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intentionally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funny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story?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	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304131" y="3344092"/>
            <a:ext cx="240665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Quiz:</a:t>
            </a:r>
            <a:r>
              <a:rPr spc="180" dirty="0"/>
              <a:t> </a:t>
            </a:r>
            <a:r>
              <a:rPr dirty="0"/>
              <a:t>What</a:t>
            </a:r>
            <a:r>
              <a:rPr spc="75" dirty="0"/>
              <a:t> </a:t>
            </a:r>
            <a:r>
              <a:rPr dirty="0"/>
              <a:t>can</a:t>
            </a:r>
            <a:r>
              <a:rPr spc="70" dirty="0"/>
              <a:t> </a:t>
            </a:r>
            <a:r>
              <a:rPr dirty="0"/>
              <a:t>AI</a:t>
            </a:r>
            <a:r>
              <a:rPr spc="75" dirty="0"/>
              <a:t> </a:t>
            </a:r>
            <a:r>
              <a:rPr dirty="0"/>
              <a:t>Systems</a:t>
            </a:r>
            <a:r>
              <a:rPr spc="70" dirty="0"/>
              <a:t> </a:t>
            </a:r>
            <a:r>
              <a:rPr dirty="0"/>
              <a:t>Currently</a:t>
            </a:r>
            <a:r>
              <a:rPr spc="75" dirty="0"/>
              <a:t> </a:t>
            </a:r>
            <a:r>
              <a:rPr spc="-25" dirty="0"/>
              <a:t>Do?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432091"/>
            <a:ext cx="4400550" cy="3024505"/>
            <a:chOff x="129196" y="432091"/>
            <a:chExt cx="4400550" cy="302450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356940"/>
              <a:ext cx="101600" cy="990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344240"/>
              <a:ext cx="4298856" cy="1117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87428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7"/>
              <a:ext cx="4349750" cy="2931795"/>
            </a:xfrm>
            <a:custGeom>
              <a:avLst/>
              <a:gdLst/>
              <a:ahLst/>
              <a:cxnLst/>
              <a:rect l="l" t="t" r="r" b="b"/>
              <a:pathLst>
                <a:path w="4349750" h="2931795">
                  <a:moveTo>
                    <a:pt x="4349657" y="0"/>
                  </a:moveTo>
                  <a:lnTo>
                    <a:pt x="0" y="0"/>
                  </a:lnTo>
                  <a:lnTo>
                    <a:pt x="0" y="2880453"/>
                  </a:lnTo>
                  <a:lnTo>
                    <a:pt x="4008" y="2900177"/>
                  </a:lnTo>
                  <a:lnTo>
                    <a:pt x="14922" y="2916330"/>
                  </a:lnTo>
                  <a:lnTo>
                    <a:pt x="31075" y="2927244"/>
                  </a:lnTo>
                  <a:lnTo>
                    <a:pt x="50800" y="2931253"/>
                  </a:lnTo>
                  <a:lnTo>
                    <a:pt x="4298856" y="2931253"/>
                  </a:lnTo>
                  <a:lnTo>
                    <a:pt x="4318581" y="2927244"/>
                  </a:lnTo>
                  <a:lnTo>
                    <a:pt x="4334734" y="2916330"/>
                  </a:lnTo>
                  <a:lnTo>
                    <a:pt x="4345648" y="2900177"/>
                  </a:lnTo>
                  <a:lnTo>
                    <a:pt x="4349657" y="288045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24"/>
              <a:ext cx="0" cy="2855595"/>
            </a:xfrm>
            <a:custGeom>
              <a:avLst/>
              <a:gdLst/>
              <a:ahLst/>
              <a:cxnLst/>
              <a:rect l="l" t="t" r="r" b="b"/>
              <a:pathLst>
                <a:path h="2855595">
                  <a:moveTo>
                    <a:pt x="0" y="285526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524383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34415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44448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154480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364513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574546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1784578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1994611"/>
              <a:ext cx="76809" cy="7680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204643"/>
              <a:ext cx="76809" cy="7680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10" y="2414676"/>
              <a:ext cx="76809" cy="7680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1010" y="2624709"/>
              <a:ext cx="76809" cy="7680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1010" y="2834741"/>
              <a:ext cx="76809" cy="7680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444385" y="408696"/>
            <a:ext cx="3099435" cy="254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37565">
              <a:lnSpc>
                <a:spcPct val="125299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Play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decent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game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Jeopardy?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Win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against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any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human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at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chess?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Win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against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best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humans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at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Go?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Play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decent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game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tennis?</a:t>
            </a:r>
            <a:endParaRPr sz="1100">
              <a:latin typeface="Arial"/>
              <a:cs typeface="Arial"/>
            </a:endParaRPr>
          </a:p>
          <a:p>
            <a:pPr marL="12700" marR="455930">
              <a:lnSpc>
                <a:spcPct val="125299"/>
              </a:lnSpc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Grab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particular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cup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put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on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shelf?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Unload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dishwasher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home?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Drive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safely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along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highway?</a:t>
            </a:r>
            <a:endParaRPr sz="1100">
              <a:latin typeface="Arial"/>
              <a:cs typeface="Arial"/>
            </a:endParaRPr>
          </a:p>
          <a:p>
            <a:pPr marL="12700" marR="393700">
              <a:lnSpc>
                <a:spcPct val="125299"/>
              </a:lnSpc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Drive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safely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Naples’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center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on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rush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hour?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Buy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groceries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on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web?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Buy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groceries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at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next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corner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shop?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5299"/>
              </a:lnSpc>
            </a:pP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Discover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prove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new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mathematical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theorem? Perform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surgical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operation?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138010" y="408696"/>
            <a:ext cx="303530" cy="254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5299"/>
              </a:lnSpc>
              <a:spcBef>
                <a:spcPts val="100"/>
              </a:spcBef>
            </a:pP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YES </a:t>
            </a:r>
            <a:r>
              <a:rPr sz="1100" spc="-30" dirty="0">
                <a:solidFill>
                  <a:srgbClr val="E5E7F1"/>
                </a:solidFill>
                <a:latin typeface="Arial"/>
                <a:cs typeface="Arial"/>
              </a:rPr>
              <a:t>YES YES YES YES 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 </a:t>
            </a:r>
            <a:r>
              <a:rPr sz="1100" spc="-30" dirty="0">
                <a:solidFill>
                  <a:srgbClr val="E5E7F1"/>
                </a:solidFill>
                <a:latin typeface="Arial"/>
                <a:cs typeface="Arial"/>
              </a:rPr>
              <a:t>YES 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 </a:t>
            </a:r>
            <a:r>
              <a:rPr sz="1100" spc="-30" dirty="0">
                <a:solidFill>
                  <a:srgbClr val="E5E7F1"/>
                </a:solidFill>
                <a:latin typeface="Arial"/>
                <a:cs typeface="Arial"/>
              </a:rPr>
              <a:t>YES 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 NO NO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11010" y="3044774"/>
            <a:ext cx="76835" cy="287020"/>
            <a:chOff x="311010" y="3044774"/>
            <a:chExt cx="76835" cy="287020"/>
          </a:xfrm>
        </p:grpSpPr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1010" y="3044774"/>
              <a:ext cx="76809" cy="7680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1010" y="3254806"/>
              <a:ext cx="76809" cy="7680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444385" y="2929087"/>
            <a:ext cx="3996690" cy="445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  <a:tabLst>
                <a:tab pos="3775075" algn="l"/>
              </a:tabLst>
            </a:pP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Translate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spoken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Chinese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into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spoken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English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real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time?</a:t>
            </a:r>
            <a:r>
              <a:rPr sz="1100" spc="229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E5E7F1"/>
                </a:solidFill>
                <a:latin typeface="Arial"/>
                <a:cs typeface="Arial"/>
              </a:rPr>
              <a:t>YES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Write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intentionally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funny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story?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	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Quiz:</a:t>
            </a:r>
            <a:r>
              <a:rPr spc="180" dirty="0"/>
              <a:t> </a:t>
            </a:r>
            <a:r>
              <a:rPr dirty="0"/>
              <a:t>What</a:t>
            </a:r>
            <a:r>
              <a:rPr spc="75" dirty="0"/>
              <a:t> </a:t>
            </a:r>
            <a:r>
              <a:rPr dirty="0"/>
              <a:t>can</a:t>
            </a:r>
            <a:r>
              <a:rPr spc="70" dirty="0"/>
              <a:t> </a:t>
            </a:r>
            <a:r>
              <a:rPr dirty="0"/>
              <a:t>AI</a:t>
            </a:r>
            <a:r>
              <a:rPr spc="75" dirty="0"/>
              <a:t> </a:t>
            </a:r>
            <a:r>
              <a:rPr dirty="0"/>
              <a:t>Systems</a:t>
            </a:r>
            <a:r>
              <a:rPr spc="70" dirty="0"/>
              <a:t> </a:t>
            </a:r>
            <a:r>
              <a:rPr dirty="0"/>
              <a:t>Currently</a:t>
            </a:r>
            <a:r>
              <a:rPr spc="75" dirty="0"/>
              <a:t> </a:t>
            </a:r>
            <a:r>
              <a:rPr spc="-25" dirty="0"/>
              <a:t>Do?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432091"/>
            <a:ext cx="4400550" cy="3024505"/>
            <a:chOff x="129196" y="432091"/>
            <a:chExt cx="4400550" cy="302450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356940"/>
              <a:ext cx="101600" cy="990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344240"/>
              <a:ext cx="4298856" cy="1117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87428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7"/>
              <a:ext cx="4349750" cy="2931795"/>
            </a:xfrm>
            <a:custGeom>
              <a:avLst/>
              <a:gdLst/>
              <a:ahLst/>
              <a:cxnLst/>
              <a:rect l="l" t="t" r="r" b="b"/>
              <a:pathLst>
                <a:path w="4349750" h="2931795">
                  <a:moveTo>
                    <a:pt x="4349657" y="0"/>
                  </a:moveTo>
                  <a:lnTo>
                    <a:pt x="0" y="0"/>
                  </a:lnTo>
                  <a:lnTo>
                    <a:pt x="0" y="2880453"/>
                  </a:lnTo>
                  <a:lnTo>
                    <a:pt x="4008" y="2900177"/>
                  </a:lnTo>
                  <a:lnTo>
                    <a:pt x="14922" y="2916330"/>
                  </a:lnTo>
                  <a:lnTo>
                    <a:pt x="31075" y="2927244"/>
                  </a:lnTo>
                  <a:lnTo>
                    <a:pt x="50800" y="2931253"/>
                  </a:lnTo>
                  <a:lnTo>
                    <a:pt x="4298856" y="2931253"/>
                  </a:lnTo>
                  <a:lnTo>
                    <a:pt x="4318581" y="2927244"/>
                  </a:lnTo>
                  <a:lnTo>
                    <a:pt x="4334734" y="2916330"/>
                  </a:lnTo>
                  <a:lnTo>
                    <a:pt x="4345648" y="2900177"/>
                  </a:lnTo>
                  <a:lnTo>
                    <a:pt x="4349657" y="288045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24"/>
              <a:ext cx="0" cy="2855595"/>
            </a:xfrm>
            <a:custGeom>
              <a:avLst/>
              <a:gdLst/>
              <a:ahLst/>
              <a:cxnLst/>
              <a:rect l="l" t="t" r="r" b="b"/>
              <a:pathLst>
                <a:path h="2855595">
                  <a:moveTo>
                    <a:pt x="0" y="285526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524383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34415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44448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154480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364513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574546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1784578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1994611"/>
              <a:ext cx="76809" cy="7680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204643"/>
              <a:ext cx="76809" cy="7680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10" y="2414676"/>
              <a:ext cx="76809" cy="7680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1010" y="2624709"/>
              <a:ext cx="76809" cy="7680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1010" y="2834741"/>
              <a:ext cx="76809" cy="7680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444385" y="408696"/>
            <a:ext cx="3099435" cy="254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37565">
              <a:lnSpc>
                <a:spcPct val="125299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Play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decent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game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Jeopardy? </a:t>
            </a:r>
            <a:r>
              <a:rPr sz="1100" dirty="0">
                <a:latin typeface="Arial"/>
                <a:cs typeface="Arial"/>
              </a:rPr>
              <a:t>Win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against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human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chess?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Win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against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best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humans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at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Go?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Play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decent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game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tennis?</a:t>
            </a:r>
            <a:endParaRPr sz="1100">
              <a:latin typeface="Arial"/>
              <a:cs typeface="Arial"/>
            </a:endParaRPr>
          </a:p>
          <a:p>
            <a:pPr marL="12700" marR="455930">
              <a:lnSpc>
                <a:spcPct val="125299"/>
              </a:lnSpc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Grab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particular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cup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put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on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shelf?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Unload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dishwasher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home?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Drive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safely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along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highway?</a:t>
            </a:r>
            <a:endParaRPr sz="1100">
              <a:latin typeface="Arial"/>
              <a:cs typeface="Arial"/>
            </a:endParaRPr>
          </a:p>
          <a:p>
            <a:pPr marL="12700" marR="393700">
              <a:lnSpc>
                <a:spcPct val="125299"/>
              </a:lnSpc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Drive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safely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Naples’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center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on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rush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hour?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Buy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groceries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on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web?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Buy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groceries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at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next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corner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shop?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5299"/>
              </a:lnSpc>
            </a:pP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Discover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prove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new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mathematical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theorem? Perform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surgical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operation?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138010" y="408696"/>
            <a:ext cx="303530" cy="254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5299"/>
              </a:lnSpc>
              <a:spcBef>
                <a:spcPts val="100"/>
              </a:spcBef>
            </a:pP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YES </a:t>
            </a:r>
            <a:r>
              <a:rPr sz="1100" spc="-30" dirty="0">
                <a:solidFill>
                  <a:srgbClr val="C7D6D2"/>
                </a:solidFill>
                <a:latin typeface="Arial"/>
                <a:cs typeface="Arial"/>
              </a:rPr>
              <a:t>YES </a:t>
            </a:r>
            <a:r>
              <a:rPr sz="1100" spc="-30" dirty="0">
                <a:solidFill>
                  <a:srgbClr val="E5E7F1"/>
                </a:solidFill>
                <a:latin typeface="Arial"/>
                <a:cs typeface="Arial"/>
              </a:rPr>
              <a:t>YES YES YES 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 </a:t>
            </a:r>
            <a:r>
              <a:rPr sz="1100" spc="-30" dirty="0">
                <a:solidFill>
                  <a:srgbClr val="E5E7F1"/>
                </a:solidFill>
                <a:latin typeface="Arial"/>
                <a:cs typeface="Arial"/>
              </a:rPr>
              <a:t>YES 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 </a:t>
            </a:r>
            <a:r>
              <a:rPr sz="1100" spc="-30" dirty="0">
                <a:solidFill>
                  <a:srgbClr val="E5E7F1"/>
                </a:solidFill>
                <a:latin typeface="Arial"/>
                <a:cs typeface="Arial"/>
              </a:rPr>
              <a:t>YES 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 NO NO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11010" y="3044774"/>
            <a:ext cx="76835" cy="287020"/>
            <a:chOff x="311010" y="3044774"/>
            <a:chExt cx="76835" cy="287020"/>
          </a:xfrm>
        </p:grpSpPr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1010" y="3044774"/>
              <a:ext cx="76809" cy="7680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1010" y="3254806"/>
              <a:ext cx="76809" cy="7680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444385" y="2929087"/>
            <a:ext cx="3996690" cy="445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  <a:tabLst>
                <a:tab pos="3775075" algn="l"/>
              </a:tabLst>
            </a:pP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Translate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spoken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Chinese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into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spoken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English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real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time?</a:t>
            </a:r>
            <a:r>
              <a:rPr sz="1100" spc="229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E5E7F1"/>
                </a:solidFill>
                <a:latin typeface="Arial"/>
                <a:cs typeface="Arial"/>
              </a:rPr>
              <a:t>YES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Write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intentionally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funny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story?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	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Quiz:</a:t>
            </a:r>
            <a:r>
              <a:rPr spc="180" dirty="0"/>
              <a:t> </a:t>
            </a:r>
            <a:r>
              <a:rPr dirty="0"/>
              <a:t>What</a:t>
            </a:r>
            <a:r>
              <a:rPr spc="75" dirty="0"/>
              <a:t> </a:t>
            </a:r>
            <a:r>
              <a:rPr dirty="0"/>
              <a:t>can</a:t>
            </a:r>
            <a:r>
              <a:rPr spc="70" dirty="0"/>
              <a:t> </a:t>
            </a:r>
            <a:r>
              <a:rPr dirty="0"/>
              <a:t>AI</a:t>
            </a:r>
            <a:r>
              <a:rPr spc="75" dirty="0"/>
              <a:t> </a:t>
            </a:r>
            <a:r>
              <a:rPr dirty="0"/>
              <a:t>Systems</a:t>
            </a:r>
            <a:r>
              <a:rPr spc="70" dirty="0"/>
              <a:t> </a:t>
            </a:r>
            <a:r>
              <a:rPr dirty="0"/>
              <a:t>Currently</a:t>
            </a:r>
            <a:r>
              <a:rPr spc="75" dirty="0"/>
              <a:t> </a:t>
            </a:r>
            <a:r>
              <a:rPr spc="-25" dirty="0"/>
              <a:t>Do?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432091"/>
            <a:ext cx="4400550" cy="3024505"/>
            <a:chOff x="129196" y="432091"/>
            <a:chExt cx="4400550" cy="302450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356940"/>
              <a:ext cx="101600" cy="990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344240"/>
              <a:ext cx="4298856" cy="1117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87428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7"/>
              <a:ext cx="4349750" cy="2931795"/>
            </a:xfrm>
            <a:custGeom>
              <a:avLst/>
              <a:gdLst/>
              <a:ahLst/>
              <a:cxnLst/>
              <a:rect l="l" t="t" r="r" b="b"/>
              <a:pathLst>
                <a:path w="4349750" h="2931795">
                  <a:moveTo>
                    <a:pt x="4349657" y="0"/>
                  </a:moveTo>
                  <a:lnTo>
                    <a:pt x="0" y="0"/>
                  </a:lnTo>
                  <a:lnTo>
                    <a:pt x="0" y="2880453"/>
                  </a:lnTo>
                  <a:lnTo>
                    <a:pt x="4008" y="2900177"/>
                  </a:lnTo>
                  <a:lnTo>
                    <a:pt x="14922" y="2916330"/>
                  </a:lnTo>
                  <a:lnTo>
                    <a:pt x="31075" y="2927244"/>
                  </a:lnTo>
                  <a:lnTo>
                    <a:pt x="50800" y="2931253"/>
                  </a:lnTo>
                  <a:lnTo>
                    <a:pt x="4298856" y="2931253"/>
                  </a:lnTo>
                  <a:lnTo>
                    <a:pt x="4318581" y="2927244"/>
                  </a:lnTo>
                  <a:lnTo>
                    <a:pt x="4334734" y="2916330"/>
                  </a:lnTo>
                  <a:lnTo>
                    <a:pt x="4345648" y="2900177"/>
                  </a:lnTo>
                  <a:lnTo>
                    <a:pt x="4349657" y="288045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24"/>
              <a:ext cx="0" cy="2855595"/>
            </a:xfrm>
            <a:custGeom>
              <a:avLst/>
              <a:gdLst/>
              <a:ahLst/>
              <a:cxnLst/>
              <a:rect l="l" t="t" r="r" b="b"/>
              <a:pathLst>
                <a:path h="2855595">
                  <a:moveTo>
                    <a:pt x="0" y="285526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524383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34415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44448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154480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364513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574546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1784578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1994611"/>
              <a:ext cx="76809" cy="7680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204643"/>
              <a:ext cx="76809" cy="7680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10" y="2414676"/>
              <a:ext cx="76809" cy="7680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1010" y="2624709"/>
              <a:ext cx="76809" cy="7680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1010" y="2834741"/>
              <a:ext cx="76809" cy="7680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444385" y="408696"/>
            <a:ext cx="3099435" cy="254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37565">
              <a:lnSpc>
                <a:spcPct val="125299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Play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decent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game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Jeopardy? </a:t>
            </a:r>
            <a:r>
              <a:rPr sz="1100" dirty="0">
                <a:latin typeface="Arial"/>
                <a:cs typeface="Arial"/>
              </a:rPr>
              <a:t>Win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against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human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chess?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Win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against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best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humans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at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Go?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Play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decent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game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tennis?</a:t>
            </a:r>
            <a:endParaRPr sz="1100">
              <a:latin typeface="Arial"/>
              <a:cs typeface="Arial"/>
            </a:endParaRPr>
          </a:p>
          <a:p>
            <a:pPr marL="12700" marR="455930">
              <a:lnSpc>
                <a:spcPct val="125299"/>
              </a:lnSpc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Grab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particular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cup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put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on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shelf?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Unload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dishwasher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home?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Drive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safely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along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highway?</a:t>
            </a:r>
            <a:endParaRPr sz="1100">
              <a:latin typeface="Arial"/>
              <a:cs typeface="Arial"/>
            </a:endParaRPr>
          </a:p>
          <a:p>
            <a:pPr marL="12700" marR="393700">
              <a:lnSpc>
                <a:spcPct val="125299"/>
              </a:lnSpc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Drive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safely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Naples’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center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on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rush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hour?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Buy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groceries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on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web?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Buy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groceries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at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next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corner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shop?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5299"/>
              </a:lnSpc>
            </a:pP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Discover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prove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new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mathematical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theorem? Perform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surgical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operation?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138010" y="408696"/>
            <a:ext cx="303530" cy="254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5299"/>
              </a:lnSpc>
              <a:spcBef>
                <a:spcPts val="100"/>
              </a:spcBef>
            </a:pP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YES YES </a:t>
            </a:r>
            <a:r>
              <a:rPr sz="1100" spc="-30" dirty="0">
                <a:solidFill>
                  <a:srgbClr val="E5E7F1"/>
                </a:solidFill>
                <a:latin typeface="Arial"/>
                <a:cs typeface="Arial"/>
              </a:rPr>
              <a:t>YES YES YES 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 </a:t>
            </a:r>
            <a:r>
              <a:rPr sz="1100" spc="-30" dirty="0">
                <a:solidFill>
                  <a:srgbClr val="E5E7F1"/>
                </a:solidFill>
                <a:latin typeface="Arial"/>
                <a:cs typeface="Arial"/>
              </a:rPr>
              <a:t>YES 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 </a:t>
            </a:r>
            <a:r>
              <a:rPr sz="1100" spc="-30" dirty="0">
                <a:solidFill>
                  <a:srgbClr val="E5E7F1"/>
                </a:solidFill>
                <a:latin typeface="Arial"/>
                <a:cs typeface="Arial"/>
              </a:rPr>
              <a:t>YES 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 NO NO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11010" y="3044774"/>
            <a:ext cx="76835" cy="287020"/>
            <a:chOff x="311010" y="3044774"/>
            <a:chExt cx="76835" cy="287020"/>
          </a:xfrm>
        </p:grpSpPr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1010" y="3044774"/>
              <a:ext cx="76809" cy="7680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1010" y="3254806"/>
              <a:ext cx="76809" cy="7680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444385" y="2929087"/>
            <a:ext cx="3996690" cy="445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  <a:tabLst>
                <a:tab pos="3775075" algn="l"/>
              </a:tabLst>
            </a:pP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Translate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spoken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Chinese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into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spoken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English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real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time?</a:t>
            </a:r>
            <a:r>
              <a:rPr sz="1100" spc="229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E5E7F1"/>
                </a:solidFill>
                <a:latin typeface="Arial"/>
                <a:cs typeface="Arial"/>
              </a:rPr>
              <a:t>YES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Write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intentionally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funny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story?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	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Quiz:</a:t>
            </a:r>
            <a:r>
              <a:rPr spc="180" dirty="0"/>
              <a:t> </a:t>
            </a:r>
            <a:r>
              <a:rPr dirty="0"/>
              <a:t>What</a:t>
            </a:r>
            <a:r>
              <a:rPr spc="75" dirty="0"/>
              <a:t> </a:t>
            </a:r>
            <a:r>
              <a:rPr dirty="0"/>
              <a:t>can</a:t>
            </a:r>
            <a:r>
              <a:rPr spc="70" dirty="0"/>
              <a:t> </a:t>
            </a:r>
            <a:r>
              <a:rPr dirty="0"/>
              <a:t>AI</a:t>
            </a:r>
            <a:r>
              <a:rPr spc="75" dirty="0"/>
              <a:t> </a:t>
            </a:r>
            <a:r>
              <a:rPr dirty="0"/>
              <a:t>Systems</a:t>
            </a:r>
            <a:r>
              <a:rPr spc="70" dirty="0"/>
              <a:t> </a:t>
            </a:r>
            <a:r>
              <a:rPr dirty="0"/>
              <a:t>Currently</a:t>
            </a:r>
            <a:r>
              <a:rPr spc="75" dirty="0"/>
              <a:t> </a:t>
            </a:r>
            <a:r>
              <a:rPr spc="-25" dirty="0"/>
              <a:t>Do?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432091"/>
            <a:ext cx="4400550" cy="3024505"/>
            <a:chOff x="129196" y="432091"/>
            <a:chExt cx="4400550" cy="302450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356940"/>
              <a:ext cx="101600" cy="990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344240"/>
              <a:ext cx="4298856" cy="1117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87428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7"/>
              <a:ext cx="4349750" cy="2931795"/>
            </a:xfrm>
            <a:custGeom>
              <a:avLst/>
              <a:gdLst/>
              <a:ahLst/>
              <a:cxnLst/>
              <a:rect l="l" t="t" r="r" b="b"/>
              <a:pathLst>
                <a:path w="4349750" h="2931795">
                  <a:moveTo>
                    <a:pt x="4349657" y="0"/>
                  </a:moveTo>
                  <a:lnTo>
                    <a:pt x="0" y="0"/>
                  </a:lnTo>
                  <a:lnTo>
                    <a:pt x="0" y="2880453"/>
                  </a:lnTo>
                  <a:lnTo>
                    <a:pt x="4008" y="2900177"/>
                  </a:lnTo>
                  <a:lnTo>
                    <a:pt x="14922" y="2916330"/>
                  </a:lnTo>
                  <a:lnTo>
                    <a:pt x="31075" y="2927244"/>
                  </a:lnTo>
                  <a:lnTo>
                    <a:pt x="50800" y="2931253"/>
                  </a:lnTo>
                  <a:lnTo>
                    <a:pt x="4298856" y="2931253"/>
                  </a:lnTo>
                  <a:lnTo>
                    <a:pt x="4318581" y="2927244"/>
                  </a:lnTo>
                  <a:lnTo>
                    <a:pt x="4334734" y="2916330"/>
                  </a:lnTo>
                  <a:lnTo>
                    <a:pt x="4345648" y="2900177"/>
                  </a:lnTo>
                  <a:lnTo>
                    <a:pt x="4349657" y="288045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24"/>
              <a:ext cx="0" cy="2855595"/>
            </a:xfrm>
            <a:custGeom>
              <a:avLst/>
              <a:gdLst/>
              <a:ahLst/>
              <a:cxnLst/>
              <a:rect l="l" t="t" r="r" b="b"/>
              <a:pathLst>
                <a:path h="2855595">
                  <a:moveTo>
                    <a:pt x="0" y="285526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524383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34415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44448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154480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364513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574546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1784578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1994611"/>
              <a:ext cx="76809" cy="7680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204643"/>
              <a:ext cx="76809" cy="7680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10" y="2414676"/>
              <a:ext cx="76809" cy="7680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1010" y="2624709"/>
              <a:ext cx="76809" cy="7680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1010" y="2834741"/>
              <a:ext cx="76809" cy="7680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444385" y="408696"/>
            <a:ext cx="3099435" cy="254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37565">
              <a:lnSpc>
                <a:spcPct val="125299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Play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decent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game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Jeopardy? </a:t>
            </a:r>
            <a:r>
              <a:rPr sz="1100" dirty="0">
                <a:latin typeface="Arial"/>
                <a:cs typeface="Arial"/>
              </a:rPr>
              <a:t>Win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against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human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chess? </a:t>
            </a:r>
            <a:r>
              <a:rPr sz="1100" dirty="0">
                <a:latin typeface="Arial"/>
                <a:cs typeface="Arial"/>
              </a:rPr>
              <a:t>Win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against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humans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Go?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Play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decent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game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tennis?</a:t>
            </a:r>
            <a:endParaRPr sz="1100">
              <a:latin typeface="Arial"/>
              <a:cs typeface="Arial"/>
            </a:endParaRPr>
          </a:p>
          <a:p>
            <a:pPr marL="12700" marR="455930">
              <a:lnSpc>
                <a:spcPct val="125299"/>
              </a:lnSpc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Grab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particular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cup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put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on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shelf?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Unload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dishwasher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home?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Drive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safely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along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highway?</a:t>
            </a:r>
            <a:endParaRPr sz="1100">
              <a:latin typeface="Arial"/>
              <a:cs typeface="Arial"/>
            </a:endParaRPr>
          </a:p>
          <a:p>
            <a:pPr marL="12700" marR="393700">
              <a:lnSpc>
                <a:spcPct val="125299"/>
              </a:lnSpc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Drive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safely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Naples’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center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on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rush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hour?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Buy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groceries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on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web?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Buy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groceries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at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next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corner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shop?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5299"/>
              </a:lnSpc>
            </a:pP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Discover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prove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new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mathematical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theorem? Perform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surgical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operation?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138010" y="408696"/>
            <a:ext cx="303530" cy="254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5299"/>
              </a:lnSpc>
              <a:spcBef>
                <a:spcPts val="100"/>
              </a:spcBef>
            </a:pP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YES YES </a:t>
            </a:r>
            <a:r>
              <a:rPr sz="1100" spc="-30" dirty="0">
                <a:solidFill>
                  <a:srgbClr val="C7D6D2"/>
                </a:solidFill>
                <a:latin typeface="Arial"/>
                <a:cs typeface="Arial"/>
              </a:rPr>
              <a:t>YES </a:t>
            </a:r>
            <a:r>
              <a:rPr sz="1100" spc="-30" dirty="0">
                <a:solidFill>
                  <a:srgbClr val="E5E7F1"/>
                </a:solidFill>
                <a:latin typeface="Arial"/>
                <a:cs typeface="Arial"/>
              </a:rPr>
              <a:t>YES YES 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 </a:t>
            </a:r>
            <a:r>
              <a:rPr sz="1100" spc="-30" dirty="0">
                <a:solidFill>
                  <a:srgbClr val="E5E7F1"/>
                </a:solidFill>
                <a:latin typeface="Arial"/>
                <a:cs typeface="Arial"/>
              </a:rPr>
              <a:t>YES 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 </a:t>
            </a:r>
            <a:r>
              <a:rPr sz="1100" spc="-30" dirty="0">
                <a:solidFill>
                  <a:srgbClr val="E5E7F1"/>
                </a:solidFill>
                <a:latin typeface="Arial"/>
                <a:cs typeface="Arial"/>
              </a:rPr>
              <a:t>YES 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 NO NO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11010" y="3044774"/>
            <a:ext cx="76835" cy="287020"/>
            <a:chOff x="311010" y="3044774"/>
            <a:chExt cx="76835" cy="287020"/>
          </a:xfrm>
        </p:grpSpPr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1010" y="3044774"/>
              <a:ext cx="76809" cy="7680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1010" y="3254806"/>
              <a:ext cx="76809" cy="7680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444385" y="2929087"/>
            <a:ext cx="3996690" cy="445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  <a:tabLst>
                <a:tab pos="3775075" algn="l"/>
              </a:tabLst>
            </a:pP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Translate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spoken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Chinese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into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spoken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English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real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time?</a:t>
            </a:r>
            <a:r>
              <a:rPr sz="1100" spc="229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E5E7F1"/>
                </a:solidFill>
                <a:latin typeface="Arial"/>
                <a:cs typeface="Arial"/>
              </a:rPr>
              <a:t>YES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Write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intentionally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funny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story?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	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Quiz:</a:t>
            </a:r>
            <a:r>
              <a:rPr spc="180" dirty="0"/>
              <a:t> </a:t>
            </a:r>
            <a:r>
              <a:rPr dirty="0"/>
              <a:t>What</a:t>
            </a:r>
            <a:r>
              <a:rPr spc="75" dirty="0"/>
              <a:t> </a:t>
            </a:r>
            <a:r>
              <a:rPr dirty="0"/>
              <a:t>can</a:t>
            </a:r>
            <a:r>
              <a:rPr spc="70" dirty="0"/>
              <a:t> </a:t>
            </a:r>
            <a:r>
              <a:rPr dirty="0"/>
              <a:t>AI</a:t>
            </a:r>
            <a:r>
              <a:rPr spc="75" dirty="0"/>
              <a:t> </a:t>
            </a:r>
            <a:r>
              <a:rPr dirty="0"/>
              <a:t>Systems</a:t>
            </a:r>
            <a:r>
              <a:rPr spc="70" dirty="0"/>
              <a:t> </a:t>
            </a:r>
            <a:r>
              <a:rPr dirty="0"/>
              <a:t>Currently</a:t>
            </a:r>
            <a:r>
              <a:rPr spc="75" dirty="0"/>
              <a:t> </a:t>
            </a:r>
            <a:r>
              <a:rPr spc="-25" dirty="0"/>
              <a:t>Do?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432091"/>
            <a:ext cx="4400550" cy="3024505"/>
            <a:chOff x="129196" y="432091"/>
            <a:chExt cx="4400550" cy="302450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356940"/>
              <a:ext cx="101600" cy="990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344240"/>
              <a:ext cx="4298856" cy="1117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87428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7"/>
              <a:ext cx="4349750" cy="2931795"/>
            </a:xfrm>
            <a:custGeom>
              <a:avLst/>
              <a:gdLst/>
              <a:ahLst/>
              <a:cxnLst/>
              <a:rect l="l" t="t" r="r" b="b"/>
              <a:pathLst>
                <a:path w="4349750" h="2931795">
                  <a:moveTo>
                    <a:pt x="4349657" y="0"/>
                  </a:moveTo>
                  <a:lnTo>
                    <a:pt x="0" y="0"/>
                  </a:lnTo>
                  <a:lnTo>
                    <a:pt x="0" y="2880453"/>
                  </a:lnTo>
                  <a:lnTo>
                    <a:pt x="4008" y="2900177"/>
                  </a:lnTo>
                  <a:lnTo>
                    <a:pt x="14922" y="2916330"/>
                  </a:lnTo>
                  <a:lnTo>
                    <a:pt x="31075" y="2927244"/>
                  </a:lnTo>
                  <a:lnTo>
                    <a:pt x="50800" y="2931253"/>
                  </a:lnTo>
                  <a:lnTo>
                    <a:pt x="4298856" y="2931253"/>
                  </a:lnTo>
                  <a:lnTo>
                    <a:pt x="4318581" y="2927244"/>
                  </a:lnTo>
                  <a:lnTo>
                    <a:pt x="4334734" y="2916330"/>
                  </a:lnTo>
                  <a:lnTo>
                    <a:pt x="4345648" y="2900177"/>
                  </a:lnTo>
                  <a:lnTo>
                    <a:pt x="4349657" y="288045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24"/>
              <a:ext cx="0" cy="2855595"/>
            </a:xfrm>
            <a:custGeom>
              <a:avLst/>
              <a:gdLst/>
              <a:ahLst/>
              <a:cxnLst/>
              <a:rect l="l" t="t" r="r" b="b"/>
              <a:pathLst>
                <a:path h="2855595">
                  <a:moveTo>
                    <a:pt x="0" y="285526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524383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34415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44448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154480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364513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574546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1784578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1994611"/>
              <a:ext cx="76809" cy="7680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204643"/>
              <a:ext cx="76809" cy="7680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10" y="2414676"/>
              <a:ext cx="76809" cy="7680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1010" y="2624709"/>
              <a:ext cx="76809" cy="7680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1010" y="2834741"/>
              <a:ext cx="76809" cy="7680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444385" y="408696"/>
            <a:ext cx="3099435" cy="254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37565">
              <a:lnSpc>
                <a:spcPct val="125299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Play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decent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game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Jeopardy? </a:t>
            </a:r>
            <a:r>
              <a:rPr sz="1100" dirty="0">
                <a:latin typeface="Arial"/>
                <a:cs typeface="Arial"/>
              </a:rPr>
              <a:t>Win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against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human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chess? </a:t>
            </a:r>
            <a:r>
              <a:rPr sz="1100" dirty="0">
                <a:latin typeface="Arial"/>
                <a:cs typeface="Arial"/>
              </a:rPr>
              <a:t>Win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against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humans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Go?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Play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decent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game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tennis?</a:t>
            </a:r>
            <a:endParaRPr sz="1100">
              <a:latin typeface="Arial"/>
              <a:cs typeface="Arial"/>
            </a:endParaRPr>
          </a:p>
          <a:p>
            <a:pPr marL="12700" marR="455930">
              <a:lnSpc>
                <a:spcPct val="125299"/>
              </a:lnSpc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Grab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particular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cup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put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on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shelf?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Unload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dishwasher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home?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Drive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safely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along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highway?</a:t>
            </a:r>
            <a:endParaRPr sz="1100">
              <a:latin typeface="Arial"/>
              <a:cs typeface="Arial"/>
            </a:endParaRPr>
          </a:p>
          <a:p>
            <a:pPr marL="12700" marR="393700">
              <a:lnSpc>
                <a:spcPct val="125299"/>
              </a:lnSpc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Drive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safely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Naples’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center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on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rush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hour?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Buy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groceries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on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web?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Buy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groceries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at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next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corner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shop?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5299"/>
              </a:lnSpc>
            </a:pP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Discover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prove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new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mathematical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theorem? Perform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surgical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operation?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138010" y="408696"/>
            <a:ext cx="303530" cy="254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5299"/>
              </a:lnSpc>
              <a:spcBef>
                <a:spcPts val="100"/>
              </a:spcBef>
            </a:pP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YES YES YES </a:t>
            </a:r>
            <a:r>
              <a:rPr sz="1100" spc="-30" dirty="0">
                <a:solidFill>
                  <a:srgbClr val="E5E7F1"/>
                </a:solidFill>
                <a:latin typeface="Arial"/>
                <a:cs typeface="Arial"/>
              </a:rPr>
              <a:t>YES YES 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 </a:t>
            </a:r>
            <a:r>
              <a:rPr sz="1100" spc="-30" dirty="0">
                <a:solidFill>
                  <a:srgbClr val="E5E7F1"/>
                </a:solidFill>
                <a:latin typeface="Arial"/>
                <a:cs typeface="Arial"/>
              </a:rPr>
              <a:t>YES 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 </a:t>
            </a:r>
            <a:r>
              <a:rPr sz="1100" spc="-30" dirty="0">
                <a:solidFill>
                  <a:srgbClr val="E5E7F1"/>
                </a:solidFill>
                <a:latin typeface="Arial"/>
                <a:cs typeface="Arial"/>
              </a:rPr>
              <a:t>YES 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 NO NO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11010" y="3044774"/>
            <a:ext cx="76835" cy="287020"/>
            <a:chOff x="311010" y="3044774"/>
            <a:chExt cx="76835" cy="287020"/>
          </a:xfrm>
        </p:grpSpPr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1010" y="3044774"/>
              <a:ext cx="76809" cy="7680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1010" y="3254806"/>
              <a:ext cx="76809" cy="7680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444385" y="2929087"/>
            <a:ext cx="3996690" cy="445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  <a:tabLst>
                <a:tab pos="3775075" algn="l"/>
              </a:tabLst>
            </a:pP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Translate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spoken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Chinese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into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spoken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English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real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time?</a:t>
            </a:r>
            <a:r>
              <a:rPr sz="1100" spc="229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E5E7F1"/>
                </a:solidFill>
                <a:latin typeface="Arial"/>
                <a:cs typeface="Arial"/>
              </a:rPr>
              <a:t>YES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Write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intentionally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funny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story?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	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Quiz:</a:t>
            </a:r>
            <a:r>
              <a:rPr spc="180" dirty="0"/>
              <a:t> </a:t>
            </a:r>
            <a:r>
              <a:rPr dirty="0"/>
              <a:t>What</a:t>
            </a:r>
            <a:r>
              <a:rPr spc="75" dirty="0"/>
              <a:t> </a:t>
            </a:r>
            <a:r>
              <a:rPr dirty="0"/>
              <a:t>can</a:t>
            </a:r>
            <a:r>
              <a:rPr spc="70" dirty="0"/>
              <a:t> </a:t>
            </a:r>
            <a:r>
              <a:rPr dirty="0"/>
              <a:t>AI</a:t>
            </a:r>
            <a:r>
              <a:rPr spc="75" dirty="0"/>
              <a:t> </a:t>
            </a:r>
            <a:r>
              <a:rPr dirty="0"/>
              <a:t>Systems</a:t>
            </a:r>
            <a:r>
              <a:rPr spc="70" dirty="0"/>
              <a:t> </a:t>
            </a:r>
            <a:r>
              <a:rPr dirty="0"/>
              <a:t>Currently</a:t>
            </a:r>
            <a:r>
              <a:rPr spc="75" dirty="0"/>
              <a:t> </a:t>
            </a:r>
            <a:r>
              <a:rPr spc="-25" dirty="0"/>
              <a:t>Do?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432091"/>
            <a:ext cx="4400550" cy="3024505"/>
            <a:chOff x="129196" y="432091"/>
            <a:chExt cx="4400550" cy="302450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356940"/>
              <a:ext cx="101600" cy="990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344240"/>
              <a:ext cx="4298856" cy="1117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87428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7"/>
              <a:ext cx="4349750" cy="2931795"/>
            </a:xfrm>
            <a:custGeom>
              <a:avLst/>
              <a:gdLst/>
              <a:ahLst/>
              <a:cxnLst/>
              <a:rect l="l" t="t" r="r" b="b"/>
              <a:pathLst>
                <a:path w="4349750" h="2931795">
                  <a:moveTo>
                    <a:pt x="4349657" y="0"/>
                  </a:moveTo>
                  <a:lnTo>
                    <a:pt x="0" y="0"/>
                  </a:lnTo>
                  <a:lnTo>
                    <a:pt x="0" y="2880453"/>
                  </a:lnTo>
                  <a:lnTo>
                    <a:pt x="4008" y="2900177"/>
                  </a:lnTo>
                  <a:lnTo>
                    <a:pt x="14922" y="2916330"/>
                  </a:lnTo>
                  <a:lnTo>
                    <a:pt x="31075" y="2927244"/>
                  </a:lnTo>
                  <a:lnTo>
                    <a:pt x="50800" y="2931253"/>
                  </a:lnTo>
                  <a:lnTo>
                    <a:pt x="4298856" y="2931253"/>
                  </a:lnTo>
                  <a:lnTo>
                    <a:pt x="4318581" y="2927244"/>
                  </a:lnTo>
                  <a:lnTo>
                    <a:pt x="4334734" y="2916330"/>
                  </a:lnTo>
                  <a:lnTo>
                    <a:pt x="4345648" y="2900177"/>
                  </a:lnTo>
                  <a:lnTo>
                    <a:pt x="4349657" y="288045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24"/>
              <a:ext cx="0" cy="2855595"/>
            </a:xfrm>
            <a:custGeom>
              <a:avLst/>
              <a:gdLst/>
              <a:ahLst/>
              <a:cxnLst/>
              <a:rect l="l" t="t" r="r" b="b"/>
              <a:pathLst>
                <a:path h="2855595">
                  <a:moveTo>
                    <a:pt x="0" y="285526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524383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34415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44448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154480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364513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574546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1784578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1994611"/>
              <a:ext cx="76809" cy="7680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204643"/>
              <a:ext cx="76809" cy="7680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10" y="2414676"/>
              <a:ext cx="76809" cy="7680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1010" y="2624709"/>
              <a:ext cx="76809" cy="7680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1010" y="2834741"/>
              <a:ext cx="76809" cy="7680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444385" y="408696"/>
            <a:ext cx="3099435" cy="254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37565">
              <a:lnSpc>
                <a:spcPct val="125299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Play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decent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game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Jeopardy? </a:t>
            </a:r>
            <a:r>
              <a:rPr sz="1100" dirty="0">
                <a:latin typeface="Arial"/>
                <a:cs typeface="Arial"/>
              </a:rPr>
              <a:t>Win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against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human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chess? </a:t>
            </a:r>
            <a:r>
              <a:rPr sz="1100" dirty="0">
                <a:latin typeface="Arial"/>
                <a:cs typeface="Arial"/>
              </a:rPr>
              <a:t>Win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against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humans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Go? </a:t>
            </a:r>
            <a:r>
              <a:rPr sz="1100" spc="-10" dirty="0">
                <a:latin typeface="Arial"/>
                <a:cs typeface="Arial"/>
              </a:rPr>
              <a:t>Play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decent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game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tennis?</a:t>
            </a:r>
            <a:endParaRPr sz="1100">
              <a:latin typeface="Arial"/>
              <a:cs typeface="Arial"/>
            </a:endParaRPr>
          </a:p>
          <a:p>
            <a:pPr marL="12700" marR="455930">
              <a:lnSpc>
                <a:spcPct val="125299"/>
              </a:lnSpc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Grab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particular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cup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put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on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shelf?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Unload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dishwasher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home?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Drive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safely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along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highway?</a:t>
            </a:r>
            <a:endParaRPr sz="1100">
              <a:latin typeface="Arial"/>
              <a:cs typeface="Arial"/>
            </a:endParaRPr>
          </a:p>
          <a:p>
            <a:pPr marL="12700" marR="393700">
              <a:lnSpc>
                <a:spcPct val="125299"/>
              </a:lnSpc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Drive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safely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Naples’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center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on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rush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hour?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Buy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groceries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on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web?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Buy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groceries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at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next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corner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shop?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5299"/>
              </a:lnSpc>
            </a:pP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Discover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prove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new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mathematical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theorem? Perform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surgical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operation?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138010" y="408696"/>
            <a:ext cx="303530" cy="254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5299"/>
              </a:lnSpc>
              <a:spcBef>
                <a:spcPts val="100"/>
              </a:spcBef>
            </a:pP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YES YES YES </a:t>
            </a:r>
            <a:r>
              <a:rPr sz="1100" spc="-30" dirty="0">
                <a:solidFill>
                  <a:srgbClr val="C7D6D2"/>
                </a:solidFill>
                <a:latin typeface="Arial"/>
                <a:cs typeface="Arial"/>
              </a:rPr>
              <a:t>YES </a:t>
            </a:r>
            <a:r>
              <a:rPr sz="1100" spc="-30" dirty="0">
                <a:solidFill>
                  <a:srgbClr val="E5E7F1"/>
                </a:solidFill>
                <a:latin typeface="Arial"/>
                <a:cs typeface="Arial"/>
              </a:rPr>
              <a:t>YES 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 </a:t>
            </a:r>
            <a:r>
              <a:rPr sz="1100" spc="-30" dirty="0">
                <a:solidFill>
                  <a:srgbClr val="E5E7F1"/>
                </a:solidFill>
                <a:latin typeface="Arial"/>
                <a:cs typeface="Arial"/>
              </a:rPr>
              <a:t>YES 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 </a:t>
            </a:r>
            <a:r>
              <a:rPr sz="1100" spc="-30" dirty="0">
                <a:solidFill>
                  <a:srgbClr val="E5E7F1"/>
                </a:solidFill>
                <a:latin typeface="Arial"/>
                <a:cs typeface="Arial"/>
              </a:rPr>
              <a:t>YES 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 NO NO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11010" y="3044774"/>
            <a:ext cx="76835" cy="287020"/>
            <a:chOff x="311010" y="3044774"/>
            <a:chExt cx="76835" cy="287020"/>
          </a:xfrm>
        </p:grpSpPr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1010" y="3044774"/>
              <a:ext cx="76809" cy="7680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1010" y="3254806"/>
              <a:ext cx="76809" cy="7680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444385" y="2929087"/>
            <a:ext cx="3996690" cy="445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  <a:tabLst>
                <a:tab pos="3775075" algn="l"/>
              </a:tabLst>
            </a:pP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Translate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spoken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Chinese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into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spoken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English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real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time?</a:t>
            </a:r>
            <a:r>
              <a:rPr sz="1100" spc="229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E5E7F1"/>
                </a:solidFill>
                <a:latin typeface="Arial"/>
                <a:cs typeface="Arial"/>
              </a:rPr>
              <a:t>YES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Write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intentionally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funny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story?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	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5565"/>
            <a:ext cx="97726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AI</a:t>
            </a:r>
            <a:r>
              <a:rPr sz="1400" spc="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in</a:t>
            </a:r>
            <a:r>
              <a:rPr sz="1400" spc="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333B2"/>
                </a:solidFill>
                <a:latin typeface="Arial"/>
                <a:cs typeface="Arial"/>
              </a:rPr>
              <a:t>Fiction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8300" y="444738"/>
            <a:ext cx="4171383" cy="232582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29196" y="3047771"/>
            <a:ext cx="4400550" cy="408305"/>
            <a:chOff x="129196" y="3047771"/>
            <a:chExt cx="4400550" cy="408305"/>
          </a:xfrm>
        </p:grpSpPr>
        <p:sp>
          <p:nvSpPr>
            <p:cNvPr id="5" name="object 5"/>
            <p:cNvSpPr/>
            <p:nvPr/>
          </p:nvSpPr>
          <p:spPr>
            <a:xfrm>
              <a:off x="129196" y="304777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8853" y="3098342"/>
              <a:ext cx="50800" cy="35765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9196" y="3092197"/>
              <a:ext cx="4349750" cy="363855"/>
            </a:xfrm>
            <a:custGeom>
              <a:avLst/>
              <a:gdLst/>
              <a:ahLst/>
              <a:cxnLst/>
              <a:rect l="l" t="t" r="r" b="b"/>
              <a:pathLst>
                <a:path w="4349750" h="363854">
                  <a:moveTo>
                    <a:pt x="4349657" y="0"/>
                  </a:moveTo>
                  <a:lnTo>
                    <a:pt x="0" y="0"/>
                  </a:lnTo>
                  <a:lnTo>
                    <a:pt x="0" y="363802"/>
                  </a:lnTo>
                  <a:lnTo>
                    <a:pt x="4349657" y="363802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78853" y="3136435"/>
              <a:ext cx="0" cy="320040"/>
            </a:xfrm>
            <a:custGeom>
              <a:avLst/>
              <a:gdLst/>
              <a:ahLst/>
              <a:cxnLst/>
              <a:rect l="l" t="t" r="r" b="b"/>
              <a:pathLst>
                <a:path h="320039">
                  <a:moveTo>
                    <a:pt x="0" y="31956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312373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311103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309833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29196" y="2791407"/>
            <a:ext cx="4349750" cy="4654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30480" algn="ctr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“Blade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Runner,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2049”,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2017,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Denis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Villeneuve</a:t>
            </a:r>
            <a:endParaRPr sz="11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835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...</a:t>
            </a:r>
            <a:r>
              <a:rPr sz="1100" spc="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and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many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others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...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46346" y="3344092"/>
            <a:ext cx="198755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5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Quiz:</a:t>
            </a:r>
            <a:r>
              <a:rPr spc="180" dirty="0"/>
              <a:t> </a:t>
            </a:r>
            <a:r>
              <a:rPr dirty="0"/>
              <a:t>What</a:t>
            </a:r>
            <a:r>
              <a:rPr spc="75" dirty="0"/>
              <a:t> </a:t>
            </a:r>
            <a:r>
              <a:rPr dirty="0"/>
              <a:t>can</a:t>
            </a:r>
            <a:r>
              <a:rPr spc="70" dirty="0"/>
              <a:t> </a:t>
            </a:r>
            <a:r>
              <a:rPr dirty="0"/>
              <a:t>AI</a:t>
            </a:r>
            <a:r>
              <a:rPr spc="75" dirty="0"/>
              <a:t> </a:t>
            </a:r>
            <a:r>
              <a:rPr dirty="0"/>
              <a:t>Systems</a:t>
            </a:r>
            <a:r>
              <a:rPr spc="70" dirty="0"/>
              <a:t> </a:t>
            </a:r>
            <a:r>
              <a:rPr dirty="0"/>
              <a:t>Currently</a:t>
            </a:r>
            <a:r>
              <a:rPr spc="75" dirty="0"/>
              <a:t> </a:t>
            </a:r>
            <a:r>
              <a:rPr spc="-25" dirty="0"/>
              <a:t>Do?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432091"/>
            <a:ext cx="4400550" cy="3024505"/>
            <a:chOff x="129196" y="432091"/>
            <a:chExt cx="4400550" cy="302450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356940"/>
              <a:ext cx="101600" cy="990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344240"/>
              <a:ext cx="4298856" cy="1117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87428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7"/>
              <a:ext cx="4349750" cy="2931795"/>
            </a:xfrm>
            <a:custGeom>
              <a:avLst/>
              <a:gdLst/>
              <a:ahLst/>
              <a:cxnLst/>
              <a:rect l="l" t="t" r="r" b="b"/>
              <a:pathLst>
                <a:path w="4349750" h="2931795">
                  <a:moveTo>
                    <a:pt x="4349657" y="0"/>
                  </a:moveTo>
                  <a:lnTo>
                    <a:pt x="0" y="0"/>
                  </a:lnTo>
                  <a:lnTo>
                    <a:pt x="0" y="2880453"/>
                  </a:lnTo>
                  <a:lnTo>
                    <a:pt x="4008" y="2900177"/>
                  </a:lnTo>
                  <a:lnTo>
                    <a:pt x="14922" y="2916330"/>
                  </a:lnTo>
                  <a:lnTo>
                    <a:pt x="31075" y="2927244"/>
                  </a:lnTo>
                  <a:lnTo>
                    <a:pt x="50800" y="2931253"/>
                  </a:lnTo>
                  <a:lnTo>
                    <a:pt x="4298856" y="2931253"/>
                  </a:lnTo>
                  <a:lnTo>
                    <a:pt x="4318581" y="2927244"/>
                  </a:lnTo>
                  <a:lnTo>
                    <a:pt x="4334734" y="2916330"/>
                  </a:lnTo>
                  <a:lnTo>
                    <a:pt x="4345648" y="2900177"/>
                  </a:lnTo>
                  <a:lnTo>
                    <a:pt x="4349657" y="288045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24"/>
              <a:ext cx="0" cy="2855595"/>
            </a:xfrm>
            <a:custGeom>
              <a:avLst/>
              <a:gdLst/>
              <a:ahLst/>
              <a:cxnLst/>
              <a:rect l="l" t="t" r="r" b="b"/>
              <a:pathLst>
                <a:path h="2855595">
                  <a:moveTo>
                    <a:pt x="0" y="285526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524383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34415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44448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154480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364513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574546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1784578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1994611"/>
              <a:ext cx="76809" cy="7680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204643"/>
              <a:ext cx="76809" cy="7680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10" y="2414676"/>
              <a:ext cx="76809" cy="7680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1010" y="2624709"/>
              <a:ext cx="76809" cy="7680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1010" y="2834741"/>
              <a:ext cx="76809" cy="7680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444385" y="408696"/>
            <a:ext cx="3099435" cy="254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37565">
              <a:lnSpc>
                <a:spcPct val="125299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Play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decent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game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Jeopardy? </a:t>
            </a:r>
            <a:r>
              <a:rPr sz="1100" dirty="0">
                <a:latin typeface="Arial"/>
                <a:cs typeface="Arial"/>
              </a:rPr>
              <a:t>Win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against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human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chess? </a:t>
            </a:r>
            <a:r>
              <a:rPr sz="1100" dirty="0">
                <a:latin typeface="Arial"/>
                <a:cs typeface="Arial"/>
              </a:rPr>
              <a:t>Win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against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humans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Go? </a:t>
            </a:r>
            <a:r>
              <a:rPr sz="1100" spc="-10" dirty="0">
                <a:latin typeface="Arial"/>
                <a:cs typeface="Arial"/>
              </a:rPr>
              <a:t>Play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decent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game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tennis?</a:t>
            </a:r>
            <a:endParaRPr sz="1100">
              <a:latin typeface="Arial"/>
              <a:cs typeface="Arial"/>
            </a:endParaRPr>
          </a:p>
          <a:p>
            <a:pPr marL="12700" marR="455930">
              <a:lnSpc>
                <a:spcPct val="125299"/>
              </a:lnSpc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Grab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particular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cup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put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on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shelf?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Unload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dishwasher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home?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Drive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safely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along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highway?</a:t>
            </a:r>
            <a:endParaRPr sz="1100">
              <a:latin typeface="Arial"/>
              <a:cs typeface="Arial"/>
            </a:endParaRPr>
          </a:p>
          <a:p>
            <a:pPr marL="12700" marR="393700">
              <a:lnSpc>
                <a:spcPct val="125299"/>
              </a:lnSpc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Drive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safely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Naples’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center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on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rush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hour?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Buy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groceries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on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web?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Buy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groceries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at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next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corner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shop?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5299"/>
              </a:lnSpc>
            </a:pP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Discover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prove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new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mathematical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theorem? Perform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surgical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operation?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138010" y="408696"/>
            <a:ext cx="303530" cy="254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5299"/>
              </a:lnSpc>
              <a:spcBef>
                <a:spcPts val="100"/>
              </a:spcBef>
            </a:pP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YES YES YES YES </a:t>
            </a:r>
            <a:r>
              <a:rPr sz="1100" spc="-30" dirty="0">
                <a:solidFill>
                  <a:srgbClr val="E5E7F1"/>
                </a:solidFill>
                <a:latin typeface="Arial"/>
                <a:cs typeface="Arial"/>
              </a:rPr>
              <a:t>YES 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 </a:t>
            </a:r>
            <a:r>
              <a:rPr sz="1100" spc="-30" dirty="0">
                <a:solidFill>
                  <a:srgbClr val="E5E7F1"/>
                </a:solidFill>
                <a:latin typeface="Arial"/>
                <a:cs typeface="Arial"/>
              </a:rPr>
              <a:t>YES 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 </a:t>
            </a:r>
            <a:r>
              <a:rPr sz="1100" spc="-30" dirty="0">
                <a:solidFill>
                  <a:srgbClr val="E5E7F1"/>
                </a:solidFill>
                <a:latin typeface="Arial"/>
                <a:cs typeface="Arial"/>
              </a:rPr>
              <a:t>YES 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 NO NO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11010" y="3044774"/>
            <a:ext cx="76835" cy="287020"/>
            <a:chOff x="311010" y="3044774"/>
            <a:chExt cx="76835" cy="287020"/>
          </a:xfrm>
        </p:grpSpPr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1010" y="3044774"/>
              <a:ext cx="76809" cy="7680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1010" y="3254806"/>
              <a:ext cx="76809" cy="7680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444385" y="2929087"/>
            <a:ext cx="3996690" cy="445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  <a:tabLst>
                <a:tab pos="3775075" algn="l"/>
              </a:tabLst>
            </a:pP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Translate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spoken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Chinese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into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spoken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English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real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time?</a:t>
            </a:r>
            <a:r>
              <a:rPr sz="1100" spc="229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E5E7F1"/>
                </a:solidFill>
                <a:latin typeface="Arial"/>
                <a:cs typeface="Arial"/>
              </a:rPr>
              <a:t>YES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Write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intentionally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funny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story?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	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Quiz:</a:t>
            </a:r>
            <a:r>
              <a:rPr spc="180" dirty="0"/>
              <a:t> </a:t>
            </a:r>
            <a:r>
              <a:rPr dirty="0"/>
              <a:t>What</a:t>
            </a:r>
            <a:r>
              <a:rPr spc="75" dirty="0"/>
              <a:t> </a:t>
            </a:r>
            <a:r>
              <a:rPr dirty="0"/>
              <a:t>can</a:t>
            </a:r>
            <a:r>
              <a:rPr spc="70" dirty="0"/>
              <a:t> </a:t>
            </a:r>
            <a:r>
              <a:rPr dirty="0"/>
              <a:t>AI</a:t>
            </a:r>
            <a:r>
              <a:rPr spc="75" dirty="0"/>
              <a:t> </a:t>
            </a:r>
            <a:r>
              <a:rPr dirty="0"/>
              <a:t>Systems</a:t>
            </a:r>
            <a:r>
              <a:rPr spc="70" dirty="0"/>
              <a:t> </a:t>
            </a:r>
            <a:r>
              <a:rPr dirty="0"/>
              <a:t>Currently</a:t>
            </a:r>
            <a:r>
              <a:rPr spc="75" dirty="0"/>
              <a:t> </a:t>
            </a:r>
            <a:r>
              <a:rPr spc="-25" dirty="0"/>
              <a:t>Do?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432091"/>
            <a:ext cx="4400550" cy="3024505"/>
            <a:chOff x="129196" y="432091"/>
            <a:chExt cx="4400550" cy="302450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356940"/>
              <a:ext cx="101600" cy="990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344240"/>
              <a:ext cx="4298856" cy="1117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87428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7"/>
              <a:ext cx="4349750" cy="2931795"/>
            </a:xfrm>
            <a:custGeom>
              <a:avLst/>
              <a:gdLst/>
              <a:ahLst/>
              <a:cxnLst/>
              <a:rect l="l" t="t" r="r" b="b"/>
              <a:pathLst>
                <a:path w="4349750" h="2931795">
                  <a:moveTo>
                    <a:pt x="4349657" y="0"/>
                  </a:moveTo>
                  <a:lnTo>
                    <a:pt x="0" y="0"/>
                  </a:lnTo>
                  <a:lnTo>
                    <a:pt x="0" y="2880453"/>
                  </a:lnTo>
                  <a:lnTo>
                    <a:pt x="4008" y="2900177"/>
                  </a:lnTo>
                  <a:lnTo>
                    <a:pt x="14922" y="2916330"/>
                  </a:lnTo>
                  <a:lnTo>
                    <a:pt x="31075" y="2927244"/>
                  </a:lnTo>
                  <a:lnTo>
                    <a:pt x="50800" y="2931253"/>
                  </a:lnTo>
                  <a:lnTo>
                    <a:pt x="4298856" y="2931253"/>
                  </a:lnTo>
                  <a:lnTo>
                    <a:pt x="4318581" y="2927244"/>
                  </a:lnTo>
                  <a:lnTo>
                    <a:pt x="4334734" y="2916330"/>
                  </a:lnTo>
                  <a:lnTo>
                    <a:pt x="4345648" y="2900177"/>
                  </a:lnTo>
                  <a:lnTo>
                    <a:pt x="4349657" y="288045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24"/>
              <a:ext cx="0" cy="2855595"/>
            </a:xfrm>
            <a:custGeom>
              <a:avLst/>
              <a:gdLst/>
              <a:ahLst/>
              <a:cxnLst/>
              <a:rect l="l" t="t" r="r" b="b"/>
              <a:pathLst>
                <a:path h="2855595">
                  <a:moveTo>
                    <a:pt x="0" y="285526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524383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34415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44448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154480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364513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574546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1784578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1994611"/>
              <a:ext cx="76809" cy="7680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204643"/>
              <a:ext cx="76809" cy="7680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10" y="2414676"/>
              <a:ext cx="76809" cy="7680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1010" y="2624709"/>
              <a:ext cx="76809" cy="7680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1010" y="2834741"/>
              <a:ext cx="76809" cy="7680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444385" y="408696"/>
            <a:ext cx="3099435" cy="254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37565">
              <a:lnSpc>
                <a:spcPct val="125299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Play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decent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game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Jeopardy? </a:t>
            </a:r>
            <a:r>
              <a:rPr sz="1100" dirty="0">
                <a:latin typeface="Arial"/>
                <a:cs typeface="Arial"/>
              </a:rPr>
              <a:t>Win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against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human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chess? </a:t>
            </a:r>
            <a:r>
              <a:rPr sz="1100" dirty="0">
                <a:latin typeface="Arial"/>
                <a:cs typeface="Arial"/>
              </a:rPr>
              <a:t>Win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against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humans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Go? </a:t>
            </a:r>
            <a:r>
              <a:rPr sz="1100" spc="-10" dirty="0">
                <a:latin typeface="Arial"/>
                <a:cs typeface="Arial"/>
              </a:rPr>
              <a:t>Play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decent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game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tennis?</a:t>
            </a:r>
            <a:endParaRPr sz="1100">
              <a:latin typeface="Arial"/>
              <a:cs typeface="Arial"/>
            </a:endParaRPr>
          </a:p>
          <a:p>
            <a:pPr marL="12700" marR="455930">
              <a:lnSpc>
                <a:spcPct val="125299"/>
              </a:lnSpc>
            </a:pPr>
            <a:r>
              <a:rPr sz="1100" dirty="0">
                <a:latin typeface="Arial"/>
                <a:cs typeface="Arial"/>
              </a:rPr>
              <a:t>Grab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particular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cup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put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shelf?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Unload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dishwasher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home?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Drive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safely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along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highway?</a:t>
            </a:r>
            <a:endParaRPr sz="1100">
              <a:latin typeface="Arial"/>
              <a:cs typeface="Arial"/>
            </a:endParaRPr>
          </a:p>
          <a:p>
            <a:pPr marL="12700" marR="393700">
              <a:lnSpc>
                <a:spcPct val="125299"/>
              </a:lnSpc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Drive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safely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Naples’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center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on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rush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hour?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Buy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groceries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on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web?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Buy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groceries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at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next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corner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shop?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5299"/>
              </a:lnSpc>
            </a:pP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Discover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prove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new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mathematical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theorem? Perform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surgical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operation?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138010" y="408696"/>
            <a:ext cx="303530" cy="254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5299"/>
              </a:lnSpc>
              <a:spcBef>
                <a:spcPts val="100"/>
              </a:spcBef>
            </a:pP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YES YES YES YES </a:t>
            </a:r>
            <a:r>
              <a:rPr sz="1100" spc="-30" dirty="0">
                <a:solidFill>
                  <a:srgbClr val="C7D6D2"/>
                </a:solidFill>
                <a:latin typeface="Arial"/>
                <a:cs typeface="Arial"/>
              </a:rPr>
              <a:t>YES 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 </a:t>
            </a:r>
            <a:r>
              <a:rPr sz="1100" spc="-30" dirty="0">
                <a:solidFill>
                  <a:srgbClr val="E5E7F1"/>
                </a:solidFill>
                <a:latin typeface="Arial"/>
                <a:cs typeface="Arial"/>
              </a:rPr>
              <a:t>YES 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 </a:t>
            </a:r>
            <a:r>
              <a:rPr sz="1100" spc="-30" dirty="0">
                <a:solidFill>
                  <a:srgbClr val="E5E7F1"/>
                </a:solidFill>
                <a:latin typeface="Arial"/>
                <a:cs typeface="Arial"/>
              </a:rPr>
              <a:t>YES 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 NO NO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11010" y="3044774"/>
            <a:ext cx="76835" cy="287020"/>
            <a:chOff x="311010" y="3044774"/>
            <a:chExt cx="76835" cy="287020"/>
          </a:xfrm>
        </p:grpSpPr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1010" y="3044774"/>
              <a:ext cx="76809" cy="7680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1010" y="3254806"/>
              <a:ext cx="76809" cy="7680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444385" y="2929087"/>
            <a:ext cx="3996690" cy="445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  <a:tabLst>
                <a:tab pos="3775075" algn="l"/>
              </a:tabLst>
            </a:pP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Translate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spoken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Chinese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into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spoken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English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real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time?</a:t>
            </a:r>
            <a:r>
              <a:rPr sz="1100" spc="229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E5E7F1"/>
                </a:solidFill>
                <a:latin typeface="Arial"/>
                <a:cs typeface="Arial"/>
              </a:rPr>
              <a:t>YES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Write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intentionally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funny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story?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	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Quiz:</a:t>
            </a:r>
            <a:r>
              <a:rPr spc="180" dirty="0"/>
              <a:t> </a:t>
            </a:r>
            <a:r>
              <a:rPr dirty="0"/>
              <a:t>What</a:t>
            </a:r>
            <a:r>
              <a:rPr spc="75" dirty="0"/>
              <a:t> </a:t>
            </a:r>
            <a:r>
              <a:rPr dirty="0"/>
              <a:t>can</a:t>
            </a:r>
            <a:r>
              <a:rPr spc="70" dirty="0"/>
              <a:t> </a:t>
            </a:r>
            <a:r>
              <a:rPr dirty="0"/>
              <a:t>AI</a:t>
            </a:r>
            <a:r>
              <a:rPr spc="75" dirty="0"/>
              <a:t> </a:t>
            </a:r>
            <a:r>
              <a:rPr dirty="0"/>
              <a:t>Systems</a:t>
            </a:r>
            <a:r>
              <a:rPr spc="70" dirty="0"/>
              <a:t> </a:t>
            </a:r>
            <a:r>
              <a:rPr dirty="0"/>
              <a:t>Currently</a:t>
            </a:r>
            <a:r>
              <a:rPr spc="75" dirty="0"/>
              <a:t> </a:t>
            </a:r>
            <a:r>
              <a:rPr spc="-25" dirty="0"/>
              <a:t>Do?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432091"/>
            <a:ext cx="4400550" cy="3024505"/>
            <a:chOff x="129196" y="432091"/>
            <a:chExt cx="4400550" cy="302450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356940"/>
              <a:ext cx="101600" cy="990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344240"/>
              <a:ext cx="4298856" cy="1117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87428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7"/>
              <a:ext cx="4349750" cy="2931795"/>
            </a:xfrm>
            <a:custGeom>
              <a:avLst/>
              <a:gdLst/>
              <a:ahLst/>
              <a:cxnLst/>
              <a:rect l="l" t="t" r="r" b="b"/>
              <a:pathLst>
                <a:path w="4349750" h="2931795">
                  <a:moveTo>
                    <a:pt x="4349657" y="0"/>
                  </a:moveTo>
                  <a:lnTo>
                    <a:pt x="0" y="0"/>
                  </a:lnTo>
                  <a:lnTo>
                    <a:pt x="0" y="2880453"/>
                  </a:lnTo>
                  <a:lnTo>
                    <a:pt x="4008" y="2900177"/>
                  </a:lnTo>
                  <a:lnTo>
                    <a:pt x="14922" y="2916330"/>
                  </a:lnTo>
                  <a:lnTo>
                    <a:pt x="31075" y="2927244"/>
                  </a:lnTo>
                  <a:lnTo>
                    <a:pt x="50800" y="2931253"/>
                  </a:lnTo>
                  <a:lnTo>
                    <a:pt x="4298856" y="2931253"/>
                  </a:lnTo>
                  <a:lnTo>
                    <a:pt x="4318581" y="2927244"/>
                  </a:lnTo>
                  <a:lnTo>
                    <a:pt x="4334734" y="2916330"/>
                  </a:lnTo>
                  <a:lnTo>
                    <a:pt x="4345648" y="2900177"/>
                  </a:lnTo>
                  <a:lnTo>
                    <a:pt x="4349657" y="288045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24"/>
              <a:ext cx="0" cy="2855595"/>
            </a:xfrm>
            <a:custGeom>
              <a:avLst/>
              <a:gdLst/>
              <a:ahLst/>
              <a:cxnLst/>
              <a:rect l="l" t="t" r="r" b="b"/>
              <a:pathLst>
                <a:path h="2855595">
                  <a:moveTo>
                    <a:pt x="0" y="285526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524383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34415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44448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154480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364513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574546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1784578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1994611"/>
              <a:ext cx="76809" cy="7680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204643"/>
              <a:ext cx="76809" cy="7680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10" y="2414676"/>
              <a:ext cx="76809" cy="7680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1010" y="2624709"/>
              <a:ext cx="76809" cy="7680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1010" y="2834741"/>
              <a:ext cx="76809" cy="7680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444385" y="408696"/>
            <a:ext cx="3099435" cy="254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37565">
              <a:lnSpc>
                <a:spcPct val="125299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Play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decent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game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Jeopardy? </a:t>
            </a:r>
            <a:r>
              <a:rPr sz="1100" dirty="0">
                <a:latin typeface="Arial"/>
                <a:cs typeface="Arial"/>
              </a:rPr>
              <a:t>Win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against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human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chess? </a:t>
            </a:r>
            <a:r>
              <a:rPr sz="1100" dirty="0">
                <a:latin typeface="Arial"/>
                <a:cs typeface="Arial"/>
              </a:rPr>
              <a:t>Win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against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humans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Go? </a:t>
            </a:r>
            <a:r>
              <a:rPr sz="1100" spc="-10" dirty="0">
                <a:latin typeface="Arial"/>
                <a:cs typeface="Arial"/>
              </a:rPr>
              <a:t>Play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decent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game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tennis?</a:t>
            </a:r>
            <a:endParaRPr sz="1100">
              <a:latin typeface="Arial"/>
              <a:cs typeface="Arial"/>
            </a:endParaRPr>
          </a:p>
          <a:p>
            <a:pPr marL="12700" marR="455930">
              <a:lnSpc>
                <a:spcPct val="125299"/>
              </a:lnSpc>
            </a:pPr>
            <a:r>
              <a:rPr sz="1100" dirty="0">
                <a:latin typeface="Arial"/>
                <a:cs typeface="Arial"/>
              </a:rPr>
              <a:t>Grab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particular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cup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put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shelf?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Unload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dishwasher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home?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Drive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safely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along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highway?</a:t>
            </a:r>
            <a:endParaRPr sz="1100">
              <a:latin typeface="Arial"/>
              <a:cs typeface="Arial"/>
            </a:endParaRPr>
          </a:p>
          <a:p>
            <a:pPr marL="12700" marR="393700">
              <a:lnSpc>
                <a:spcPct val="125299"/>
              </a:lnSpc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Drive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safely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Naples’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center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on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rush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hour?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Buy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groceries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on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web?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Buy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groceries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at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next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corner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shop?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5299"/>
              </a:lnSpc>
            </a:pP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Discover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prove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new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mathematical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theorem? Perform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surgical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operation?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138010" y="408696"/>
            <a:ext cx="303530" cy="254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5299"/>
              </a:lnSpc>
              <a:spcBef>
                <a:spcPts val="100"/>
              </a:spcBef>
            </a:pP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YES YES YES YES YES 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 </a:t>
            </a:r>
            <a:r>
              <a:rPr sz="1100" spc="-30" dirty="0">
                <a:solidFill>
                  <a:srgbClr val="E5E7F1"/>
                </a:solidFill>
                <a:latin typeface="Arial"/>
                <a:cs typeface="Arial"/>
              </a:rPr>
              <a:t>YES 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 </a:t>
            </a:r>
            <a:r>
              <a:rPr sz="1100" spc="-30" dirty="0">
                <a:solidFill>
                  <a:srgbClr val="E5E7F1"/>
                </a:solidFill>
                <a:latin typeface="Arial"/>
                <a:cs typeface="Arial"/>
              </a:rPr>
              <a:t>YES 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 NO NO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11010" y="3044774"/>
            <a:ext cx="76835" cy="287020"/>
            <a:chOff x="311010" y="3044774"/>
            <a:chExt cx="76835" cy="287020"/>
          </a:xfrm>
        </p:grpSpPr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1010" y="3044774"/>
              <a:ext cx="76809" cy="7680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1010" y="3254806"/>
              <a:ext cx="76809" cy="7680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444385" y="2929087"/>
            <a:ext cx="3996690" cy="445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  <a:tabLst>
                <a:tab pos="3775075" algn="l"/>
              </a:tabLst>
            </a:pP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Translate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spoken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Chinese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into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spoken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English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real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time?</a:t>
            </a:r>
            <a:r>
              <a:rPr sz="1100" spc="229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E5E7F1"/>
                </a:solidFill>
                <a:latin typeface="Arial"/>
                <a:cs typeface="Arial"/>
              </a:rPr>
              <a:t>YES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Write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intentionally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funny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story?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	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Quiz:</a:t>
            </a:r>
            <a:r>
              <a:rPr spc="180" dirty="0"/>
              <a:t> </a:t>
            </a:r>
            <a:r>
              <a:rPr dirty="0"/>
              <a:t>What</a:t>
            </a:r>
            <a:r>
              <a:rPr spc="75" dirty="0"/>
              <a:t> </a:t>
            </a:r>
            <a:r>
              <a:rPr dirty="0"/>
              <a:t>can</a:t>
            </a:r>
            <a:r>
              <a:rPr spc="70" dirty="0"/>
              <a:t> </a:t>
            </a:r>
            <a:r>
              <a:rPr dirty="0"/>
              <a:t>AI</a:t>
            </a:r>
            <a:r>
              <a:rPr spc="75" dirty="0"/>
              <a:t> </a:t>
            </a:r>
            <a:r>
              <a:rPr dirty="0"/>
              <a:t>Systems</a:t>
            </a:r>
            <a:r>
              <a:rPr spc="70" dirty="0"/>
              <a:t> </a:t>
            </a:r>
            <a:r>
              <a:rPr dirty="0"/>
              <a:t>Currently</a:t>
            </a:r>
            <a:r>
              <a:rPr spc="75" dirty="0"/>
              <a:t> </a:t>
            </a:r>
            <a:r>
              <a:rPr spc="-25" dirty="0"/>
              <a:t>Do?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432091"/>
            <a:ext cx="4400550" cy="3024505"/>
            <a:chOff x="129196" y="432091"/>
            <a:chExt cx="4400550" cy="302450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356940"/>
              <a:ext cx="101600" cy="990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344240"/>
              <a:ext cx="4298856" cy="1117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87428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7"/>
              <a:ext cx="4349750" cy="2931795"/>
            </a:xfrm>
            <a:custGeom>
              <a:avLst/>
              <a:gdLst/>
              <a:ahLst/>
              <a:cxnLst/>
              <a:rect l="l" t="t" r="r" b="b"/>
              <a:pathLst>
                <a:path w="4349750" h="2931795">
                  <a:moveTo>
                    <a:pt x="4349657" y="0"/>
                  </a:moveTo>
                  <a:lnTo>
                    <a:pt x="0" y="0"/>
                  </a:lnTo>
                  <a:lnTo>
                    <a:pt x="0" y="2880453"/>
                  </a:lnTo>
                  <a:lnTo>
                    <a:pt x="4008" y="2900177"/>
                  </a:lnTo>
                  <a:lnTo>
                    <a:pt x="14922" y="2916330"/>
                  </a:lnTo>
                  <a:lnTo>
                    <a:pt x="31075" y="2927244"/>
                  </a:lnTo>
                  <a:lnTo>
                    <a:pt x="50800" y="2931253"/>
                  </a:lnTo>
                  <a:lnTo>
                    <a:pt x="4298856" y="2931253"/>
                  </a:lnTo>
                  <a:lnTo>
                    <a:pt x="4318581" y="2927244"/>
                  </a:lnTo>
                  <a:lnTo>
                    <a:pt x="4334734" y="2916330"/>
                  </a:lnTo>
                  <a:lnTo>
                    <a:pt x="4345648" y="2900177"/>
                  </a:lnTo>
                  <a:lnTo>
                    <a:pt x="4349657" y="288045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24"/>
              <a:ext cx="0" cy="2855595"/>
            </a:xfrm>
            <a:custGeom>
              <a:avLst/>
              <a:gdLst/>
              <a:ahLst/>
              <a:cxnLst/>
              <a:rect l="l" t="t" r="r" b="b"/>
              <a:pathLst>
                <a:path h="2855595">
                  <a:moveTo>
                    <a:pt x="0" y="285526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524383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34415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44448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154480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364513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574546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1784578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1994611"/>
              <a:ext cx="76809" cy="7680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204643"/>
              <a:ext cx="76809" cy="7680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10" y="2414676"/>
              <a:ext cx="76809" cy="7680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1010" y="2624709"/>
              <a:ext cx="76809" cy="7680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1010" y="2834741"/>
              <a:ext cx="76809" cy="7680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444385" y="408696"/>
            <a:ext cx="3099435" cy="254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37565">
              <a:lnSpc>
                <a:spcPct val="125299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Play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decent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game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Jeopardy? </a:t>
            </a:r>
            <a:r>
              <a:rPr sz="1100" dirty="0">
                <a:latin typeface="Arial"/>
                <a:cs typeface="Arial"/>
              </a:rPr>
              <a:t>Win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against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human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chess? </a:t>
            </a:r>
            <a:r>
              <a:rPr sz="1100" dirty="0">
                <a:latin typeface="Arial"/>
                <a:cs typeface="Arial"/>
              </a:rPr>
              <a:t>Win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against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humans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Go? </a:t>
            </a:r>
            <a:r>
              <a:rPr sz="1100" spc="-10" dirty="0">
                <a:latin typeface="Arial"/>
                <a:cs typeface="Arial"/>
              </a:rPr>
              <a:t>Play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decent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game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tennis?</a:t>
            </a:r>
            <a:endParaRPr sz="1100">
              <a:latin typeface="Arial"/>
              <a:cs typeface="Arial"/>
            </a:endParaRPr>
          </a:p>
          <a:p>
            <a:pPr marL="12700" marR="455930">
              <a:lnSpc>
                <a:spcPct val="125299"/>
              </a:lnSpc>
            </a:pPr>
            <a:r>
              <a:rPr sz="1100" dirty="0">
                <a:latin typeface="Arial"/>
                <a:cs typeface="Arial"/>
              </a:rPr>
              <a:t>Grab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particular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cup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put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shelf? </a:t>
            </a:r>
            <a:r>
              <a:rPr sz="1100" dirty="0">
                <a:latin typeface="Arial"/>
                <a:cs typeface="Arial"/>
              </a:rPr>
              <a:t>Unload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dishwasher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home?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Drive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safely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along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highway?</a:t>
            </a:r>
            <a:endParaRPr sz="1100">
              <a:latin typeface="Arial"/>
              <a:cs typeface="Arial"/>
            </a:endParaRPr>
          </a:p>
          <a:p>
            <a:pPr marL="12700" marR="393700">
              <a:lnSpc>
                <a:spcPct val="125299"/>
              </a:lnSpc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Drive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safely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Naples’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center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on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rush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hour?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Buy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groceries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on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web?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Buy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groceries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at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next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corner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shop?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5299"/>
              </a:lnSpc>
            </a:pP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Discover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prove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new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mathematical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theorem? Perform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surgical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operation?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138010" y="408696"/>
            <a:ext cx="303530" cy="254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5299"/>
              </a:lnSpc>
              <a:spcBef>
                <a:spcPts val="100"/>
              </a:spcBef>
            </a:pP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YES YES YES YES YES 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NO </a:t>
            </a:r>
            <a:r>
              <a:rPr sz="1100" spc="-30" dirty="0">
                <a:solidFill>
                  <a:srgbClr val="E5E7F1"/>
                </a:solidFill>
                <a:latin typeface="Arial"/>
                <a:cs typeface="Arial"/>
              </a:rPr>
              <a:t>YES 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 </a:t>
            </a:r>
            <a:r>
              <a:rPr sz="1100" spc="-30" dirty="0">
                <a:solidFill>
                  <a:srgbClr val="E5E7F1"/>
                </a:solidFill>
                <a:latin typeface="Arial"/>
                <a:cs typeface="Arial"/>
              </a:rPr>
              <a:t>YES 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 NO NO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11010" y="3044774"/>
            <a:ext cx="76835" cy="287020"/>
            <a:chOff x="311010" y="3044774"/>
            <a:chExt cx="76835" cy="287020"/>
          </a:xfrm>
        </p:grpSpPr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1010" y="3044774"/>
              <a:ext cx="76809" cy="7680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1010" y="3254806"/>
              <a:ext cx="76809" cy="7680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444385" y="2929087"/>
            <a:ext cx="3996690" cy="445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  <a:tabLst>
                <a:tab pos="3775075" algn="l"/>
              </a:tabLst>
            </a:pP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Translate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spoken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Chinese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into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spoken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English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real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time?</a:t>
            </a:r>
            <a:r>
              <a:rPr sz="1100" spc="229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E5E7F1"/>
                </a:solidFill>
                <a:latin typeface="Arial"/>
                <a:cs typeface="Arial"/>
              </a:rPr>
              <a:t>YES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Write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intentionally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funny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story?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	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Quiz:</a:t>
            </a:r>
            <a:r>
              <a:rPr spc="180" dirty="0"/>
              <a:t> </a:t>
            </a:r>
            <a:r>
              <a:rPr dirty="0"/>
              <a:t>What</a:t>
            </a:r>
            <a:r>
              <a:rPr spc="75" dirty="0"/>
              <a:t> </a:t>
            </a:r>
            <a:r>
              <a:rPr dirty="0"/>
              <a:t>can</a:t>
            </a:r>
            <a:r>
              <a:rPr spc="70" dirty="0"/>
              <a:t> </a:t>
            </a:r>
            <a:r>
              <a:rPr dirty="0"/>
              <a:t>AI</a:t>
            </a:r>
            <a:r>
              <a:rPr spc="75" dirty="0"/>
              <a:t> </a:t>
            </a:r>
            <a:r>
              <a:rPr dirty="0"/>
              <a:t>Systems</a:t>
            </a:r>
            <a:r>
              <a:rPr spc="70" dirty="0"/>
              <a:t> </a:t>
            </a:r>
            <a:r>
              <a:rPr dirty="0"/>
              <a:t>Currently</a:t>
            </a:r>
            <a:r>
              <a:rPr spc="75" dirty="0"/>
              <a:t> </a:t>
            </a:r>
            <a:r>
              <a:rPr spc="-25" dirty="0"/>
              <a:t>Do?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432091"/>
            <a:ext cx="4400550" cy="3024505"/>
            <a:chOff x="129196" y="432091"/>
            <a:chExt cx="4400550" cy="302450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356940"/>
              <a:ext cx="101600" cy="990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344240"/>
              <a:ext cx="4298856" cy="1117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87428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7"/>
              <a:ext cx="4349750" cy="2931795"/>
            </a:xfrm>
            <a:custGeom>
              <a:avLst/>
              <a:gdLst/>
              <a:ahLst/>
              <a:cxnLst/>
              <a:rect l="l" t="t" r="r" b="b"/>
              <a:pathLst>
                <a:path w="4349750" h="2931795">
                  <a:moveTo>
                    <a:pt x="4349657" y="0"/>
                  </a:moveTo>
                  <a:lnTo>
                    <a:pt x="0" y="0"/>
                  </a:lnTo>
                  <a:lnTo>
                    <a:pt x="0" y="2880453"/>
                  </a:lnTo>
                  <a:lnTo>
                    <a:pt x="4008" y="2900177"/>
                  </a:lnTo>
                  <a:lnTo>
                    <a:pt x="14922" y="2916330"/>
                  </a:lnTo>
                  <a:lnTo>
                    <a:pt x="31075" y="2927244"/>
                  </a:lnTo>
                  <a:lnTo>
                    <a:pt x="50800" y="2931253"/>
                  </a:lnTo>
                  <a:lnTo>
                    <a:pt x="4298856" y="2931253"/>
                  </a:lnTo>
                  <a:lnTo>
                    <a:pt x="4318581" y="2927244"/>
                  </a:lnTo>
                  <a:lnTo>
                    <a:pt x="4334734" y="2916330"/>
                  </a:lnTo>
                  <a:lnTo>
                    <a:pt x="4345648" y="2900177"/>
                  </a:lnTo>
                  <a:lnTo>
                    <a:pt x="4349657" y="288045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24"/>
              <a:ext cx="0" cy="2855595"/>
            </a:xfrm>
            <a:custGeom>
              <a:avLst/>
              <a:gdLst/>
              <a:ahLst/>
              <a:cxnLst/>
              <a:rect l="l" t="t" r="r" b="b"/>
              <a:pathLst>
                <a:path h="2855595">
                  <a:moveTo>
                    <a:pt x="0" y="285526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524383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34415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44448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154480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364513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574546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1784578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1994611"/>
              <a:ext cx="76809" cy="7680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204643"/>
              <a:ext cx="76809" cy="7680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10" y="2414676"/>
              <a:ext cx="76809" cy="7680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1010" y="2624709"/>
              <a:ext cx="76809" cy="7680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1010" y="2834741"/>
              <a:ext cx="76809" cy="7680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444385" y="408696"/>
            <a:ext cx="3099435" cy="254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37565">
              <a:lnSpc>
                <a:spcPct val="125299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Play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decent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game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Jeopardy? </a:t>
            </a:r>
            <a:r>
              <a:rPr sz="1100" dirty="0">
                <a:latin typeface="Arial"/>
                <a:cs typeface="Arial"/>
              </a:rPr>
              <a:t>Win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against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human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chess? </a:t>
            </a:r>
            <a:r>
              <a:rPr sz="1100" dirty="0">
                <a:latin typeface="Arial"/>
                <a:cs typeface="Arial"/>
              </a:rPr>
              <a:t>Win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against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humans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Go? </a:t>
            </a:r>
            <a:r>
              <a:rPr sz="1100" spc="-10" dirty="0">
                <a:latin typeface="Arial"/>
                <a:cs typeface="Arial"/>
              </a:rPr>
              <a:t>Play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decent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game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tennis?</a:t>
            </a:r>
            <a:endParaRPr sz="1100">
              <a:latin typeface="Arial"/>
              <a:cs typeface="Arial"/>
            </a:endParaRPr>
          </a:p>
          <a:p>
            <a:pPr marL="12700" marR="455930">
              <a:lnSpc>
                <a:spcPct val="125299"/>
              </a:lnSpc>
            </a:pPr>
            <a:r>
              <a:rPr sz="1100" dirty="0">
                <a:latin typeface="Arial"/>
                <a:cs typeface="Arial"/>
              </a:rPr>
              <a:t>Grab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particular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cup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put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shelf? </a:t>
            </a:r>
            <a:r>
              <a:rPr sz="1100" dirty="0">
                <a:latin typeface="Arial"/>
                <a:cs typeface="Arial"/>
              </a:rPr>
              <a:t>Unload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dishwasher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home?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Drive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safely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along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highway?</a:t>
            </a:r>
            <a:endParaRPr sz="1100">
              <a:latin typeface="Arial"/>
              <a:cs typeface="Arial"/>
            </a:endParaRPr>
          </a:p>
          <a:p>
            <a:pPr marL="12700" marR="393700">
              <a:lnSpc>
                <a:spcPct val="125299"/>
              </a:lnSpc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Drive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safely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Naples’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center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on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rush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hour?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Buy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groceries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on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web?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Buy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groceries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at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next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corner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shop?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5299"/>
              </a:lnSpc>
            </a:pP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Discover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prove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new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mathematical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theorem? Perform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surgical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operation?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138010" y="408696"/>
            <a:ext cx="303530" cy="254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5299"/>
              </a:lnSpc>
              <a:spcBef>
                <a:spcPts val="100"/>
              </a:spcBef>
            </a:pP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YES YES YES YES YES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NO </a:t>
            </a:r>
            <a:r>
              <a:rPr sz="1100" spc="-30" dirty="0">
                <a:solidFill>
                  <a:srgbClr val="E5E7F1"/>
                </a:solidFill>
                <a:latin typeface="Arial"/>
                <a:cs typeface="Arial"/>
              </a:rPr>
              <a:t>YES 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 </a:t>
            </a:r>
            <a:r>
              <a:rPr sz="1100" spc="-30" dirty="0">
                <a:solidFill>
                  <a:srgbClr val="E5E7F1"/>
                </a:solidFill>
                <a:latin typeface="Arial"/>
                <a:cs typeface="Arial"/>
              </a:rPr>
              <a:t>YES 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 NO NO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11010" y="3044774"/>
            <a:ext cx="76835" cy="287020"/>
            <a:chOff x="311010" y="3044774"/>
            <a:chExt cx="76835" cy="287020"/>
          </a:xfrm>
        </p:grpSpPr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1010" y="3044774"/>
              <a:ext cx="76809" cy="7680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1010" y="3254806"/>
              <a:ext cx="76809" cy="7680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444385" y="2929087"/>
            <a:ext cx="3996690" cy="445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  <a:tabLst>
                <a:tab pos="3775075" algn="l"/>
              </a:tabLst>
            </a:pP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Translate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spoken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Chinese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into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spoken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English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real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time?</a:t>
            </a:r>
            <a:r>
              <a:rPr sz="1100" spc="229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E5E7F1"/>
                </a:solidFill>
                <a:latin typeface="Arial"/>
                <a:cs typeface="Arial"/>
              </a:rPr>
              <a:t>YES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Write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intentionally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funny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story?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	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Quiz:</a:t>
            </a:r>
            <a:r>
              <a:rPr spc="180" dirty="0"/>
              <a:t> </a:t>
            </a:r>
            <a:r>
              <a:rPr dirty="0"/>
              <a:t>What</a:t>
            </a:r>
            <a:r>
              <a:rPr spc="75" dirty="0"/>
              <a:t> </a:t>
            </a:r>
            <a:r>
              <a:rPr dirty="0"/>
              <a:t>can</a:t>
            </a:r>
            <a:r>
              <a:rPr spc="70" dirty="0"/>
              <a:t> </a:t>
            </a:r>
            <a:r>
              <a:rPr dirty="0"/>
              <a:t>AI</a:t>
            </a:r>
            <a:r>
              <a:rPr spc="75" dirty="0"/>
              <a:t> </a:t>
            </a:r>
            <a:r>
              <a:rPr dirty="0"/>
              <a:t>Systems</a:t>
            </a:r>
            <a:r>
              <a:rPr spc="70" dirty="0"/>
              <a:t> </a:t>
            </a:r>
            <a:r>
              <a:rPr dirty="0"/>
              <a:t>Currently</a:t>
            </a:r>
            <a:r>
              <a:rPr spc="75" dirty="0"/>
              <a:t> </a:t>
            </a:r>
            <a:r>
              <a:rPr spc="-25" dirty="0"/>
              <a:t>Do?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432091"/>
            <a:ext cx="4400550" cy="3024505"/>
            <a:chOff x="129196" y="432091"/>
            <a:chExt cx="4400550" cy="302450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356940"/>
              <a:ext cx="101600" cy="990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344240"/>
              <a:ext cx="4298856" cy="1117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87428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7"/>
              <a:ext cx="4349750" cy="2931795"/>
            </a:xfrm>
            <a:custGeom>
              <a:avLst/>
              <a:gdLst/>
              <a:ahLst/>
              <a:cxnLst/>
              <a:rect l="l" t="t" r="r" b="b"/>
              <a:pathLst>
                <a:path w="4349750" h="2931795">
                  <a:moveTo>
                    <a:pt x="4349657" y="0"/>
                  </a:moveTo>
                  <a:lnTo>
                    <a:pt x="0" y="0"/>
                  </a:lnTo>
                  <a:lnTo>
                    <a:pt x="0" y="2880453"/>
                  </a:lnTo>
                  <a:lnTo>
                    <a:pt x="4008" y="2900177"/>
                  </a:lnTo>
                  <a:lnTo>
                    <a:pt x="14922" y="2916330"/>
                  </a:lnTo>
                  <a:lnTo>
                    <a:pt x="31075" y="2927244"/>
                  </a:lnTo>
                  <a:lnTo>
                    <a:pt x="50800" y="2931253"/>
                  </a:lnTo>
                  <a:lnTo>
                    <a:pt x="4298856" y="2931253"/>
                  </a:lnTo>
                  <a:lnTo>
                    <a:pt x="4318581" y="2927244"/>
                  </a:lnTo>
                  <a:lnTo>
                    <a:pt x="4334734" y="2916330"/>
                  </a:lnTo>
                  <a:lnTo>
                    <a:pt x="4345648" y="2900177"/>
                  </a:lnTo>
                  <a:lnTo>
                    <a:pt x="4349657" y="288045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24"/>
              <a:ext cx="0" cy="2855595"/>
            </a:xfrm>
            <a:custGeom>
              <a:avLst/>
              <a:gdLst/>
              <a:ahLst/>
              <a:cxnLst/>
              <a:rect l="l" t="t" r="r" b="b"/>
              <a:pathLst>
                <a:path h="2855595">
                  <a:moveTo>
                    <a:pt x="0" y="285526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524383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34415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44448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154480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364513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574546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1784578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1994611"/>
              <a:ext cx="76809" cy="7680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204643"/>
              <a:ext cx="76809" cy="7680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10" y="2414676"/>
              <a:ext cx="76809" cy="7680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1010" y="2624709"/>
              <a:ext cx="76809" cy="7680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1010" y="2834741"/>
              <a:ext cx="76809" cy="7680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444385" y="408696"/>
            <a:ext cx="3099435" cy="254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37565">
              <a:lnSpc>
                <a:spcPct val="125299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Play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decent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game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Jeopardy? </a:t>
            </a:r>
            <a:r>
              <a:rPr sz="1100" dirty="0">
                <a:latin typeface="Arial"/>
                <a:cs typeface="Arial"/>
              </a:rPr>
              <a:t>Win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against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human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chess? </a:t>
            </a:r>
            <a:r>
              <a:rPr sz="1100" dirty="0">
                <a:latin typeface="Arial"/>
                <a:cs typeface="Arial"/>
              </a:rPr>
              <a:t>Win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against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humans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Go? </a:t>
            </a:r>
            <a:r>
              <a:rPr sz="1100" spc="-10" dirty="0">
                <a:latin typeface="Arial"/>
                <a:cs typeface="Arial"/>
              </a:rPr>
              <a:t>Play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decent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game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tennis?</a:t>
            </a:r>
            <a:endParaRPr sz="1100">
              <a:latin typeface="Arial"/>
              <a:cs typeface="Arial"/>
            </a:endParaRPr>
          </a:p>
          <a:p>
            <a:pPr marL="12700" marR="455930">
              <a:lnSpc>
                <a:spcPct val="125299"/>
              </a:lnSpc>
            </a:pPr>
            <a:r>
              <a:rPr sz="1100" dirty="0">
                <a:latin typeface="Arial"/>
                <a:cs typeface="Arial"/>
              </a:rPr>
              <a:t>Grab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particular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cup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put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shelf? </a:t>
            </a:r>
            <a:r>
              <a:rPr sz="1100" dirty="0">
                <a:latin typeface="Arial"/>
                <a:cs typeface="Arial"/>
              </a:rPr>
              <a:t>Unload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dishwasher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home?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dirty="0">
                <a:latin typeface="Arial"/>
                <a:cs typeface="Arial"/>
              </a:rPr>
              <a:t>Drive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safely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along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highway?</a:t>
            </a:r>
            <a:endParaRPr sz="1100">
              <a:latin typeface="Arial"/>
              <a:cs typeface="Arial"/>
            </a:endParaRPr>
          </a:p>
          <a:p>
            <a:pPr marL="12700" marR="393700">
              <a:lnSpc>
                <a:spcPct val="125299"/>
              </a:lnSpc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Drive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safely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Naples’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center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on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rush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hour?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Buy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groceries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on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web?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Buy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groceries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at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next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corner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shop?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5299"/>
              </a:lnSpc>
            </a:pP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Discover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prove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new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mathematical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theorem? Perform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surgical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operation?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138010" y="408696"/>
            <a:ext cx="303530" cy="254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5299"/>
              </a:lnSpc>
              <a:spcBef>
                <a:spcPts val="100"/>
              </a:spcBef>
            </a:pP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YES YES YES YES YES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NO </a:t>
            </a:r>
            <a:r>
              <a:rPr sz="1100" spc="-30" dirty="0">
                <a:solidFill>
                  <a:srgbClr val="C7D6D2"/>
                </a:solidFill>
                <a:latin typeface="Arial"/>
                <a:cs typeface="Arial"/>
              </a:rPr>
              <a:t>YES 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 </a:t>
            </a:r>
            <a:r>
              <a:rPr sz="1100" spc="-30" dirty="0">
                <a:solidFill>
                  <a:srgbClr val="E5E7F1"/>
                </a:solidFill>
                <a:latin typeface="Arial"/>
                <a:cs typeface="Arial"/>
              </a:rPr>
              <a:t>YES 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 NO NO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11010" y="3044774"/>
            <a:ext cx="76835" cy="287020"/>
            <a:chOff x="311010" y="3044774"/>
            <a:chExt cx="76835" cy="287020"/>
          </a:xfrm>
        </p:grpSpPr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1010" y="3044774"/>
              <a:ext cx="76809" cy="7680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1010" y="3254806"/>
              <a:ext cx="76809" cy="7680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444385" y="2929087"/>
            <a:ext cx="3996690" cy="445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  <a:tabLst>
                <a:tab pos="3775075" algn="l"/>
              </a:tabLst>
            </a:pP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Translate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spoken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Chinese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into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spoken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English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real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time?</a:t>
            </a:r>
            <a:r>
              <a:rPr sz="1100" spc="229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E5E7F1"/>
                </a:solidFill>
                <a:latin typeface="Arial"/>
                <a:cs typeface="Arial"/>
              </a:rPr>
              <a:t>YES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Write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intentionally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funny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story?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	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Quiz:</a:t>
            </a:r>
            <a:r>
              <a:rPr spc="180" dirty="0"/>
              <a:t> </a:t>
            </a:r>
            <a:r>
              <a:rPr dirty="0"/>
              <a:t>What</a:t>
            </a:r>
            <a:r>
              <a:rPr spc="75" dirty="0"/>
              <a:t> </a:t>
            </a:r>
            <a:r>
              <a:rPr dirty="0"/>
              <a:t>can</a:t>
            </a:r>
            <a:r>
              <a:rPr spc="70" dirty="0"/>
              <a:t> </a:t>
            </a:r>
            <a:r>
              <a:rPr dirty="0"/>
              <a:t>AI</a:t>
            </a:r>
            <a:r>
              <a:rPr spc="75" dirty="0"/>
              <a:t> </a:t>
            </a:r>
            <a:r>
              <a:rPr dirty="0"/>
              <a:t>Systems</a:t>
            </a:r>
            <a:r>
              <a:rPr spc="70" dirty="0"/>
              <a:t> </a:t>
            </a:r>
            <a:r>
              <a:rPr dirty="0"/>
              <a:t>Currently</a:t>
            </a:r>
            <a:r>
              <a:rPr spc="75" dirty="0"/>
              <a:t> </a:t>
            </a:r>
            <a:r>
              <a:rPr spc="-25" dirty="0"/>
              <a:t>Do?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432091"/>
            <a:ext cx="4400550" cy="3024505"/>
            <a:chOff x="129196" y="432091"/>
            <a:chExt cx="4400550" cy="302450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356940"/>
              <a:ext cx="101600" cy="990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344240"/>
              <a:ext cx="4298856" cy="1117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87428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7"/>
              <a:ext cx="4349750" cy="2931795"/>
            </a:xfrm>
            <a:custGeom>
              <a:avLst/>
              <a:gdLst/>
              <a:ahLst/>
              <a:cxnLst/>
              <a:rect l="l" t="t" r="r" b="b"/>
              <a:pathLst>
                <a:path w="4349750" h="2931795">
                  <a:moveTo>
                    <a:pt x="4349657" y="0"/>
                  </a:moveTo>
                  <a:lnTo>
                    <a:pt x="0" y="0"/>
                  </a:lnTo>
                  <a:lnTo>
                    <a:pt x="0" y="2880453"/>
                  </a:lnTo>
                  <a:lnTo>
                    <a:pt x="4008" y="2900177"/>
                  </a:lnTo>
                  <a:lnTo>
                    <a:pt x="14922" y="2916330"/>
                  </a:lnTo>
                  <a:lnTo>
                    <a:pt x="31075" y="2927244"/>
                  </a:lnTo>
                  <a:lnTo>
                    <a:pt x="50800" y="2931253"/>
                  </a:lnTo>
                  <a:lnTo>
                    <a:pt x="4298856" y="2931253"/>
                  </a:lnTo>
                  <a:lnTo>
                    <a:pt x="4318581" y="2927244"/>
                  </a:lnTo>
                  <a:lnTo>
                    <a:pt x="4334734" y="2916330"/>
                  </a:lnTo>
                  <a:lnTo>
                    <a:pt x="4345648" y="2900177"/>
                  </a:lnTo>
                  <a:lnTo>
                    <a:pt x="4349657" y="288045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24"/>
              <a:ext cx="0" cy="2855595"/>
            </a:xfrm>
            <a:custGeom>
              <a:avLst/>
              <a:gdLst/>
              <a:ahLst/>
              <a:cxnLst/>
              <a:rect l="l" t="t" r="r" b="b"/>
              <a:pathLst>
                <a:path h="2855595">
                  <a:moveTo>
                    <a:pt x="0" y="285526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524383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34415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44448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154480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364513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574546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1784578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1994611"/>
              <a:ext cx="76809" cy="7680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204643"/>
              <a:ext cx="76809" cy="7680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10" y="2414676"/>
              <a:ext cx="76809" cy="7680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1010" y="2624709"/>
              <a:ext cx="76809" cy="7680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1010" y="2834741"/>
              <a:ext cx="76809" cy="7680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444385" y="408696"/>
            <a:ext cx="3099435" cy="254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37565">
              <a:lnSpc>
                <a:spcPct val="125299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Play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decent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game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Jeopardy? </a:t>
            </a:r>
            <a:r>
              <a:rPr sz="1100" dirty="0">
                <a:latin typeface="Arial"/>
                <a:cs typeface="Arial"/>
              </a:rPr>
              <a:t>Win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against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human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chess? </a:t>
            </a:r>
            <a:r>
              <a:rPr sz="1100" dirty="0">
                <a:latin typeface="Arial"/>
                <a:cs typeface="Arial"/>
              </a:rPr>
              <a:t>Win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against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humans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Go? </a:t>
            </a:r>
            <a:r>
              <a:rPr sz="1100" spc="-10" dirty="0">
                <a:latin typeface="Arial"/>
                <a:cs typeface="Arial"/>
              </a:rPr>
              <a:t>Play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decent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game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tennis?</a:t>
            </a:r>
            <a:endParaRPr sz="1100">
              <a:latin typeface="Arial"/>
              <a:cs typeface="Arial"/>
            </a:endParaRPr>
          </a:p>
          <a:p>
            <a:pPr marL="12700" marR="455930">
              <a:lnSpc>
                <a:spcPct val="125299"/>
              </a:lnSpc>
            </a:pPr>
            <a:r>
              <a:rPr sz="1100" dirty="0">
                <a:latin typeface="Arial"/>
                <a:cs typeface="Arial"/>
              </a:rPr>
              <a:t>Grab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particular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cup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put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shelf? </a:t>
            </a:r>
            <a:r>
              <a:rPr sz="1100" dirty="0">
                <a:latin typeface="Arial"/>
                <a:cs typeface="Arial"/>
              </a:rPr>
              <a:t>Unload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dishwasher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home?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dirty="0">
                <a:latin typeface="Arial"/>
                <a:cs typeface="Arial"/>
              </a:rPr>
              <a:t>Drive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safely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along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highway?</a:t>
            </a:r>
            <a:endParaRPr sz="1100">
              <a:latin typeface="Arial"/>
              <a:cs typeface="Arial"/>
            </a:endParaRPr>
          </a:p>
          <a:p>
            <a:pPr marL="12700" marR="393700">
              <a:lnSpc>
                <a:spcPct val="125299"/>
              </a:lnSpc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Drive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safely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Naples’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center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on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rush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hour?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Buy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groceries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on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web?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Buy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groceries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at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next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corner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shop?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5299"/>
              </a:lnSpc>
            </a:pP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Discover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prove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new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mathematical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theorem? Perform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surgical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operation?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138010" y="408696"/>
            <a:ext cx="303530" cy="254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5299"/>
              </a:lnSpc>
              <a:spcBef>
                <a:spcPts val="100"/>
              </a:spcBef>
            </a:pP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YES YES YES YES YES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NO </a:t>
            </a: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YES 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 </a:t>
            </a:r>
            <a:r>
              <a:rPr sz="1100" spc="-30" dirty="0">
                <a:solidFill>
                  <a:srgbClr val="E5E7F1"/>
                </a:solidFill>
                <a:latin typeface="Arial"/>
                <a:cs typeface="Arial"/>
              </a:rPr>
              <a:t>YES 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 NO NO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11010" y="3044774"/>
            <a:ext cx="76835" cy="287020"/>
            <a:chOff x="311010" y="3044774"/>
            <a:chExt cx="76835" cy="287020"/>
          </a:xfrm>
        </p:grpSpPr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1010" y="3044774"/>
              <a:ext cx="76809" cy="7680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1010" y="3254806"/>
              <a:ext cx="76809" cy="7680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444385" y="2929087"/>
            <a:ext cx="3996690" cy="445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  <a:tabLst>
                <a:tab pos="3775075" algn="l"/>
              </a:tabLst>
            </a:pP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Translate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spoken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Chinese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into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spoken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English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real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time?</a:t>
            </a:r>
            <a:r>
              <a:rPr sz="1100" spc="229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E5E7F1"/>
                </a:solidFill>
                <a:latin typeface="Arial"/>
                <a:cs typeface="Arial"/>
              </a:rPr>
              <a:t>YES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Write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intentionally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funny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story?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	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Quiz:</a:t>
            </a:r>
            <a:r>
              <a:rPr spc="180" dirty="0"/>
              <a:t> </a:t>
            </a:r>
            <a:r>
              <a:rPr dirty="0"/>
              <a:t>What</a:t>
            </a:r>
            <a:r>
              <a:rPr spc="75" dirty="0"/>
              <a:t> </a:t>
            </a:r>
            <a:r>
              <a:rPr dirty="0"/>
              <a:t>can</a:t>
            </a:r>
            <a:r>
              <a:rPr spc="70" dirty="0"/>
              <a:t> </a:t>
            </a:r>
            <a:r>
              <a:rPr dirty="0"/>
              <a:t>AI</a:t>
            </a:r>
            <a:r>
              <a:rPr spc="75" dirty="0"/>
              <a:t> </a:t>
            </a:r>
            <a:r>
              <a:rPr dirty="0"/>
              <a:t>Systems</a:t>
            </a:r>
            <a:r>
              <a:rPr spc="70" dirty="0"/>
              <a:t> </a:t>
            </a:r>
            <a:r>
              <a:rPr dirty="0"/>
              <a:t>Currently</a:t>
            </a:r>
            <a:r>
              <a:rPr spc="75" dirty="0"/>
              <a:t> </a:t>
            </a:r>
            <a:r>
              <a:rPr spc="-25" dirty="0"/>
              <a:t>Do?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432091"/>
            <a:ext cx="4400550" cy="3024505"/>
            <a:chOff x="129196" y="432091"/>
            <a:chExt cx="4400550" cy="302450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356940"/>
              <a:ext cx="101600" cy="990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344240"/>
              <a:ext cx="4298856" cy="1117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87428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7"/>
              <a:ext cx="4349750" cy="2931795"/>
            </a:xfrm>
            <a:custGeom>
              <a:avLst/>
              <a:gdLst/>
              <a:ahLst/>
              <a:cxnLst/>
              <a:rect l="l" t="t" r="r" b="b"/>
              <a:pathLst>
                <a:path w="4349750" h="2931795">
                  <a:moveTo>
                    <a:pt x="4349657" y="0"/>
                  </a:moveTo>
                  <a:lnTo>
                    <a:pt x="0" y="0"/>
                  </a:lnTo>
                  <a:lnTo>
                    <a:pt x="0" y="2880453"/>
                  </a:lnTo>
                  <a:lnTo>
                    <a:pt x="4008" y="2900177"/>
                  </a:lnTo>
                  <a:lnTo>
                    <a:pt x="14922" y="2916330"/>
                  </a:lnTo>
                  <a:lnTo>
                    <a:pt x="31075" y="2927244"/>
                  </a:lnTo>
                  <a:lnTo>
                    <a:pt x="50800" y="2931253"/>
                  </a:lnTo>
                  <a:lnTo>
                    <a:pt x="4298856" y="2931253"/>
                  </a:lnTo>
                  <a:lnTo>
                    <a:pt x="4318581" y="2927244"/>
                  </a:lnTo>
                  <a:lnTo>
                    <a:pt x="4334734" y="2916330"/>
                  </a:lnTo>
                  <a:lnTo>
                    <a:pt x="4345648" y="2900177"/>
                  </a:lnTo>
                  <a:lnTo>
                    <a:pt x="4349657" y="288045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24"/>
              <a:ext cx="0" cy="2855595"/>
            </a:xfrm>
            <a:custGeom>
              <a:avLst/>
              <a:gdLst/>
              <a:ahLst/>
              <a:cxnLst/>
              <a:rect l="l" t="t" r="r" b="b"/>
              <a:pathLst>
                <a:path h="2855595">
                  <a:moveTo>
                    <a:pt x="0" y="285526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524383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34415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44448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154480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364513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574546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1784578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1994611"/>
              <a:ext cx="76809" cy="7680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204643"/>
              <a:ext cx="76809" cy="7680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10" y="2414676"/>
              <a:ext cx="76809" cy="7680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1010" y="2624709"/>
              <a:ext cx="76809" cy="7680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1010" y="2834741"/>
              <a:ext cx="76809" cy="7680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444385" y="408696"/>
            <a:ext cx="3099435" cy="254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37565">
              <a:lnSpc>
                <a:spcPct val="125299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Play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decent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game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Jeopardy? </a:t>
            </a:r>
            <a:r>
              <a:rPr sz="1100" dirty="0">
                <a:latin typeface="Arial"/>
                <a:cs typeface="Arial"/>
              </a:rPr>
              <a:t>Win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against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human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chess? </a:t>
            </a:r>
            <a:r>
              <a:rPr sz="1100" dirty="0">
                <a:latin typeface="Arial"/>
                <a:cs typeface="Arial"/>
              </a:rPr>
              <a:t>Win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against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humans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Go? </a:t>
            </a:r>
            <a:r>
              <a:rPr sz="1100" spc="-10" dirty="0">
                <a:latin typeface="Arial"/>
                <a:cs typeface="Arial"/>
              </a:rPr>
              <a:t>Play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decent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game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tennis?</a:t>
            </a:r>
            <a:endParaRPr sz="1100">
              <a:latin typeface="Arial"/>
              <a:cs typeface="Arial"/>
            </a:endParaRPr>
          </a:p>
          <a:p>
            <a:pPr marL="12700" marR="455930">
              <a:lnSpc>
                <a:spcPct val="125299"/>
              </a:lnSpc>
            </a:pPr>
            <a:r>
              <a:rPr sz="1100" dirty="0">
                <a:latin typeface="Arial"/>
                <a:cs typeface="Arial"/>
              </a:rPr>
              <a:t>Grab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particular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cup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put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shelf? </a:t>
            </a:r>
            <a:r>
              <a:rPr sz="1100" dirty="0">
                <a:latin typeface="Arial"/>
                <a:cs typeface="Arial"/>
              </a:rPr>
              <a:t>Unload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dishwasher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home?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dirty="0">
                <a:latin typeface="Arial"/>
                <a:cs typeface="Arial"/>
              </a:rPr>
              <a:t>Drive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safely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along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highway?</a:t>
            </a:r>
            <a:endParaRPr sz="1100">
              <a:latin typeface="Arial"/>
              <a:cs typeface="Arial"/>
            </a:endParaRPr>
          </a:p>
          <a:p>
            <a:pPr marL="12700" marR="393700">
              <a:lnSpc>
                <a:spcPct val="125299"/>
              </a:lnSpc>
            </a:pPr>
            <a:r>
              <a:rPr sz="1100" dirty="0">
                <a:latin typeface="Arial"/>
                <a:cs typeface="Arial"/>
              </a:rPr>
              <a:t>Drive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safely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Naples’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center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rush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hour?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Buy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groceries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on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web?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Buy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groceries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at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next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corner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shop?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5299"/>
              </a:lnSpc>
            </a:pP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Discover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prove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new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mathematical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theorem? Perform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surgical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operation?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138010" y="408696"/>
            <a:ext cx="303530" cy="254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5299"/>
              </a:lnSpc>
              <a:spcBef>
                <a:spcPts val="100"/>
              </a:spcBef>
            </a:pP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YES YES YES YES YES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NO </a:t>
            </a: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YES 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NO </a:t>
            </a:r>
            <a:r>
              <a:rPr sz="1100" spc="-30" dirty="0">
                <a:solidFill>
                  <a:srgbClr val="E5E7F1"/>
                </a:solidFill>
                <a:latin typeface="Arial"/>
                <a:cs typeface="Arial"/>
              </a:rPr>
              <a:t>YES 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 NO NO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11010" y="3044774"/>
            <a:ext cx="76835" cy="287020"/>
            <a:chOff x="311010" y="3044774"/>
            <a:chExt cx="76835" cy="287020"/>
          </a:xfrm>
        </p:grpSpPr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1010" y="3044774"/>
              <a:ext cx="76809" cy="7680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1010" y="3254806"/>
              <a:ext cx="76809" cy="7680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444385" y="2929087"/>
            <a:ext cx="3996690" cy="445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  <a:tabLst>
                <a:tab pos="3775075" algn="l"/>
              </a:tabLst>
            </a:pP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Translate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spoken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Chinese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into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spoken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English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real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time?</a:t>
            </a:r>
            <a:r>
              <a:rPr sz="1100" spc="229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E5E7F1"/>
                </a:solidFill>
                <a:latin typeface="Arial"/>
                <a:cs typeface="Arial"/>
              </a:rPr>
              <a:t>YES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Write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intentionally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funny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story?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	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Quiz:</a:t>
            </a:r>
            <a:r>
              <a:rPr spc="180" dirty="0"/>
              <a:t> </a:t>
            </a:r>
            <a:r>
              <a:rPr dirty="0"/>
              <a:t>What</a:t>
            </a:r>
            <a:r>
              <a:rPr spc="75" dirty="0"/>
              <a:t> </a:t>
            </a:r>
            <a:r>
              <a:rPr dirty="0"/>
              <a:t>can</a:t>
            </a:r>
            <a:r>
              <a:rPr spc="70" dirty="0"/>
              <a:t> </a:t>
            </a:r>
            <a:r>
              <a:rPr dirty="0"/>
              <a:t>AI</a:t>
            </a:r>
            <a:r>
              <a:rPr spc="75" dirty="0"/>
              <a:t> </a:t>
            </a:r>
            <a:r>
              <a:rPr dirty="0"/>
              <a:t>Systems</a:t>
            </a:r>
            <a:r>
              <a:rPr spc="70" dirty="0"/>
              <a:t> </a:t>
            </a:r>
            <a:r>
              <a:rPr dirty="0"/>
              <a:t>Currently</a:t>
            </a:r>
            <a:r>
              <a:rPr spc="75" dirty="0"/>
              <a:t> </a:t>
            </a:r>
            <a:r>
              <a:rPr spc="-25" dirty="0"/>
              <a:t>Do?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432091"/>
            <a:ext cx="4400550" cy="3024505"/>
            <a:chOff x="129196" y="432091"/>
            <a:chExt cx="4400550" cy="302450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356940"/>
              <a:ext cx="101600" cy="990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344240"/>
              <a:ext cx="4298856" cy="1117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87428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7"/>
              <a:ext cx="4349750" cy="2931795"/>
            </a:xfrm>
            <a:custGeom>
              <a:avLst/>
              <a:gdLst/>
              <a:ahLst/>
              <a:cxnLst/>
              <a:rect l="l" t="t" r="r" b="b"/>
              <a:pathLst>
                <a:path w="4349750" h="2931795">
                  <a:moveTo>
                    <a:pt x="4349657" y="0"/>
                  </a:moveTo>
                  <a:lnTo>
                    <a:pt x="0" y="0"/>
                  </a:lnTo>
                  <a:lnTo>
                    <a:pt x="0" y="2880453"/>
                  </a:lnTo>
                  <a:lnTo>
                    <a:pt x="4008" y="2900177"/>
                  </a:lnTo>
                  <a:lnTo>
                    <a:pt x="14922" y="2916330"/>
                  </a:lnTo>
                  <a:lnTo>
                    <a:pt x="31075" y="2927244"/>
                  </a:lnTo>
                  <a:lnTo>
                    <a:pt x="50800" y="2931253"/>
                  </a:lnTo>
                  <a:lnTo>
                    <a:pt x="4298856" y="2931253"/>
                  </a:lnTo>
                  <a:lnTo>
                    <a:pt x="4318581" y="2927244"/>
                  </a:lnTo>
                  <a:lnTo>
                    <a:pt x="4334734" y="2916330"/>
                  </a:lnTo>
                  <a:lnTo>
                    <a:pt x="4345648" y="2900177"/>
                  </a:lnTo>
                  <a:lnTo>
                    <a:pt x="4349657" y="288045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24"/>
              <a:ext cx="0" cy="2855595"/>
            </a:xfrm>
            <a:custGeom>
              <a:avLst/>
              <a:gdLst/>
              <a:ahLst/>
              <a:cxnLst/>
              <a:rect l="l" t="t" r="r" b="b"/>
              <a:pathLst>
                <a:path h="2855595">
                  <a:moveTo>
                    <a:pt x="0" y="285526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524383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34415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44448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154480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364513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574546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1784578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1994611"/>
              <a:ext cx="76809" cy="7680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204643"/>
              <a:ext cx="76809" cy="7680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10" y="2414676"/>
              <a:ext cx="76809" cy="7680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1010" y="2624709"/>
              <a:ext cx="76809" cy="7680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1010" y="2834741"/>
              <a:ext cx="76809" cy="7680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444385" y="408696"/>
            <a:ext cx="3099435" cy="254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37565">
              <a:lnSpc>
                <a:spcPct val="125299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Play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decent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game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Jeopardy? </a:t>
            </a:r>
            <a:r>
              <a:rPr sz="1100" dirty="0">
                <a:latin typeface="Arial"/>
                <a:cs typeface="Arial"/>
              </a:rPr>
              <a:t>Win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against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human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chess? </a:t>
            </a:r>
            <a:r>
              <a:rPr sz="1100" dirty="0">
                <a:latin typeface="Arial"/>
                <a:cs typeface="Arial"/>
              </a:rPr>
              <a:t>Win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against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humans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Go? </a:t>
            </a:r>
            <a:r>
              <a:rPr sz="1100" spc="-10" dirty="0">
                <a:latin typeface="Arial"/>
                <a:cs typeface="Arial"/>
              </a:rPr>
              <a:t>Play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decent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game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tennis?</a:t>
            </a:r>
            <a:endParaRPr sz="1100">
              <a:latin typeface="Arial"/>
              <a:cs typeface="Arial"/>
            </a:endParaRPr>
          </a:p>
          <a:p>
            <a:pPr marL="12700" marR="455930">
              <a:lnSpc>
                <a:spcPct val="125299"/>
              </a:lnSpc>
            </a:pPr>
            <a:r>
              <a:rPr sz="1100" dirty="0">
                <a:latin typeface="Arial"/>
                <a:cs typeface="Arial"/>
              </a:rPr>
              <a:t>Grab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particular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cup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put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shelf? </a:t>
            </a:r>
            <a:r>
              <a:rPr sz="1100" dirty="0">
                <a:latin typeface="Arial"/>
                <a:cs typeface="Arial"/>
              </a:rPr>
              <a:t>Unload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dishwasher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home?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dirty="0">
                <a:latin typeface="Arial"/>
                <a:cs typeface="Arial"/>
              </a:rPr>
              <a:t>Drive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safely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along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highway?</a:t>
            </a:r>
            <a:endParaRPr sz="1100">
              <a:latin typeface="Arial"/>
              <a:cs typeface="Arial"/>
            </a:endParaRPr>
          </a:p>
          <a:p>
            <a:pPr marL="12700" marR="393700">
              <a:lnSpc>
                <a:spcPct val="125299"/>
              </a:lnSpc>
            </a:pPr>
            <a:r>
              <a:rPr sz="1100" dirty="0">
                <a:latin typeface="Arial"/>
                <a:cs typeface="Arial"/>
              </a:rPr>
              <a:t>Drive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safely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Naples’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center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rush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hour?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Buy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groceries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on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web?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Buy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groceries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at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next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corner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shop?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5299"/>
              </a:lnSpc>
            </a:pP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Discover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prove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new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mathematical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theorem? Perform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surgical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operation?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138010" y="408696"/>
            <a:ext cx="302895" cy="254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5299"/>
              </a:lnSpc>
              <a:spcBef>
                <a:spcPts val="100"/>
              </a:spcBef>
            </a:pP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YES YES YES YES YES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NO </a:t>
            </a: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YES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NO </a:t>
            </a:r>
            <a:r>
              <a:rPr sz="1100" spc="-30" dirty="0">
                <a:solidFill>
                  <a:srgbClr val="E5E7F1"/>
                </a:solidFill>
                <a:latin typeface="Arial"/>
                <a:cs typeface="Arial"/>
              </a:rPr>
              <a:t>YES 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 NO NO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11010" y="3044774"/>
            <a:ext cx="76835" cy="287020"/>
            <a:chOff x="311010" y="3044774"/>
            <a:chExt cx="76835" cy="287020"/>
          </a:xfrm>
        </p:grpSpPr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1010" y="3044774"/>
              <a:ext cx="76809" cy="7680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1010" y="3254806"/>
              <a:ext cx="76809" cy="7680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444385" y="2929087"/>
            <a:ext cx="3996690" cy="445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  <a:tabLst>
                <a:tab pos="3775075" algn="l"/>
              </a:tabLst>
            </a:pP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Translate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spoken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Chinese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into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spoken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English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real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time?</a:t>
            </a:r>
            <a:r>
              <a:rPr sz="1100" spc="229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E5E7F1"/>
                </a:solidFill>
                <a:latin typeface="Arial"/>
                <a:cs typeface="Arial"/>
              </a:rPr>
              <a:t>YES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Write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intentionally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funny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story?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	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Quiz:</a:t>
            </a:r>
            <a:r>
              <a:rPr spc="180" dirty="0"/>
              <a:t> </a:t>
            </a:r>
            <a:r>
              <a:rPr dirty="0"/>
              <a:t>What</a:t>
            </a:r>
            <a:r>
              <a:rPr spc="75" dirty="0"/>
              <a:t> </a:t>
            </a:r>
            <a:r>
              <a:rPr dirty="0"/>
              <a:t>can</a:t>
            </a:r>
            <a:r>
              <a:rPr spc="70" dirty="0"/>
              <a:t> </a:t>
            </a:r>
            <a:r>
              <a:rPr dirty="0"/>
              <a:t>AI</a:t>
            </a:r>
            <a:r>
              <a:rPr spc="75" dirty="0"/>
              <a:t> </a:t>
            </a:r>
            <a:r>
              <a:rPr dirty="0"/>
              <a:t>Systems</a:t>
            </a:r>
            <a:r>
              <a:rPr spc="70" dirty="0"/>
              <a:t> </a:t>
            </a:r>
            <a:r>
              <a:rPr dirty="0"/>
              <a:t>Currently</a:t>
            </a:r>
            <a:r>
              <a:rPr spc="75" dirty="0"/>
              <a:t> </a:t>
            </a:r>
            <a:r>
              <a:rPr spc="-25" dirty="0"/>
              <a:t>Do?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432091"/>
            <a:ext cx="4400550" cy="3024505"/>
            <a:chOff x="129196" y="432091"/>
            <a:chExt cx="4400550" cy="302450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356940"/>
              <a:ext cx="101600" cy="990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344240"/>
              <a:ext cx="4298856" cy="1117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87428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7"/>
              <a:ext cx="4349750" cy="2931795"/>
            </a:xfrm>
            <a:custGeom>
              <a:avLst/>
              <a:gdLst/>
              <a:ahLst/>
              <a:cxnLst/>
              <a:rect l="l" t="t" r="r" b="b"/>
              <a:pathLst>
                <a:path w="4349750" h="2931795">
                  <a:moveTo>
                    <a:pt x="4349657" y="0"/>
                  </a:moveTo>
                  <a:lnTo>
                    <a:pt x="0" y="0"/>
                  </a:lnTo>
                  <a:lnTo>
                    <a:pt x="0" y="2880453"/>
                  </a:lnTo>
                  <a:lnTo>
                    <a:pt x="4008" y="2900177"/>
                  </a:lnTo>
                  <a:lnTo>
                    <a:pt x="14922" y="2916330"/>
                  </a:lnTo>
                  <a:lnTo>
                    <a:pt x="31075" y="2927244"/>
                  </a:lnTo>
                  <a:lnTo>
                    <a:pt x="50800" y="2931253"/>
                  </a:lnTo>
                  <a:lnTo>
                    <a:pt x="4298856" y="2931253"/>
                  </a:lnTo>
                  <a:lnTo>
                    <a:pt x="4318581" y="2927244"/>
                  </a:lnTo>
                  <a:lnTo>
                    <a:pt x="4334734" y="2916330"/>
                  </a:lnTo>
                  <a:lnTo>
                    <a:pt x="4345648" y="2900177"/>
                  </a:lnTo>
                  <a:lnTo>
                    <a:pt x="4349657" y="288045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24"/>
              <a:ext cx="0" cy="2855595"/>
            </a:xfrm>
            <a:custGeom>
              <a:avLst/>
              <a:gdLst/>
              <a:ahLst/>
              <a:cxnLst/>
              <a:rect l="l" t="t" r="r" b="b"/>
              <a:pathLst>
                <a:path h="2855595">
                  <a:moveTo>
                    <a:pt x="0" y="285526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524383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34415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44448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154480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364513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574546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1784578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1994611"/>
              <a:ext cx="76809" cy="7680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204643"/>
              <a:ext cx="76809" cy="7680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10" y="2414676"/>
              <a:ext cx="76809" cy="7680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1010" y="2624709"/>
              <a:ext cx="76809" cy="7680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1010" y="2834741"/>
              <a:ext cx="76809" cy="7680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444385" y="408696"/>
            <a:ext cx="3099435" cy="254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37565">
              <a:lnSpc>
                <a:spcPct val="125299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Play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decent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game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Jeopardy? </a:t>
            </a:r>
            <a:r>
              <a:rPr sz="1100" dirty="0">
                <a:latin typeface="Arial"/>
                <a:cs typeface="Arial"/>
              </a:rPr>
              <a:t>Win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against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human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chess? </a:t>
            </a:r>
            <a:r>
              <a:rPr sz="1100" dirty="0">
                <a:latin typeface="Arial"/>
                <a:cs typeface="Arial"/>
              </a:rPr>
              <a:t>Win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against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humans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Go? </a:t>
            </a:r>
            <a:r>
              <a:rPr sz="1100" spc="-10" dirty="0">
                <a:latin typeface="Arial"/>
                <a:cs typeface="Arial"/>
              </a:rPr>
              <a:t>Play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decent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game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tennis?</a:t>
            </a:r>
            <a:endParaRPr sz="1100">
              <a:latin typeface="Arial"/>
              <a:cs typeface="Arial"/>
            </a:endParaRPr>
          </a:p>
          <a:p>
            <a:pPr marL="12700" marR="455930">
              <a:lnSpc>
                <a:spcPct val="125299"/>
              </a:lnSpc>
            </a:pPr>
            <a:r>
              <a:rPr sz="1100" dirty="0">
                <a:latin typeface="Arial"/>
                <a:cs typeface="Arial"/>
              </a:rPr>
              <a:t>Grab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particular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cup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put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shelf? </a:t>
            </a:r>
            <a:r>
              <a:rPr sz="1100" dirty="0">
                <a:latin typeface="Arial"/>
                <a:cs typeface="Arial"/>
              </a:rPr>
              <a:t>Unload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dishwasher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home?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dirty="0">
                <a:latin typeface="Arial"/>
                <a:cs typeface="Arial"/>
              </a:rPr>
              <a:t>Drive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safely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along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highway?</a:t>
            </a:r>
            <a:endParaRPr sz="1100">
              <a:latin typeface="Arial"/>
              <a:cs typeface="Arial"/>
            </a:endParaRPr>
          </a:p>
          <a:p>
            <a:pPr marL="12700" marR="393700">
              <a:lnSpc>
                <a:spcPct val="125299"/>
              </a:lnSpc>
            </a:pPr>
            <a:r>
              <a:rPr sz="1100" dirty="0">
                <a:latin typeface="Arial"/>
                <a:cs typeface="Arial"/>
              </a:rPr>
              <a:t>Drive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safely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Naples’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center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rush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hour? </a:t>
            </a:r>
            <a:r>
              <a:rPr sz="1100" dirty="0">
                <a:latin typeface="Arial"/>
                <a:cs typeface="Arial"/>
              </a:rPr>
              <a:t>Buy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groceries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web?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Buy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groceries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at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next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corner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shop?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5299"/>
              </a:lnSpc>
            </a:pP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Discover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prove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new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mathematical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theorem? Perform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surgical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operation?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138010" y="408696"/>
            <a:ext cx="302895" cy="254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5299"/>
              </a:lnSpc>
              <a:spcBef>
                <a:spcPts val="100"/>
              </a:spcBef>
            </a:pP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YES YES YES YES YES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NO </a:t>
            </a: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YES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NO </a:t>
            </a:r>
            <a:r>
              <a:rPr sz="1100" spc="-30" dirty="0">
                <a:solidFill>
                  <a:srgbClr val="C7D6D2"/>
                </a:solidFill>
                <a:latin typeface="Arial"/>
                <a:cs typeface="Arial"/>
              </a:rPr>
              <a:t>YES 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 NO NO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11010" y="3044774"/>
            <a:ext cx="76835" cy="287020"/>
            <a:chOff x="311010" y="3044774"/>
            <a:chExt cx="76835" cy="287020"/>
          </a:xfrm>
        </p:grpSpPr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1010" y="3044774"/>
              <a:ext cx="76809" cy="7680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1010" y="3254806"/>
              <a:ext cx="76809" cy="7680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444385" y="2929087"/>
            <a:ext cx="3996690" cy="445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  <a:tabLst>
                <a:tab pos="3775075" algn="l"/>
              </a:tabLst>
            </a:pP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Translate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spoken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Chinese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into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spoken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English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real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time?</a:t>
            </a:r>
            <a:r>
              <a:rPr sz="1100" spc="229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E5E7F1"/>
                </a:solidFill>
                <a:latin typeface="Arial"/>
                <a:cs typeface="Arial"/>
              </a:rPr>
              <a:t>YES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Write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intentionally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funny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story?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	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AI</a:t>
            </a:r>
            <a:r>
              <a:rPr spc="25" dirty="0"/>
              <a:t> </a:t>
            </a:r>
            <a:r>
              <a:rPr dirty="0"/>
              <a:t>in</a:t>
            </a:r>
            <a:r>
              <a:rPr spc="30" dirty="0"/>
              <a:t> </a:t>
            </a:r>
            <a:r>
              <a:rPr spc="-10" dirty="0"/>
              <a:t>Fiction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1241488"/>
            <a:ext cx="4400550" cy="809625"/>
            <a:chOff x="129196" y="1241488"/>
            <a:chExt cx="4400550" cy="809625"/>
          </a:xfrm>
        </p:grpSpPr>
        <p:sp>
          <p:nvSpPr>
            <p:cNvPr id="4" name="object 4"/>
            <p:cNvSpPr/>
            <p:nvPr/>
          </p:nvSpPr>
          <p:spPr>
            <a:xfrm>
              <a:off x="129196" y="1241488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1948942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1936241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1292047"/>
              <a:ext cx="50800" cy="65689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1285902"/>
              <a:ext cx="4349750" cy="714375"/>
            </a:xfrm>
            <a:custGeom>
              <a:avLst/>
              <a:gdLst/>
              <a:ahLst/>
              <a:cxnLst/>
              <a:rect l="l" t="t" r="r" b="b"/>
              <a:pathLst>
                <a:path w="4349750" h="714375">
                  <a:moveTo>
                    <a:pt x="4349657" y="0"/>
                  </a:moveTo>
                  <a:lnTo>
                    <a:pt x="0" y="0"/>
                  </a:lnTo>
                  <a:lnTo>
                    <a:pt x="0" y="663039"/>
                  </a:lnTo>
                  <a:lnTo>
                    <a:pt x="4008" y="682764"/>
                  </a:lnTo>
                  <a:lnTo>
                    <a:pt x="14922" y="698917"/>
                  </a:lnTo>
                  <a:lnTo>
                    <a:pt x="31075" y="709831"/>
                  </a:lnTo>
                  <a:lnTo>
                    <a:pt x="50800" y="713840"/>
                  </a:lnTo>
                  <a:lnTo>
                    <a:pt x="4298856" y="713840"/>
                  </a:lnTo>
                  <a:lnTo>
                    <a:pt x="4318581" y="709831"/>
                  </a:lnTo>
                  <a:lnTo>
                    <a:pt x="4334734" y="698917"/>
                  </a:lnTo>
                  <a:lnTo>
                    <a:pt x="4345648" y="682764"/>
                  </a:lnTo>
                  <a:lnTo>
                    <a:pt x="4349657" y="66303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1330139"/>
              <a:ext cx="0" cy="638175"/>
            </a:xfrm>
            <a:custGeom>
              <a:avLst/>
              <a:gdLst/>
              <a:ahLst/>
              <a:cxnLst/>
              <a:rect l="l" t="t" r="r" b="b"/>
              <a:pathLst>
                <a:path h="638175">
                  <a:moveTo>
                    <a:pt x="0" y="63785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131743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130473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129203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67297" y="1258683"/>
            <a:ext cx="3351529" cy="708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...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others</a:t>
            </a:r>
            <a:r>
              <a:rPr sz="1100" spc="-25" dirty="0">
                <a:latin typeface="Arial"/>
                <a:cs typeface="Arial"/>
              </a:rPr>
              <a:t> ...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2699"/>
              </a:lnSpc>
            </a:pPr>
            <a:r>
              <a:rPr sz="1100" dirty="0">
                <a:latin typeface="Arial"/>
                <a:cs typeface="Arial"/>
              </a:rPr>
              <a:t>(see,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e.g.,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Courier New"/>
                <a:cs typeface="Courier New"/>
                <a:hlinkClick r:id="rId5"/>
              </a:rPr>
              <a:t>https://www.looper.com/198685/</a:t>
            </a:r>
            <a:r>
              <a:rPr sz="1100" spc="-10" dirty="0">
                <a:latin typeface="Courier New"/>
                <a:cs typeface="Courier New"/>
              </a:rPr>
              <a:t> </a:t>
            </a:r>
            <a:r>
              <a:rPr sz="1100" spc="-10" dirty="0">
                <a:latin typeface="Courier New"/>
                <a:cs typeface="Courier New"/>
                <a:hlinkClick r:id="rId5"/>
              </a:rPr>
              <a:t>the-stunning-evolution-</a:t>
            </a:r>
            <a:r>
              <a:rPr sz="1100" dirty="0">
                <a:latin typeface="Courier New"/>
                <a:cs typeface="Courier New"/>
                <a:hlinkClick r:id="rId5"/>
              </a:rPr>
              <a:t>of-ai-in-</a:t>
            </a:r>
            <a:r>
              <a:rPr sz="1100" spc="-10" dirty="0">
                <a:latin typeface="Courier New"/>
                <a:cs typeface="Courier New"/>
                <a:hlinkClick r:id="rId5"/>
              </a:rPr>
              <a:t>movies/</a:t>
            </a:r>
            <a:r>
              <a:rPr sz="1100" spc="-10" dirty="0"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46346" y="3344092"/>
            <a:ext cx="198755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5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Quiz:</a:t>
            </a:r>
            <a:r>
              <a:rPr spc="180" dirty="0"/>
              <a:t> </a:t>
            </a:r>
            <a:r>
              <a:rPr dirty="0"/>
              <a:t>What</a:t>
            </a:r>
            <a:r>
              <a:rPr spc="75" dirty="0"/>
              <a:t> </a:t>
            </a:r>
            <a:r>
              <a:rPr dirty="0"/>
              <a:t>can</a:t>
            </a:r>
            <a:r>
              <a:rPr spc="70" dirty="0"/>
              <a:t> </a:t>
            </a:r>
            <a:r>
              <a:rPr dirty="0"/>
              <a:t>AI</a:t>
            </a:r>
            <a:r>
              <a:rPr spc="75" dirty="0"/>
              <a:t> </a:t>
            </a:r>
            <a:r>
              <a:rPr dirty="0"/>
              <a:t>Systems</a:t>
            </a:r>
            <a:r>
              <a:rPr spc="70" dirty="0"/>
              <a:t> </a:t>
            </a:r>
            <a:r>
              <a:rPr dirty="0"/>
              <a:t>Currently</a:t>
            </a:r>
            <a:r>
              <a:rPr spc="75" dirty="0"/>
              <a:t> </a:t>
            </a:r>
            <a:r>
              <a:rPr spc="-25" dirty="0"/>
              <a:t>Do?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432091"/>
            <a:ext cx="4400550" cy="3024505"/>
            <a:chOff x="129196" y="432091"/>
            <a:chExt cx="4400550" cy="302450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356940"/>
              <a:ext cx="101600" cy="990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344240"/>
              <a:ext cx="4298856" cy="1117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87428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7"/>
              <a:ext cx="4349750" cy="2931795"/>
            </a:xfrm>
            <a:custGeom>
              <a:avLst/>
              <a:gdLst/>
              <a:ahLst/>
              <a:cxnLst/>
              <a:rect l="l" t="t" r="r" b="b"/>
              <a:pathLst>
                <a:path w="4349750" h="2931795">
                  <a:moveTo>
                    <a:pt x="4349657" y="0"/>
                  </a:moveTo>
                  <a:lnTo>
                    <a:pt x="0" y="0"/>
                  </a:lnTo>
                  <a:lnTo>
                    <a:pt x="0" y="2880453"/>
                  </a:lnTo>
                  <a:lnTo>
                    <a:pt x="4008" y="2900177"/>
                  </a:lnTo>
                  <a:lnTo>
                    <a:pt x="14922" y="2916330"/>
                  </a:lnTo>
                  <a:lnTo>
                    <a:pt x="31075" y="2927244"/>
                  </a:lnTo>
                  <a:lnTo>
                    <a:pt x="50800" y="2931253"/>
                  </a:lnTo>
                  <a:lnTo>
                    <a:pt x="4298856" y="2931253"/>
                  </a:lnTo>
                  <a:lnTo>
                    <a:pt x="4318581" y="2927244"/>
                  </a:lnTo>
                  <a:lnTo>
                    <a:pt x="4334734" y="2916330"/>
                  </a:lnTo>
                  <a:lnTo>
                    <a:pt x="4345648" y="2900177"/>
                  </a:lnTo>
                  <a:lnTo>
                    <a:pt x="4349657" y="288045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24"/>
              <a:ext cx="0" cy="2855595"/>
            </a:xfrm>
            <a:custGeom>
              <a:avLst/>
              <a:gdLst/>
              <a:ahLst/>
              <a:cxnLst/>
              <a:rect l="l" t="t" r="r" b="b"/>
              <a:pathLst>
                <a:path h="2855595">
                  <a:moveTo>
                    <a:pt x="0" y="285526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524383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34415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44448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154480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364513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574546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1784578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1994611"/>
              <a:ext cx="76809" cy="7680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204643"/>
              <a:ext cx="76809" cy="7680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10" y="2414676"/>
              <a:ext cx="76809" cy="7680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1010" y="2624709"/>
              <a:ext cx="76809" cy="7680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1010" y="2834741"/>
              <a:ext cx="76809" cy="7680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444385" y="408696"/>
            <a:ext cx="3099435" cy="254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37565">
              <a:lnSpc>
                <a:spcPct val="125299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Play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decent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game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Jeopardy? </a:t>
            </a:r>
            <a:r>
              <a:rPr sz="1100" dirty="0">
                <a:latin typeface="Arial"/>
                <a:cs typeface="Arial"/>
              </a:rPr>
              <a:t>Win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against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human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chess? </a:t>
            </a:r>
            <a:r>
              <a:rPr sz="1100" dirty="0">
                <a:latin typeface="Arial"/>
                <a:cs typeface="Arial"/>
              </a:rPr>
              <a:t>Win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against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humans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Go? </a:t>
            </a:r>
            <a:r>
              <a:rPr sz="1100" spc="-10" dirty="0">
                <a:latin typeface="Arial"/>
                <a:cs typeface="Arial"/>
              </a:rPr>
              <a:t>Play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decent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game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tennis?</a:t>
            </a:r>
            <a:endParaRPr sz="1100">
              <a:latin typeface="Arial"/>
              <a:cs typeface="Arial"/>
            </a:endParaRPr>
          </a:p>
          <a:p>
            <a:pPr marL="12700" marR="455930">
              <a:lnSpc>
                <a:spcPct val="125299"/>
              </a:lnSpc>
            </a:pPr>
            <a:r>
              <a:rPr sz="1100" dirty="0">
                <a:latin typeface="Arial"/>
                <a:cs typeface="Arial"/>
              </a:rPr>
              <a:t>Grab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particular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cup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put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shelf? </a:t>
            </a:r>
            <a:r>
              <a:rPr sz="1100" dirty="0">
                <a:latin typeface="Arial"/>
                <a:cs typeface="Arial"/>
              </a:rPr>
              <a:t>Unload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dishwasher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home?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dirty="0">
                <a:latin typeface="Arial"/>
                <a:cs typeface="Arial"/>
              </a:rPr>
              <a:t>Drive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safely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along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highway?</a:t>
            </a:r>
            <a:endParaRPr sz="1100">
              <a:latin typeface="Arial"/>
              <a:cs typeface="Arial"/>
            </a:endParaRPr>
          </a:p>
          <a:p>
            <a:pPr marL="12700" marR="393700">
              <a:lnSpc>
                <a:spcPct val="125299"/>
              </a:lnSpc>
            </a:pPr>
            <a:r>
              <a:rPr sz="1100" dirty="0">
                <a:latin typeface="Arial"/>
                <a:cs typeface="Arial"/>
              </a:rPr>
              <a:t>Drive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safely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Naples’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center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rush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hour? </a:t>
            </a:r>
            <a:r>
              <a:rPr sz="1100" dirty="0">
                <a:latin typeface="Arial"/>
                <a:cs typeface="Arial"/>
              </a:rPr>
              <a:t>Buy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groceries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web?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Buy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groceries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at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next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corner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shop?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5299"/>
              </a:lnSpc>
            </a:pP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Discover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prove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new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mathematical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theorem? Perform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surgical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operation?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138079" y="408696"/>
            <a:ext cx="302895" cy="254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5299"/>
              </a:lnSpc>
              <a:spcBef>
                <a:spcPts val="100"/>
              </a:spcBef>
            </a:pP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YES YES YES YES YES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NO </a:t>
            </a: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YES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NO </a:t>
            </a: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YES 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 NO NO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11010" y="3044774"/>
            <a:ext cx="76835" cy="287020"/>
            <a:chOff x="311010" y="3044774"/>
            <a:chExt cx="76835" cy="287020"/>
          </a:xfrm>
        </p:grpSpPr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1010" y="3044774"/>
              <a:ext cx="76809" cy="7680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1010" y="3254806"/>
              <a:ext cx="76809" cy="7680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444385" y="2929087"/>
            <a:ext cx="3996690" cy="445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  <a:tabLst>
                <a:tab pos="3775075" algn="l"/>
              </a:tabLst>
            </a:pP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Translate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spoken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Chinese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into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spoken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English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real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time?</a:t>
            </a:r>
            <a:r>
              <a:rPr sz="1100" spc="229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E5E7F1"/>
                </a:solidFill>
                <a:latin typeface="Arial"/>
                <a:cs typeface="Arial"/>
              </a:rPr>
              <a:t>YES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Write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intentionally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funny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story?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	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Quiz:</a:t>
            </a:r>
            <a:r>
              <a:rPr spc="180" dirty="0"/>
              <a:t> </a:t>
            </a:r>
            <a:r>
              <a:rPr dirty="0"/>
              <a:t>What</a:t>
            </a:r>
            <a:r>
              <a:rPr spc="75" dirty="0"/>
              <a:t> </a:t>
            </a:r>
            <a:r>
              <a:rPr dirty="0"/>
              <a:t>can</a:t>
            </a:r>
            <a:r>
              <a:rPr spc="70" dirty="0"/>
              <a:t> </a:t>
            </a:r>
            <a:r>
              <a:rPr dirty="0"/>
              <a:t>AI</a:t>
            </a:r>
            <a:r>
              <a:rPr spc="75" dirty="0"/>
              <a:t> </a:t>
            </a:r>
            <a:r>
              <a:rPr dirty="0"/>
              <a:t>Systems</a:t>
            </a:r>
            <a:r>
              <a:rPr spc="70" dirty="0"/>
              <a:t> </a:t>
            </a:r>
            <a:r>
              <a:rPr dirty="0"/>
              <a:t>Currently</a:t>
            </a:r>
            <a:r>
              <a:rPr spc="75" dirty="0"/>
              <a:t> </a:t>
            </a:r>
            <a:r>
              <a:rPr spc="-25" dirty="0"/>
              <a:t>Do?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432091"/>
            <a:ext cx="4400550" cy="3024505"/>
            <a:chOff x="129196" y="432091"/>
            <a:chExt cx="4400550" cy="302450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356940"/>
              <a:ext cx="101600" cy="990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344240"/>
              <a:ext cx="4298856" cy="1117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87428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7"/>
              <a:ext cx="4349750" cy="2931795"/>
            </a:xfrm>
            <a:custGeom>
              <a:avLst/>
              <a:gdLst/>
              <a:ahLst/>
              <a:cxnLst/>
              <a:rect l="l" t="t" r="r" b="b"/>
              <a:pathLst>
                <a:path w="4349750" h="2931795">
                  <a:moveTo>
                    <a:pt x="4349657" y="0"/>
                  </a:moveTo>
                  <a:lnTo>
                    <a:pt x="0" y="0"/>
                  </a:lnTo>
                  <a:lnTo>
                    <a:pt x="0" y="2880453"/>
                  </a:lnTo>
                  <a:lnTo>
                    <a:pt x="4008" y="2900177"/>
                  </a:lnTo>
                  <a:lnTo>
                    <a:pt x="14922" y="2916330"/>
                  </a:lnTo>
                  <a:lnTo>
                    <a:pt x="31075" y="2927244"/>
                  </a:lnTo>
                  <a:lnTo>
                    <a:pt x="50800" y="2931253"/>
                  </a:lnTo>
                  <a:lnTo>
                    <a:pt x="4298856" y="2931253"/>
                  </a:lnTo>
                  <a:lnTo>
                    <a:pt x="4318581" y="2927244"/>
                  </a:lnTo>
                  <a:lnTo>
                    <a:pt x="4334734" y="2916330"/>
                  </a:lnTo>
                  <a:lnTo>
                    <a:pt x="4345648" y="2900177"/>
                  </a:lnTo>
                  <a:lnTo>
                    <a:pt x="4349657" y="288045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24"/>
              <a:ext cx="0" cy="2855595"/>
            </a:xfrm>
            <a:custGeom>
              <a:avLst/>
              <a:gdLst/>
              <a:ahLst/>
              <a:cxnLst/>
              <a:rect l="l" t="t" r="r" b="b"/>
              <a:pathLst>
                <a:path h="2855595">
                  <a:moveTo>
                    <a:pt x="0" y="285526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524383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34415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44448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154480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364513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574546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1784578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1994611"/>
              <a:ext cx="76809" cy="7680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204643"/>
              <a:ext cx="76809" cy="7680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10" y="2414676"/>
              <a:ext cx="76809" cy="7680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1010" y="2624709"/>
              <a:ext cx="76809" cy="7680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1010" y="2834741"/>
              <a:ext cx="76809" cy="7680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444385" y="408696"/>
            <a:ext cx="3099435" cy="254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37565">
              <a:lnSpc>
                <a:spcPct val="125299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Play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decent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game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Jeopardy? </a:t>
            </a:r>
            <a:r>
              <a:rPr sz="1100" dirty="0">
                <a:latin typeface="Arial"/>
                <a:cs typeface="Arial"/>
              </a:rPr>
              <a:t>Win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against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human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chess? </a:t>
            </a:r>
            <a:r>
              <a:rPr sz="1100" dirty="0">
                <a:latin typeface="Arial"/>
                <a:cs typeface="Arial"/>
              </a:rPr>
              <a:t>Win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against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humans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Go? </a:t>
            </a:r>
            <a:r>
              <a:rPr sz="1100" spc="-10" dirty="0">
                <a:latin typeface="Arial"/>
                <a:cs typeface="Arial"/>
              </a:rPr>
              <a:t>Play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decent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game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tennis?</a:t>
            </a:r>
            <a:endParaRPr sz="1100">
              <a:latin typeface="Arial"/>
              <a:cs typeface="Arial"/>
            </a:endParaRPr>
          </a:p>
          <a:p>
            <a:pPr marL="12700" marR="455930">
              <a:lnSpc>
                <a:spcPct val="125299"/>
              </a:lnSpc>
            </a:pPr>
            <a:r>
              <a:rPr sz="1100" dirty="0">
                <a:latin typeface="Arial"/>
                <a:cs typeface="Arial"/>
              </a:rPr>
              <a:t>Grab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particular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cup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put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shelf? </a:t>
            </a:r>
            <a:r>
              <a:rPr sz="1100" dirty="0">
                <a:latin typeface="Arial"/>
                <a:cs typeface="Arial"/>
              </a:rPr>
              <a:t>Unload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dishwasher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home?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dirty="0">
                <a:latin typeface="Arial"/>
                <a:cs typeface="Arial"/>
              </a:rPr>
              <a:t>Drive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safely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along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highway?</a:t>
            </a:r>
            <a:endParaRPr sz="1100">
              <a:latin typeface="Arial"/>
              <a:cs typeface="Arial"/>
            </a:endParaRPr>
          </a:p>
          <a:p>
            <a:pPr marL="12700" marR="393700">
              <a:lnSpc>
                <a:spcPct val="125299"/>
              </a:lnSpc>
            </a:pPr>
            <a:r>
              <a:rPr sz="1100" dirty="0">
                <a:latin typeface="Arial"/>
                <a:cs typeface="Arial"/>
              </a:rPr>
              <a:t>Drive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safely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Naples’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center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rush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hour? </a:t>
            </a:r>
            <a:r>
              <a:rPr sz="1100" dirty="0">
                <a:latin typeface="Arial"/>
                <a:cs typeface="Arial"/>
              </a:rPr>
              <a:t>Buy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groceries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web?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100" dirty="0">
                <a:latin typeface="Arial"/>
                <a:cs typeface="Arial"/>
              </a:rPr>
              <a:t>Buy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groceries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next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corner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shop?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5299"/>
              </a:lnSpc>
            </a:pP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Discover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prove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new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mathematical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theorem? Perform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surgical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operation?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138079" y="408696"/>
            <a:ext cx="302895" cy="254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5299"/>
              </a:lnSpc>
              <a:spcBef>
                <a:spcPts val="100"/>
              </a:spcBef>
            </a:pP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YES YES YES YES YES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NO </a:t>
            </a: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YES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NO </a:t>
            </a: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YES 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NO 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 NO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11010" y="3044774"/>
            <a:ext cx="76835" cy="287020"/>
            <a:chOff x="311010" y="3044774"/>
            <a:chExt cx="76835" cy="287020"/>
          </a:xfrm>
        </p:grpSpPr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1010" y="3044774"/>
              <a:ext cx="76809" cy="7680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1010" y="3254806"/>
              <a:ext cx="76809" cy="7680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444385" y="2929087"/>
            <a:ext cx="3996690" cy="445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  <a:tabLst>
                <a:tab pos="3775075" algn="l"/>
              </a:tabLst>
            </a:pP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Translate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spoken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Chinese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into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spoken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English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real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time?</a:t>
            </a:r>
            <a:r>
              <a:rPr sz="1100" spc="229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E5E7F1"/>
                </a:solidFill>
                <a:latin typeface="Arial"/>
                <a:cs typeface="Arial"/>
              </a:rPr>
              <a:t>YES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Write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intentionally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funny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story?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	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Quiz:</a:t>
            </a:r>
            <a:r>
              <a:rPr spc="180" dirty="0"/>
              <a:t> </a:t>
            </a:r>
            <a:r>
              <a:rPr dirty="0"/>
              <a:t>What</a:t>
            </a:r>
            <a:r>
              <a:rPr spc="75" dirty="0"/>
              <a:t> </a:t>
            </a:r>
            <a:r>
              <a:rPr dirty="0"/>
              <a:t>can</a:t>
            </a:r>
            <a:r>
              <a:rPr spc="70" dirty="0"/>
              <a:t> </a:t>
            </a:r>
            <a:r>
              <a:rPr dirty="0"/>
              <a:t>AI</a:t>
            </a:r>
            <a:r>
              <a:rPr spc="75" dirty="0"/>
              <a:t> </a:t>
            </a:r>
            <a:r>
              <a:rPr dirty="0"/>
              <a:t>Systems</a:t>
            </a:r>
            <a:r>
              <a:rPr spc="70" dirty="0"/>
              <a:t> </a:t>
            </a:r>
            <a:r>
              <a:rPr dirty="0"/>
              <a:t>Currently</a:t>
            </a:r>
            <a:r>
              <a:rPr spc="75" dirty="0"/>
              <a:t> </a:t>
            </a:r>
            <a:r>
              <a:rPr spc="-25" dirty="0"/>
              <a:t>Do?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432091"/>
            <a:ext cx="4400550" cy="3024505"/>
            <a:chOff x="129196" y="432091"/>
            <a:chExt cx="4400550" cy="302450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356940"/>
              <a:ext cx="101600" cy="990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344240"/>
              <a:ext cx="4298856" cy="1117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87428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7"/>
              <a:ext cx="4349750" cy="2931795"/>
            </a:xfrm>
            <a:custGeom>
              <a:avLst/>
              <a:gdLst/>
              <a:ahLst/>
              <a:cxnLst/>
              <a:rect l="l" t="t" r="r" b="b"/>
              <a:pathLst>
                <a:path w="4349750" h="2931795">
                  <a:moveTo>
                    <a:pt x="4349657" y="0"/>
                  </a:moveTo>
                  <a:lnTo>
                    <a:pt x="0" y="0"/>
                  </a:lnTo>
                  <a:lnTo>
                    <a:pt x="0" y="2880453"/>
                  </a:lnTo>
                  <a:lnTo>
                    <a:pt x="4008" y="2900177"/>
                  </a:lnTo>
                  <a:lnTo>
                    <a:pt x="14922" y="2916330"/>
                  </a:lnTo>
                  <a:lnTo>
                    <a:pt x="31075" y="2927244"/>
                  </a:lnTo>
                  <a:lnTo>
                    <a:pt x="50800" y="2931253"/>
                  </a:lnTo>
                  <a:lnTo>
                    <a:pt x="4298856" y="2931253"/>
                  </a:lnTo>
                  <a:lnTo>
                    <a:pt x="4318581" y="2927244"/>
                  </a:lnTo>
                  <a:lnTo>
                    <a:pt x="4334734" y="2916330"/>
                  </a:lnTo>
                  <a:lnTo>
                    <a:pt x="4345648" y="2900177"/>
                  </a:lnTo>
                  <a:lnTo>
                    <a:pt x="4349657" y="288045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24"/>
              <a:ext cx="0" cy="2855595"/>
            </a:xfrm>
            <a:custGeom>
              <a:avLst/>
              <a:gdLst/>
              <a:ahLst/>
              <a:cxnLst/>
              <a:rect l="l" t="t" r="r" b="b"/>
              <a:pathLst>
                <a:path h="2855595">
                  <a:moveTo>
                    <a:pt x="0" y="285526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524383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34415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44448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154480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364513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574546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1784578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1994611"/>
              <a:ext cx="76809" cy="7680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204643"/>
              <a:ext cx="76809" cy="7680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10" y="2414676"/>
              <a:ext cx="76809" cy="7680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1010" y="2624709"/>
              <a:ext cx="76809" cy="7680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1010" y="2834741"/>
              <a:ext cx="76809" cy="7680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444385" y="408696"/>
            <a:ext cx="3099435" cy="254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37565">
              <a:lnSpc>
                <a:spcPct val="125299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Play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decent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game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Jeopardy? </a:t>
            </a:r>
            <a:r>
              <a:rPr sz="1100" dirty="0">
                <a:latin typeface="Arial"/>
                <a:cs typeface="Arial"/>
              </a:rPr>
              <a:t>Win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against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human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chess? </a:t>
            </a:r>
            <a:r>
              <a:rPr sz="1100" dirty="0">
                <a:latin typeface="Arial"/>
                <a:cs typeface="Arial"/>
              </a:rPr>
              <a:t>Win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against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humans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Go? </a:t>
            </a:r>
            <a:r>
              <a:rPr sz="1100" spc="-10" dirty="0">
                <a:latin typeface="Arial"/>
                <a:cs typeface="Arial"/>
              </a:rPr>
              <a:t>Play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decent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game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tennis?</a:t>
            </a:r>
            <a:endParaRPr sz="1100">
              <a:latin typeface="Arial"/>
              <a:cs typeface="Arial"/>
            </a:endParaRPr>
          </a:p>
          <a:p>
            <a:pPr marL="12700" marR="455930">
              <a:lnSpc>
                <a:spcPct val="125299"/>
              </a:lnSpc>
            </a:pPr>
            <a:r>
              <a:rPr sz="1100" dirty="0">
                <a:latin typeface="Arial"/>
                <a:cs typeface="Arial"/>
              </a:rPr>
              <a:t>Grab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particular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cup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put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shelf? </a:t>
            </a:r>
            <a:r>
              <a:rPr sz="1100" dirty="0">
                <a:latin typeface="Arial"/>
                <a:cs typeface="Arial"/>
              </a:rPr>
              <a:t>Unload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dishwasher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home?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dirty="0">
                <a:latin typeface="Arial"/>
                <a:cs typeface="Arial"/>
              </a:rPr>
              <a:t>Drive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safely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along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highway?</a:t>
            </a:r>
            <a:endParaRPr sz="1100">
              <a:latin typeface="Arial"/>
              <a:cs typeface="Arial"/>
            </a:endParaRPr>
          </a:p>
          <a:p>
            <a:pPr marL="12700" marR="393700">
              <a:lnSpc>
                <a:spcPct val="125299"/>
              </a:lnSpc>
            </a:pPr>
            <a:r>
              <a:rPr sz="1100" dirty="0">
                <a:latin typeface="Arial"/>
                <a:cs typeface="Arial"/>
              </a:rPr>
              <a:t>Drive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safely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Naples’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center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rush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hour? </a:t>
            </a:r>
            <a:r>
              <a:rPr sz="1100" dirty="0">
                <a:latin typeface="Arial"/>
                <a:cs typeface="Arial"/>
              </a:rPr>
              <a:t>Buy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groceries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web?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100" dirty="0">
                <a:latin typeface="Arial"/>
                <a:cs typeface="Arial"/>
              </a:rPr>
              <a:t>Buy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groceries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next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corner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shop?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5299"/>
              </a:lnSpc>
            </a:pP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Discover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prove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new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mathematical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theorem? Perform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surgical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operation?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138079" y="408696"/>
            <a:ext cx="302895" cy="254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5299"/>
              </a:lnSpc>
              <a:spcBef>
                <a:spcPts val="100"/>
              </a:spcBef>
            </a:pP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YES YES YES YES YES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NO </a:t>
            </a: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YES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NO </a:t>
            </a: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YES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NO 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 NO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11010" y="3044774"/>
            <a:ext cx="76835" cy="287020"/>
            <a:chOff x="311010" y="3044774"/>
            <a:chExt cx="76835" cy="287020"/>
          </a:xfrm>
        </p:grpSpPr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1010" y="3044774"/>
              <a:ext cx="76809" cy="7680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1010" y="3254806"/>
              <a:ext cx="76809" cy="7680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444385" y="2929087"/>
            <a:ext cx="3996690" cy="445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  <a:tabLst>
                <a:tab pos="3775075" algn="l"/>
              </a:tabLst>
            </a:pP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Translate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spoken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Chinese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into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spoken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English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real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time?</a:t>
            </a:r>
            <a:r>
              <a:rPr sz="1100" spc="229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E5E7F1"/>
                </a:solidFill>
                <a:latin typeface="Arial"/>
                <a:cs typeface="Arial"/>
              </a:rPr>
              <a:t>YES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Write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intentionally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funny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story?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	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Quiz:</a:t>
            </a:r>
            <a:r>
              <a:rPr spc="180" dirty="0"/>
              <a:t> </a:t>
            </a:r>
            <a:r>
              <a:rPr dirty="0"/>
              <a:t>What</a:t>
            </a:r>
            <a:r>
              <a:rPr spc="75" dirty="0"/>
              <a:t> </a:t>
            </a:r>
            <a:r>
              <a:rPr dirty="0"/>
              <a:t>can</a:t>
            </a:r>
            <a:r>
              <a:rPr spc="70" dirty="0"/>
              <a:t> </a:t>
            </a:r>
            <a:r>
              <a:rPr dirty="0"/>
              <a:t>AI</a:t>
            </a:r>
            <a:r>
              <a:rPr spc="75" dirty="0"/>
              <a:t> </a:t>
            </a:r>
            <a:r>
              <a:rPr dirty="0"/>
              <a:t>Systems</a:t>
            </a:r>
            <a:r>
              <a:rPr spc="70" dirty="0"/>
              <a:t> </a:t>
            </a:r>
            <a:r>
              <a:rPr dirty="0"/>
              <a:t>Currently</a:t>
            </a:r>
            <a:r>
              <a:rPr spc="75" dirty="0"/>
              <a:t> </a:t>
            </a:r>
            <a:r>
              <a:rPr spc="-25" dirty="0"/>
              <a:t>Do?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432091"/>
            <a:ext cx="4400550" cy="3024505"/>
            <a:chOff x="129196" y="432091"/>
            <a:chExt cx="4400550" cy="302450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356940"/>
              <a:ext cx="101600" cy="990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344240"/>
              <a:ext cx="4298856" cy="1117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87428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7"/>
              <a:ext cx="4349750" cy="2931795"/>
            </a:xfrm>
            <a:custGeom>
              <a:avLst/>
              <a:gdLst/>
              <a:ahLst/>
              <a:cxnLst/>
              <a:rect l="l" t="t" r="r" b="b"/>
              <a:pathLst>
                <a:path w="4349750" h="2931795">
                  <a:moveTo>
                    <a:pt x="4349657" y="0"/>
                  </a:moveTo>
                  <a:lnTo>
                    <a:pt x="0" y="0"/>
                  </a:lnTo>
                  <a:lnTo>
                    <a:pt x="0" y="2880453"/>
                  </a:lnTo>
                  <a:lnTo>
                    <a:pt x="4008" y="2900177"/>
                  </a:lnTo>
                  <a:lnTo>
                    <a:pt x="14922" y="2916330"/>
                  </a:lnTo>
                  <a:lnTo>
                    <a:pt x="31075" y="2927244"/>
                  </a:lnTo>
                  <a:lnTo>
                    <a:pt x="50800" y="2931253"/>
                  </a:lnTo>
                  <a:lnTo>
                    <a:pt x="4298856" y="2931253"/>
                  </a:lnTo>
                  <a:lnTo>
                    <a:pt x="4318581" y="2927244"/>
                  </a:lnTo>
                  <a:lnTo>
                    <a:pt x="4334734" y="2916330"/>
                  </a:lnTo>
                  <a:lnTo>
                    <a:pt x="4345648" y="2900177"/>
                  </a:lnTo>
                  <a:lnTo>
                    <a:pt x="4349657" y="288045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24"/>
              <a:ext cx="0" cy="2855595"/>
            </a:xfrm>
            <a:custGeom>
              <a:avLst/>
              <a:gdLst/>
              <a:ahLst/>
              <a:cxnLst/>
              <a:rect l="l" t="t" r="r" b="b"/>
              <a:pathLst>
                <a:path h="2855595">
                  <a:moveTo>
                    <a:pt x="0" y="285526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524383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34415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44448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154480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364513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574546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1784578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1994611"/>
              <a:ext cx="76809" cy="7680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204643"/>
              <a:ext cx="76809" cy="7680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10" y="2414676"/>
              <a:ext cx="76809" cy="7680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1010" y="2624709"/>
              <a:ext cx="76809" cy="7680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1010" y="2834741"/>
              <a:ext cx="76809" cy="7680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444385" y="408696"/>
            <a:ext cx="3099435" cy="254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37565">
              <a:lnSpc>
                <a:spcPct val="125299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Play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decent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game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Jeopardy? </a:t>
            </a:r>
            <a:r>
              <a:rPr sz="1100" dirty="0">
                <a:latin typeface="Arial"/>
                <a:cs typeface="Arial"/>
              </a:rPr>
              <a:t>Win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against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human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chess? </a:t>
            </a:r>
            <a:r>
              <a:rPr sz="1100" dirty="0">
                <a:latin typeface="Arial"/>
                <a:cs typeface="Arial"/>
              </a:rPr>
              <a:t>Win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against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humans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Go? </a:t>
            </a:r>
            <a:r>
              <a:rPr sz="1100" spc="-10" dirty="0">
                <a:latin typeface="Arial"/>
                <a:cs typeface="Arial"/>
              </a:rPr>
              <a:t>Play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decent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game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tennis?</a:t>
            </a:r>
            <a:endParaRPr sz="1100">
              <a:latin typeface="Arial"/>
              <a:cs typeface="Arial"/>
            </a:endParaRPr>
          </a:p>
          <a:p>
            <a:pPr marL="12700" marR="455930">
              <a:lnSpc>
                <a:spcPct val="125299"/>
              </a:lnSpc>
            </a:pPr>
            <a:r>
              <a:rPr sz="1100" dirty="0">
                <a:latin typeface="Arial"/>
                <a:cs typeface="Arial"/>
              </a:rPr>
              <a:t>Grab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particular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cup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put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shelf? </a:t>
            </a:r>
            <a:r>
              <a:rPr sz="1100" dirty="0">
                <a:latin typeface="Arial"/>
                <a:cs typeface="Arial"/>
              </a:rPr>
              <a:t>Unload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dishwasher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home?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dirty="0">
                <a:latin typeface="Arial"/>
                <a:cs typeface="Arial"/>
              </a:rPr>
              <a:t>Drive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safely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along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highway?</a:t>
            </a:r>
            <a:endParaRPr sz="1100">
              <a:latin typeface="Arial"/>
              <a:cs typeface="Arial"/>
            </a:endParaRPr>
          </a:p>
          <a:p>
            <a:pPr marL="12700" marR="393700">
              <a:lnSpc>
                <a:spcPct val="125299"/>
              </a:lnSpc>
            </a:pPr>
            <a:r>
              <a:rPr sz="1100" dirty="0">
                <a:latin typeface="Arial"/>
                <a:cs typeface="Arial"/>
              </a:rPr>
              <a:t>Drive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safely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Naples’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center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rush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hour? </a:t>
            </a:r>
            <a:r>
              <a:rPr sz="1100" dirty="0">
                <a:latin typeface="Arial"/>
                <a:cs typeface="Arial"/>
              </a:rPr>
              <a:t>Buy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groceries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web?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100" dirty="0">
                <a:latin typeface="Arial"/>
                <a:cs typeface="Arial"/>
              </a:rPr>
              <a:t>Buy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groceries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next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corner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shop?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5299"/>
              </a:lnSpc>
            </a:pPr>
            <a:r>
              <a:rPr sz="1100" spc="-10" dirty="0">
                <a:latin typeface="Arial"/>
                <a:cs typeface="Arial"/>
              </a:rPr>
              <a:t>Discover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prove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new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mathematical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theorem?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Perform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surgical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operation?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138079" y="408696"/>
            <a:ext cx="302895" cy="254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5299"/>
              </a:lnSpc>
              <a:spcBef>
                <a:spcPts val="100"/>
              </a:spcBef>
            </a:pP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YES YES YES YES YES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NO </a:t>
            </a: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YES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NO </a:t>
            </a: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YES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NO 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NO 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11010" y="3044774"/>
            <a:ext cx="76835" cy="287020"/>
            <a:chOff x="311010" y="3044774"/>
            <a:chExt cx="76835" cy="287020"/>
          </a:xfrm>
        </p:grpSpPr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1010" y="3044774"/>
              <a:ext cx="76809" cy="7680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1010" y="3254806"/>
              <a:ext cx="76809" cy="7680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444385" y="2929087"/>
            <a:ext cx="3996690" cy="445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  <a:tabLst>
                <a:tab pos="3775075" algn="l"/>
              </a:tabLst>
            </a:pP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Translate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spoken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Chinese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into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spoken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English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real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time?</a:t>
            </a:r>
            <a:r>
              <a:rPr sz="1100" spc="229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E5E7F1"/>
                </a:solidFill>
                <a:latin typeface="Arial"/>
                <a:cs typeface="Arial"/>
              </a:rPr>
              <a:t>YES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Write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intentionally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funny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story?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	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Quiz:</a:t>
            </a:r>
            <a:r>
              <a:rPr spc="180" dirty="0"/>
              <a:t> </a:t>
            </a:r>
            <a:r>
              <a:rPr dirty="0"/>
              <a:t>What</a:t>
            </a:r>
            <a:r>
              <a:rPr spc="75" dirty="0"/>
              <a:t> </a:t>
            </a:r>
            <a:r>
              <a:rPr dirty="0"/>
              <a:t>can</a:t>
            </a:r>
            <a:r>
              <a:rPr spc="70" dirty="0"/>
              <a:t> </a:t>
            </a:r>
            <a:r>
              <a:rPr dirty="0"/>
              <a:t>AI</a:t>
            </a:r>
            <a:r>
              <a:rPr spc="75" dirty="0"/>
              <a:t> </a:t>
            </a:r>
            <a:r>
              <a:rPr dirty="0"/>
              <a:t>Systems</a:t>
            </a:r>
            <a:r>
              <a:rPr spc="70" dirty="0"/>
              <a:t> </a:t>
            </a:r>
            <a:r>
              <a:rPr dirty="0"/>
              <a:t>Currently</a:t>
            </a:r>
            <a:r>
              <a:rPr spc="75" dirty="0"/>
              <a:t> </a:t>
            </a:r>
            <a:r>
              <a:rPr spc="-25" dirty="0"/>
              <a:t>Do?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432091"/>
            <a:ext cx="4400550" cy="3024505"/>
            <a:chOff x="129196" y="432091"/>
            <a:chExt cx="4400550" cy="302450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356940"/>
              <a:ext cx="101600" cy="990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344240"/>
              <a:ext cx="4298856" cy="1117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87428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7"/>
              <a:ext cx="4349750" cy="2931795"/>
            </a:xfrm>
            <a:custGeom>
              <a:avLst/>
              <a:gdLst/>
              <a:ahLst/>
              <a:cxnLst/>
              <a:rect l="l" t="t" r="r" b="b"/>
              <a:pathLst>
                <a:path w="4349750" h="2931795">
                  <a:moveTo>
                    <a:pt x="4349657" y="0"/>
                  </a:moveTo>
                  <a:lnTo>
                    <a:pt x="0" y="0"/>
                  </a:lnTo>
                  <a:lnTo>
                    <a:pt x="0" y="2880453"/>
                  </a:lnTo>
                  <a:lnTo>
                    <a:pt x="4008" y="2900177"/>
                  </a:lnTo>
                  <a:lnTo>
                    <a:pt x="14922" y="2916330"/>
                  </a:lnTo>
                  <a:lnTo>
                    <a:pt x="31075" y="2927244"/>
                  </a:lnTo>
                  <a:lnTo>
                    <a:pt x="50800" y="2931253"/>
                  </a:lnTo>
                  <a:lnTo>
                    <a:pt x="4298856" y="2931253"/>
                  </a:lnTo>
                  <a:lnTo>
                    <a:pt x="4318581" y="2927244"/>
                  </a:lnTo>
                  <a:lnTo>
                    <a:pt x="4334734" y="2916330"/>
                  </a:lnTo>
                  <a:lnTo>
                    <a:pt x="4345648" y="2900177"/>
                  </a:lnTo>
                  <a:lnTo>
                    <a:pt x="4349657" y="288045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24"/>
              <a:ext cx="0" cy="2855595"/>
            </a:xfrm>
            <a:custGeom>
              <a:avLst/>
              <a:gdLst/>
              <a:ahLst/>
              <a:cxnLst/>
              <a:rect l="l" t="t" r="r" b="b"/>
              <a:pathLst>
                <a:path h="2855595">
                  <a:moveTo>
                    <a:pt x="0" y="285526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524383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34415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44448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154480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364513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574546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1784578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1994611"/>
              <a:ext cx="76809" cy="7680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204643"/>
              <a:ext cx="76809" cy="7680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10" y="2414676"/>
              <a:ext cx="76809" cy="7680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1010" y="2624709"/>
              <a:ext cx="76809" cy="7680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1010" y="2834741"/>
              <a:ext cx="76809" cy="7680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444385" y="408696"/>
            <a:ext cx="3099435" cy="254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37565">
              <a:lnSpc>
                <a:spcPct val="125299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Play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decent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game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Jeopardy? </a:t>
            </a:r>
            <a:r>
              <a:rPr sz="1100" dirty="0">
                <a:latin typeface="Arial"/>
                <a:cs typeface="Arial"/>
              </a:rPr>
              <a:t>Win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against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human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chess? </a:t>
            </a:r>
            <a:r>
              <a:rPr sz="1100" dirty="0">
                <a:latin typeface="Arial"/>
                <a:cs typeface="Arial"/>
              </a:rPr>
              <a:t>Win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against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humans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Go? </a:t>
            </a:r>
            <a:r>
              <a:rPr sz="1100" spc="-10" dirty="0">
                <a:latin typeface="Arial"/>
                <a:cs typeface="Arial"/>
              </a:rPr>
              <a:t>Play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decent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game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tennis?</a:t>
            </a:r>
            <a:endParaRPr sz="1100">
              <a:latin typeface="Arial"/>
              <a:cs typeface="Arial"/>
            </a:endParaRPr>
          </a:p>
          <a:p>
            <a:pPr marL="12700" marR="455930">
              <a:lnSpc>
                <a:spcPct val="125299"/>
              </a:lnSpc>
            </a:pPr>
            <a:r>
              <a:rPr sz="1100" dirty="0">
                <a:latin typeface="Arial"/>
                <a:cs typeface="Arial"/>
              </a:rPr>
              <a:t>Grab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particular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cup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put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shelf? </a:t>
            </a:r>
            <a:r>
              <a:rPr sz="1100" dirty="0">
                <a:latin typeface="Arial"/>
                <a:cs typeface="Arial"/>
              </a:rPr>
              <a:t>Unload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dishwasher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home?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dirty="0">
                <a:latin typeface="Arial"/>
                <a:cs typeface="Arial"/>
              </a:rPr>
              <a:t>Drive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safely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along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highway?</a:t>
            </a:r>
            <a:endParaRPr sz="1100">
              <a:latin typeface="Arial"/>
              <a:cs typeface="Arial"/>
            </a:endParaRPr>
          </a:p>
          <a:p>
            <a:pPr marL="12700" marR="393700">
              <a:lnSpc>
                <a:spcPct val="125299"/>
              </a:lnSpc>
            </a:pPr>
            <a:r>
              <a:rPr sz="1100" dirty="0">
                <a:latin typeface="Arial"/>
                <a:cs typeface="Arial"/>
              </a:rPr>
              <a:t>Drive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safely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Naples’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center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rush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hour? </a:t>
            </a:r>
            <a:r>
              <a:rPr sz="1100" dirty="0">
                <a:latin typeface="Arial"/>
                <a:cs typeface="Arial"/>
              </a:rPr>
              <a:t>Buy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groceries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web?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100" dirty="0">
                <a:latin typeface="Arial"/>
                <a:cs typeface="Arial"/>
              </a:rPr>
              <a:t>Buy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groceries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next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corner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shop?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5299"/>
              </a:lnSpc>
            </a:pPr>
            <a:r>
              <a:rPr sz="1100" spc="-10" dirty="0">
                <a:latin typeface="Arial"/>
                <a:cs typeface="Arial"/>
              </a:rPr>
              <a:t>Discover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prove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new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mathematical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theorem?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Perform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surgical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operation?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138079" y="408696"/>
            <a:ext cx="302895" cy="254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5299"/>
              </a:lnSpc>
              <a:spcBef>
                <a:spcPts val="100"/>
              </a:spcBef>
            </a:pP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YES YES YES YES YES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NO </a:t>
            </a: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YES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NO </a:t>
            </a: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YES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NO NO 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11010" y="3044774"/>
            <a:ext cx="76835" cy="287020"/>
            <a:chOff x="311010" y="3044774"/>
            <a:chExt cx="76835" cy="287020"/>
          </a:xfrm>
        </p:grpSpPr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1010" y="3044774"/>
              <a:ext cx="76809" cy="7680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1010" y="3254806"/>
              <a:ext cx="76809" cy="7680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444385" y="2929087"/>
            <a:ext cx="3996690" cy="445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  <a:tabLst>
                <a:tab pos="3775075" algn="l"/>
              </a:tabLst>
            </a:pP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Translate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spoken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Chinese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into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spoken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English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real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time?</a:t>
            </a:r>
            <a:r>
              <a:rPr sz="1100" spc="229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E5E7F1"/>
                </a:solidFill>
                <a:latin typeface="Arial"/>
                <a:cs typeface="Arial"/>
              </a:rPr>
              <a:t>YES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Write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intentionally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funny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story?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	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Quiz:</a:t>
            </a:r>
            <a:r>
              <a:rPr spc="180" dirty="0"/>
              <a:t> </a:t>
            </a:r>
            <a:r>
              <a:rPr dirty="0"/>
              <a:t>What</a:t>
            </a:r>
            <a:r>
              <a:rPr spc="75" dirty="0"/>
              <a:t> </a:t>
            </a:r>
            <a:r>
              <a:rPr dirty="0"/>
              <a:t>can</a:t>
            </a:r>
            <a:r>
              <a:rPr spc="70" dirty="0"/>
              <a:t> </a:t>
            </a:r>
            <a:r>
              <a:rPr dirty="0"/>
              <a:t>AI</a:t>
            </a:r>
            <a:r>
              <a:rPr spc="75" dirty="0"/>
              <a:t> </a:t>
            </a:r>
            <a:r>
              <a:rPr dirty="0"/>
              <a:t>Systems</a:t>
            </a:r>
            <a:r>
              <a:rPr spc="70" dirty="0"/>
              <a:t> </a:t>
            </a:r>
            <a:r>
              <a:rPr dirty="0"/>
              <a:t>Currently</a:t>
            </a:r>
            <a:r>
              <a:rPr spc="75" dirty="0"/>
              <a:t> </a:t>
            </a:r>
            <a:r>
              <a:rPr spc="-25" dirty="0"/>
              <a:t>Do?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432091"/>
            <a:ext cx="4400550" cy="3024505"/>
            <a:chOff x="129196" y="432091"/>
            <a:chExt cx="4400550" cy="302450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356940"/>
              <a:ext cx="101600" cy="990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344240"/>
              <a:ext cx="4298856" cy="1117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87428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7"/>
              <a:ext cx="4349750" cy="2931795"/>
            </a:xfrm>
            <a:custGeom>
              <a:avLst/>
              <a:gdLst/>
              <a:ahLst/>
              <a:cxnLst/>
              <a:rect l="l" t="t" r="r" b="b"/>
              <a:pathLst>
                <a:path w="4349750" h="2931795">
                  <a:moveTo>
                    <a:pt x="4349657" y="0"/>
                  </a:moveTo>
                  <a:lnTo>
                    <a:pt x="0" y="0"/>
                  </a:lnTo>
                  <a:lnTo>
                    <a:pt x="0" y="2880453"/>
                  </a:lnTo>
                  <a:lnTo>
                    <a:pt x="4008" y="2900177"/>
                  </a:lnTo>
                  <a:lnTo>
                    <a:pt x="14922" y="2916330"/>
                  </a:lnTo>
                  <a:lnTo>
                    <a:pt x="31075" y="2927244"/>
                  </a:lnTo>
                  <a:lnTo>
                    <a:pt x="50800" y="2931253"/>
                  </a:lnTo>
                  <a:lnTo>
                    <a:pt x="4298856" y="2931253"/>
                  </a:lnTo>
                  <a:lnTo>
                    <a:pt x="4318581" y="2927244"/>
                  </a:lnTo>
                  <a:lnTo>
                    <a:pt x="4334734" y="2916330"/>
                  </a:lnTo>
                  <a:lnTo>
                    <a:pt x="4345648" y="2900177"/>
                  </a:lnTo>
                  <a:lnTo>
                    <a:pt x="4349657" y="288045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24"/>
              <a:ext cx="0" cy="2855595"/>
            </a:xfrm>
            <a:custGeom>
              <a:avLst/>
              <a:gdLst/>
              <a:ahLst/>
              <a:cxnLst/>
              <a:rect l="l" t="t" r="r" b="b"/>
              <a:pathLst>
                <a:path h="2855595">
                  <a:moveTo>
                    <a:pt x="0" y="285526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524383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34415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44448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154480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364513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574546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1784578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1994611"/>
              <a:ext cx="76809" cy="7680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204643"/>
              <a:ext cx="76809" cy="7680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10" y="2414676"/>
              <a:ext cx="76809" cy="7680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1010" y="2624709"/>
              <a:ext cx="76809" cy="7680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1010" y="2834741"/>
              <a:ext cx="76809" cy="7680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444385" y="408696"/>
            <a:ext cx="3099435" cy="254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37565">
              <a:lnSpc>
                <a:spcPct val="125299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Play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decent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game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Jeopardy? </a:t>
            </a:r>
            <a:r>
              <a:rPr sz="1100" dirty="0">
                <a:latin typeface="Arial"/>
                <a:cs typeface="Arial"/>
              </a:rPr>
              <a:t>Win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against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human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chess? </a:t>
            </a:r>
            <a:r>
              <a:rPr sz="1100" dirty="0">
                <a:latin typeface="Arial"/>
                <a:cs typeface="Arial"/>
              </a:rPr>
              <a:t>Win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against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humans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Go? </a:t>
            </a:r>
            <a:r>
              <a:rPr sz="1100" spc="-10" dirty="0">
                <a:latin typeface="Arial"/>
                <a:cs typeface="Arial"/>
              </a:rPr>
              <a:t>Play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decent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game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tennis?</a:t>
            </a:r>
            <a:endParaRPr sz="1100">
              <a:latin typeface="Arial"/>
              <a:cs typeface="Arial"/>
            </a:endParaRPr>
          </a:p>
          <a:p>
            <a:pPr marL="12700" marR="455930">
              <a:lnSpc>
                <a:spcPct val="125299"/>
              </a:lnSpc>
            </a:pPr>
            <a:r>
              <a:rPr sz="1100" dirty="0">
                <a:latin typeface="Arial"/>
                <a:cs typeface="Arial"/>
              </a:rPr>
              <a:t>Grab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particular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cup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put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shelf? </a:t>
            </a:r>
            <a:r>
              <a:rPr sz="1100" dirty="0">
                <a:latin typeface="Arial"/>
                <a:cs typeface="Arial"/>
              </a:rPr>
              <a:t>Unload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dishwasher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home?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dirty="0">
                <a:latin typeface="Arial"/>
                <a:cs typeface="Arial"/>
              </a:rPr>
              <a:t>Drive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safely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along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highway?</a:t>
            </a:r>
            <a:endParaRPr sz="1100">
              <a:latin typeface="Arial"/>
              <a:cs typeface="Arial"/>
            </a:endParaRPr>
          </a:p>
          <a:p>
            <a:pPr marL="12700" marR="393700">
              <a:lnSpc>
                <a:spcPct val="125299"/>
              </a:lnSpc>
            </a:pPr>
            <a:r>
              <a:rPr sz="1100" dirty="0">
                <a:latin typeface="Arial"/>
                <a:cs typeface="Arial"/>
              </a:rPr>
              <a:t>Drive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safely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Naples’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center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rush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hour? </a:t>
            </a:r>
            <a:r>
              <a:rPr sz="1100" dirty="0">
                <a:latin typeface="Arial"/>
                <a:cs typeface="Arial"/>
              </a:rPr>
              <a:t>Buy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groceries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web?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100" dirty="0">
                <a:latin typeface="Arial"/>
                <a:cs typeface="Arial"/>
              </a:rPr>
              <a:t>Buy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groceries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next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corner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shop?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5299"/>
              </a:lnSpc>
            </a:pPr>
            <a:r>
              <a:rPr sz="1100" spc="-10" dirty="0">
                <a:latin typeface="Arial"/>
                <a:cs typeface="Arial"/>
              </a:rPr>
              <a:t>Discover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prove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new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mathematical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theorem? Perform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surgical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operation?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138079" y="408696"/>
            <a:ext cx="302895" cy="254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5299"/>
              </a:lnSpc>
              <a:spcBef>
                <a:spcPts val="100"/>
              </a:spcBef>
            </a:pP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YES YES YES YES YES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NO </a:t>
            </a: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YES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NO </a:t>
            </a: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YES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NO NO 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NO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11010" y="3044774"/>
            <a:ext cx="76835" cy="287020"/>
            <a:chOff x="311010" y="3044774"/>
            <a:chExt cx="76835" cy="287020"/>
          </a:xfrm>
        </p:grpSpPr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1010" y="3044774"/>
              <a:ext cx="76809" cy="7680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1010" y="3254806"/>
              <a:ext cx="76809" cy="7680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444385" y="2929087"/>
            <a:ext cx="3996690" cy="445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  <a:tabLst>
                <a:tab pos="3775075" algn="l"/>
              </a:tabLst>
            </a:pP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Translate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spoken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Chinese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into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spoken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English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real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time?</a:t>
            </a:r>
            <a:r>
              <a:rPr sz="1100" spc="229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E5E7F1"/>
                </a:solidFill>
                <a:latin typeface="Arial"/>
                <a:cs typeface="Arial"/>
              </a:rPr>
              <a:t>YES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Write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intentionally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funny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story?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	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Quiz:</a:t>
            </a:r>
            <a:r>
              <a:rPr spc="180" dirty="0"/>
              <a:t> </a:t>
            </a:r>
            <a:r>
              <a:rPr dirty="0"/>
              <a:t>What</a:t>
            </a:r>
            <a:r>
              <a:rPr spc="75" dirty="0"/>
              <a:t> </a:t>
            </a:r>
            <a:r>
              <a:rPr dirty="0"/>
              <a:t>can</a:t>
            </a:r>
            <a:r>
              <a:rPr spc="70" dirty="0"/>
              <a:t> </a:t>
            </a:r>
            <a:r>
              <a:rPr dirty="0"/>
              <a:t>AI</a:t>
            </a:r>
            <a:r>
              <a:rPr spc="75" dirty="0"/>
              <a:t> </a:t>
            </a:r>
            <a:r>
              <a:rPr dirty="0"/>
              <a:t>Systems</a:t>
            </a:r>
            <a:r>
              <a:rPr spc="70" dirty="0"/>
              <a:t> </a:t>
            </a:r>
            <a:r>
              <a:rPr dirty="0"/>
              <a:t>Currently</a:t>
            </a:r>
            <a:r>
              <a:rPr spc="75" dirty="0"/>
              <a:t> </a:t>
            </a:r>
            <a:r>
              <a:rPr spc="-25" dirty="0"/>
              <a:t>Do?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432091"/>
            <a:ext cx="4400550" cy="3024505"/>
            <a:chOff x="129196" y="432091"/>
            <a:chExt cx="4400550" cy="302450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356940"/>
              <a:ext cx="101600" cy="990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344240"/>
              <a:ext cx="4298856" cy="1117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87428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7"/>
              <a:ext cx="4349750" cy="2931795"/>
            </a:xfrm>
            <a:custGeom>
              <a:avLst/>
              <a:gdLst/>
              <a:ahLst/>
              <a:cxnLst/>
              <a:rect l="l" t="t" r="r" b="b"/>
              <a:pathLst>
                <a:path w="4349750" h="2931795">
                  <a:moveTo>
                    <a:pt x="4349657" y="0"/>
                  </a:moveTo>
                  <a:lnTo>
                    <a:pt x="0" y="0"/>
                  </a:lnTo>
                  <a:lnTo>
                    <a:pt x="0" y="2880453"/>
                  </a:lnTo>
                  <a:lnTo>
                    <a:pt x="4008" y="2900177"/>
                  </a:lnTo>
                  <a:lnTo>
                    <a:pt x="14922" y="2916330"/>
                  </a:lnTo>
                  <a:lnTo>
                    <a:pt x="31075" y="2927244"/>
                  </a:lnTo>
                  <a:lnTo>
                    <a:pt x="50800" y="2931253"/>
                  </a:lnTo>
                  <a:lnTo>
                    <a:pt x="4298856" y="2931253"/>
                  </a:lnTo>
                  <a:lnTo>
                    <a:pt x="4318581" y="2927244"/>
                  </a:lnTo>
                  <a:lnTo>
                    <a:pt x="4334734" y="2916330"/>
                  </a:lnTo>
                  <a:lnTo>
                    <a:pt x="4345648" y="2900177"/>
                  </a:lnTo>
                  <a:lnTo>
                    <a:pt x="4349657" y="288045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24"/>
              <a:ext cx="0" cy="2855595"/>
            </a:xfrm>
            <a:custGeom>
              <a:avLst/>
              <a:gdLst/>
              <a:ahLst/>
              <a:cxnLst/>
              <a:rect l="l" t="t" r="r" b="b"/>
              <a:pathLst>
                <a:path h="2855595">
                  <a:moveTo>
                    <a:pt x="0" y="285526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524383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34415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44448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154480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364513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574546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1784578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1994611"/>
              <a:ext cx="76809" cy="7680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204643"/>
              <a:ext cx="76809" cy="7680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10" y="2414676"/>
              <a:ext cx="76809" cy="7680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1010" y="2624709"/>
              <a:ext cx="76809" cy="7680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1010" y="2834741"/>
              <a:ext cx="76809" cy="7680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444385" y="408696"/>
            <a:ext cx="3099435" cy="254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37565">
              <a:lnSpc>
                <a:spcPct val="125299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Play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decent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game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Jeopardy? </a:t>
            </a:r>
            <a:r>
              <a:rPr sz="1100" dirty="0">
                <a:latin typeface="Arial"/>
                <a:cs typeface="Arial"/>
              </a:rPr>
              <a:t>Win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against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human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chess? </a:t>
            </a:r>
            <a:r>
              <a:rPr sz="1100" dirty="0">
                <a:latin typeface="Arial"/>
                <a:cs typeface="Arial"/>
              </a:rPr>
              <a:t>Win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against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humans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Go? </a:t>
            </a:r>
            <a:r>
              <a:rPr sz="1100" spc="-10" dirty="0">
                <a:latin typeface="Arial"/>
                <a:cs typeface="Arial"/>
              </a:rPr>
              <a:t>Play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decent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game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tennis?</a:t>
            </a:r>
            <a:endParaRPr sz="1100">
              <a:latin typeface="Arial"/>
              <a:cs typeface="Arial"/>
            </a:endParaRPr>
          </a:p>
          <a:p>
            <a:pPr marL="12700" marR="455930">
              <a:lnSpc>
                <a:spcPct val="125299"/>
              </a:lnSpc>
            </a:pPr>
            <a:r>
              <a:rPr sz="1100" dirty="0">
                <a:latin typeface="Arial"/>
                <a:cs typeface="Arial"/>
              </a:rPr>
              <a:t>Grab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particular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cup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put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shelf? </a:t>
            </a:r>
            <a:r>
              <a:rPr sz="1100" dirty="0">
                <a:latin typeface="Arial"/>
                <a:cs typeface="Arial"/>
              </a:rPr>
              <a:t>Unload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dishwasher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home?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dirty="0">
                <a:latin typeface="Arial"/>
                <a:cs typeface="Arial"/>
              </a:rPr>
              <a:t>Drive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safely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along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highway?</a:t>
            </a:r>
            <a:endParaRPr sz="1100">
              <a:latin typeface="Arial"/>
              <a:cs typeface="Arial"/>
            </a:endParaRPr>
          </a:p>
          <a:p>
            <a:pPr marL="12700" marR="393700">
              <a:lnSpc>
                <a:spcPct val="125299"/>
              </a:lnSpc>
            </a:pPr>
            <a:r>
              <a:rPr sz="1100" dirty="0">
                <a:latin typeface="Arial"/>
                <a:cs typeface="Arial"/>
              </a:rPr>
              <a:t>Drive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safely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Naples’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center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rush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hour? </a:t>
            </a:r>
            <a:r>
              <a:rPr sz="1100" dirty="0">
                <a:latin typeface="Arial"/>
                <a:cs typeface="Arial"/>
              </a:rPr>
              <a:t>Buy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groceries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web?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100" dirty="0">
                <a:latin typeface="Arial"/>
                <a:cs typeface="Arial"/>
              </a:rPr>
              <a:t>Buy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groceries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next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corner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shop?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5299"/>
              </a:lnSpc>
            </a:pPr>
            <a:r>
              <a:rPr sz="1100" spc="-10" dirty="0">
                <a:latin typeface="Arial"/>
                <a:cs typeface="Arial"/>
              </a:rPr>
              <a:t>Discover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prove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new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mathematical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theorem? Perform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surgical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operation?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138079" y="408696"/>
            <a:ext cx="302895" cy="254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5299"/>
              </a:lnSpc>
              <a:spcBef>
                <a:spcPts val="100"/>
              </a:spcBef>
            </a:pP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YES YES YES YES YES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NO </a:t>
            </a: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YES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NO </a:t>
            </a: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YES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NO NO NO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11010" y="3044774"/>
            <a:ext cx="76835" cy="287020"/>
            <a:chOff x="311010" y="3044774"/>
            <a:chExt cx="76835" cy="287020"/>
          </a:xfrm>
        </p:grpSpPr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1010" y="3044774"/>
              <a:ext cx="76809" cy="7680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1010" y="3254806"/>
              <a:ext cx="76809" cy="7680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444385" y="2929087"/>
            <a:ext cx="3996690" cy="445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  <a:tabLst>
                <a:tab pos="3775075" algn="l"/>
              </a:tabLst>
            </a:pP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Translate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spoken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Chinese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into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spoken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English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real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time?</a:t>
            </a:r>
            <a:r>
              <a:rPr sz="1100" spc="229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E5E7F1"/>
                </a:solidFill>
                <a:latin typeface="Arial"/>
                <a:cs typeface="Arial"/>
              </a:rPr>
              <a:t>YES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Write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intentionally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funny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story?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	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Quiz:</a:t>
            </a:r>
            <a:r>
              <a:rPr spc="180" dirty="0"/>
              <a:t> </a:t>
            </a:r>
            <a:r>
              <a:rPr dirty="0"/>
              <a:t>What</a:t>
            </a:r>
            <a:r>
              <a:rPr spc="75" dirty="0"/>
              <a:t> </a:t>
            </a:r>
            <a:r>
              <a:rPr dirty="0"/>
              <a:t>can</a:t>
            </a:r>
            <a:r>
              <a:rPr spc="70" dirty="0"/>
              <a:t> </a:t>
            </a:r>
            <a:r>
              <a:rPr dirty="0"/>
              <a:t>AI</a:t>
            </a:r>
            <a:r>
              <a:rPr spc="75" dirty="0"/>
              <a:t> </a:t>
            </a:r>
            <a:r>
              <a:rPr dirty="0"/>
              <a:t>Systems</a:t>
            </a:r>
            <a:r>
              <a:rPr spc="70" dirty="0"/>
              <a:t> </a:t>
            </a:r>
            <a:r>
              <a:rPr dirty="0"/>
              <a:t>Currently</a:t>
            </a:r>
            <a:r>
              <a:rPr spc="75" dirty="0"/>
              <a:t> </a:t>
            </a:r>
            <a:r>
              <a:rPr spc="-25" dirty="0"/>
              <a:t>Do?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432091"/>
            <a:ext cx="4400550" cy="3024505"/>
            <a:chOff x="129196" y="432091"/>
            <a:chExt cx="4400550" cy="302450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356940"/>
              <a:ext cx="101600" cy="990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344240"/>
              <a:ext cx="4298856" cy="1117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87428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7"/>
              <a:ext cx="4349750" cy="2931795"/>
            </a:xfrm>
            <a:custGeom>
              <a:avLst/>
              <a:gdLst/>
              <a:ahLst/>
              <a:cxnLst/>
              <a:rect l="l" t="t" r="r" b="b"/>
              <a:pathLst>
                <a:path w="4349750" h="2931795">
                  <a:moveTo>
                    <a:pt x="4349657" y="0"/>
                  </a:moveTo>
                  <a:lnTo>
                    <a:pt x="0" y="0"/>
                  </a:lnTo>
                  <a:lnTo>
                    <a:pt x="0" y="2880453"/>
                  </a:lnTo>
                  <a:lnTo>
                    <a:pt x="4008" y="2900177"/>
                  </a:lnTo>
                  <a:lnTo>
                    <a:pt x="14922" y="2916330"/>
                  </a:lnTo>
                  <a:lnTo>
                    <a:pt x="31075" y="2927244"/>
                  </a:lnTo>
                  <a:lnTo>
                    <a:pt x="50800" y="2931253"/>
                  </a:lnTo>
                  <a:lnTo>
                    <a:pt x="4298856" y="2931253"/>
                  </a:lnTo>
                  <a:lnTo>
                    <a:pt x="4318581" y="2927244"/>
                  </a:lnTo>
                  <a:lnTo>
                    <a:pt x="4334734" y="2916330"/>
                  </a:lnTo>
                  <a:lnTo>
                    <a:pt x="4345648" y="2900177"/>
                  </a:lnTo>
                  <a:lnTo>
                    <a:pt x="4349657" y="288045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24"/>
              <a:ext cx="0" cy="2855595"/>
            </a:xfrm>
            <a:custGeom>
              <a:avLst/>
              <a:gdLst/>
              <a:ahLst/>
              <a:cxnLst/>
              <a:rect l="l" t="t" r="r" b="b"/>
              <a:pathLst>
                <a:path h="2855595">
                  <a:moveTo>
                    <a:pt x="0" y="285526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524383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34415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44448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154480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364513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574546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1784578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1994611"/>
              <a:ext cx="76809" cy="7680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204643"/>
              <a:ext cx="76809" cy="7680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10" y="2414676"/>
              <a:ext cx="76809" cy="7680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1010" y="2624709"/>
              <a:ext cx="76809" cy="7680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1010" y="2834741"/>
              <a:ext cx="76809" cy="7680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444385" y="408696"/>
            <a:ext cx="3099435" cy="254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37565">
              <a:lnSpc>
                <a:spcPct val="125299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Play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decent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game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Jeopardy? </a:t>
            </a:r>
            <a:r>
              <a:rPr sz="1100" dirty="0">
                <a:latin typeface="Arial"/>
                <a:cs typeface="Arial"/>
              </a:rPr>
              <a:t>Win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against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human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chess? </a:t>
            </a:r>
            <a:r>
              <a:rPr sz="1100" dirty="0">
                <a:latin typeface="Arial"/>
                <a:cs typeface="Arial"/>
              </a:rPr>
              <a:t>Win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against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humans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Go? </a:t>
            </a:r>
            <a:r>
              <a:rPr sz="1100" spc="-10" dirty="0">
                <a:latin typeface="Arial"/>
                <a:cs typeface="Arial"/>
              </a:rPr>
              <a:t>Play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decent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game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tennis?</a:t>
            </a:r>
            <a:endParaRPr sz="1100">
              <a:latin typeface="Arial"/>
              <a:cs typeface="Arial"/>
            </a:endParaRPr>
          </a:p>
          <a:p>
            <a:pPr marL="12700" marR="455930">
              <a:lnSpc>
                <a:spcPct val="125299"/>
              </a:lnSpc>
            </a:pPr>
            <a:r>
              <a:rPr sz="1100" dirty="0">
                <a:latin typeface="Arial"/>
                <a:cs typeface="Arial"/>
              </a:rPr>
              <a:t>Grab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particular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cup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put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shelf? </a:t>
            </a:r>
            <a:r>
              <a:rPr sz="1100" dirty="0">
                <a:latin typeface="Arial"/>
                <a:cs typeface="Arial"/>
              </a:rPr>
              <a:t>Unload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dishwasher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home?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dirty="0">
                <a:latin typeface="Arial"/>
                <a:cs typeface="Arial"/>
              </a:rPr>
              <a:t>Drive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safely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along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highway?</a:t>
            </a:r>
            <a:endParaRPr sz="1100">
              <a:latin typeface="Arial"/>
              <a:cs typeface="Arial"/>
            </a:endParaRPr>
          </a:p>
          <a:p>
            <a:pPr marL="12700" marR="393700">
              <a:lnSpc>
                <a:spcPct val="125299"/>
              </a:lnSpc>
            </a:pPr>
            <a:r>
              <a:rPr sz="1100" dirty="0">
                <a:latin typeface="Arial"/>
                <a:cs typeface="Arial"/>
              </a:rPr>
              <a:t>Drive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safely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Naples’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center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rush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hour? </a:t>
            </a:r>
            <a:r>
              <a:rPr sz="1100" dirty="0">
                <a:latin typeface="Arial"/>
                <a:cs typeface="Arial"/>
              </a:rPr>
              <a:t>Buy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groceries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web?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100" dirty="0">
                <a:latin typeface="Arial"/>
                <a:cs typeface="Arial"/>
              </a:rPr>
              <a:t>Buy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groceries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next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corner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shop?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5299"/>
              </a:lnSpc>
            </a:pPr>
            <a:r>
              <a:rPr sz="1100" spc="-10" dirty="0">
                <a:latin typeface="Arial"/>
                <a:cs typeface="Arial"/>
              </a:rPr>
              <a:t>Discover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prove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new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mathematical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theorem? Perform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surgical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operation?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138079" y="408696"/>
            <a:ext cx="302895" cy="254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5299"/>
              </a:lnSpc>
              <a:spcBef>
                <a:spcPts val="100"/>
              </a:spcBef>
            </a:pP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YES YES YES YES YES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NO </a:t>
            </a: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YES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NO </a:t>
            </a: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YES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NO NO NO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11010" y="3044774"/>
            <a:ext cx="76835" cy="287020"/>
            <a:chOff x="311010" y="3044774"/>
            <a:chExt cx="76835" cy="287020"/>
          </a:xfrm>
        </p:grpSpPr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1010" y="3044774"/>
              <a:ext cx="76809" cy="7680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1010" y="3254806"/>
              <a:ext cx="76809" cy="7680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444385" y="2929087"/>
            <a:ext cx="3996690" cy="445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  <a:tabLst>
                <a:tab pos="3775075" algn="l"/>
              </a:tabLst>
            </a:pPr>
            <a:r>
              <a:rPr sz="1100" spc="-20" dirty="0">
                <a:latin typeface="Arial"/>
                <a:cs typeface="Arial"/>
              </a:rPr>
              <a:t>Translate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spoken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Chinese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into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spoken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English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real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time?</a:t>
            </a:r>
            <a:r>
              <a:rPr sz="1100" spc="229" dirty="0"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7D6D2"/>
                </a:solidFill>
                <a:latin typeface="Arial"/>
                <a:cs typeface="Arial"/>
              </a:rPr>
              <a:t>YES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Write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intentionally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funny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story?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	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Quiz:</a:t>
            </a:r>
            <a:r>
              <a:rPr spc="180" dirty="0"/>
              <a:t> </a:t>
            </a:r>
            <a:r>
              <a:rPr dirty="0"/>
              <a:t>What</a:t>
            </a:r>
            <a:r>
              <a:rPr spc="75" dirty="0"/>
              <a:t> </a:t>
            </a:r>
            <a:r>
              <a:rPr dirty="0"/>
              <a:t>can</a:t>
            </a:r>
            <a:r>
              <a:rPr spc="70" dirty="0"/>
              <a:t> </a:t>
            </a:r>
            <a:r>
              <a:rPr dirty="0"/>
              <a:t>AI</a:t>
            </a:r>
            <a:r>
              <a:rPr spc="75" dirty="0"/>
              <a:t> </a:t>
            </a:r>
            <a:r>
              <a:rPr dirty="0"/>
              <a:t>Systems</a:t>
            </a:r>
            <a:r>
              <a:rPr spc="70" dirty="0"/>
              <a:t> </a:t>
            </a:r>
            <a:r>
              <a:rPr dirty="0"/>
              <a:t>Currently</a:t>
            </a:r>
            <a:r>
              <a:rPr spc="75" dirty="0"/>
              <a:t> </a:t>
            </a:r>
            <a:r>
              <a:rPr spc="-25" dirty="0"/>
              <a:t>Do?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432091"/>
            <a:ext cx="4400550" cy="3024505"/>
            <a:chOff x="129196" y="432091"/>
            <a:chExt cx="4400550" cy="302450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356940"/>
              <a:ext cx="101600" cy="990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344240"/>
              <a:ext cx="4298856" cy="1117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87428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7"/>
              <a:ext cx="4349750" cy="2931795"/>
            </a:xfrm>
            <a:custGeom>
              <a:avLst/>
              <a:gdLst/>
              <a:ahLst/>
              <a:cxnLst/>
              <a:rect l="l" t="t" r="r" b="b"/>
              <a:pathLst>
                <a:path w="4349750" h="2931795">
                  <a:moveTo>
                    <a:pt x="4349657" y="0"/>
                  </a:moveTo>
                  <a:lnTo>
                    <a:pt x="0" y="0"/>
                  </a:lnTo>
                  <a:lnTo>
                    <a:pt x="0" y="2880453"/>
                  </a:lnTo>
                  <a:lnTo>
                    <a:pt x="4008" y="2900177"/>
                  </a:lnTo>
                  <a:lnTo>
                    <a:pt x="14922" y="2916330"/>
                  </a:lnTo>
                  <a:lnTo>
                    <a:pt x="31075" y="2927244"/>
                  </a:lnTo>
                  <a:lnTo>
                    <a:pt x="50800" y="2931253"/>
                  </a:lnTo>
                  <a:lnTo>
                    <a:pt x="4298856" y="2931253"/>
                  </a:lnTo>
                  <a:lnTo>
                    <a:pt x="4318581" y="2927244"/>
                  </a:lnTo>
                  <a:lnTo>
                    <a:pt x="4334734" y="2916330"/>
                  </a:lnTo>
                  <a:lnTo>
                    <a:pt x="4345648" y="2900177"/>
                  </a:lnTo>
                  <a:lnTo>
                    <a:pt x="4349657" y="288045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24"/>
              <a:ext cx="0" cy="2855595"/>
            </a:xfrm>
            <a:custGeom>
              <a:avLst/>
              <a:gdLst/>
              <a:ahLst/>
              <a:cxnLst/>
              <a:rect l="l" t="t" r="r" b="b"/>
              <a:pathLst>
                <a:path h="2855595">
                  <a:moveTo>
                    <a:pt x="0" y="285526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524383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34415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44448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154480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364513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574546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1784578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1994611"/>
              <a:ext cx="76809" cy="7680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204643"/>
              <a:ext cx="76809" cy="7680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10" y="2414676"/>
              <a:ext cx="76809" cy="7680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1010" y="2624709"/>
              <a:ext cx="76809" cy="7680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1010" y="2834741"/>
              <a:ext cx="76809" cy="7680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444385" y="408696"/>
            <a:ext cx="3099435" cy="254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37565">
              <a:lnSpc>
                <a:spcPct val="125299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Play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decent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game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Jeopardy? </a:t>
            </a:r>
            <a:r>
              <a:rPr sz="1100" dirty="0">
                <a:latin typeface="Arial"/>
                <a:cs typeface="Arial"/>
              </a:rPr>
              <a:t>Win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against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human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chess? </a:t>
            </a:r>
            <a:r>
              <a:rPr sz="1100" dirty="0">
                <a:latin typeface="Arial"/>
                <a:cs typeface="Arial"/>
              </a:rPr>
              <a:t>Win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against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humans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Go? </a:t>
            </a:r>
            <a:r>
              <a:rPr sz="1100" spc="-10" dirty="0">
                <a:latin typeface="Arial"/>
                <a:cs typeface="Arial"/>
              </a:rPr>
              <a:t>Play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decent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game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tennis?</a:t>
            </a:r>
            <a:endParaRPr sz="1100">
              <a:latin typeface="Arial"/>
              <a:cs typeface="Arial"/>
            </a:endParaRPr>
          </a:p>
          <a:p>
            <a:pPr marL="12700" marR="455930">
              <a:lnSpc>
                <a:spcPct val="125299"/>
              </a:lnSpc>
            </a:pPr>
            <a:r>
              <a:rPr sz="1100" dirty="0">
                <a:latin typeface="Arial"/>
                <a:cs typeface="Arial"/>
              </a:rPr>
              <a:t>Grab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particular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cup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put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shelf? </a:t>
            </a:r>
            <a:r>
              <a:rPr sz="1100" dirty="0">
                <a:latin typeface="Arial"/>
                <a:cs typeface="Arial"/>
              </a:rPr>
              <a:t>Unload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dishwasher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home?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dirty="0">
                <a:latin typeface="Arial"/>
                <a:cs typeface="Arial"/>
              </a:rPr>
              <a:t>Drive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safely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along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highway?</a:t>
            </a:r>
            <a:endParaRPr sz="1100">
              <a:latin typeface="Arial"/>
              <a:cs typeface="Arial"/>
            </a:endParaRPr>
          </a:p>
          <a:p>
            <a:pPr marL="12700" marR="393700">
              <a:lnSpc>
                <a:spcPct val="125299"/>
              </a:lnSpc>
            </a:pPr>
            <a:r>
              <a:rPr sz="1100" dirty="0">
                <a:latin typeface="Arial"/>
                <a:cs typeface="Arial"/>
              </a:rPr>
              <a:t>Drive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safely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Naples’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center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rush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hour? </a:t>
            </a:r>
            <a:r>
              <a:rPr sz="1100" dirty="0">
                <a:latin typeface="Arial"/>
                <a:cs typeface="Arial"/>
              </a:rPr>
              <a:t>Buy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groceries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web?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100" dirty="0">
                <a:latin typeface="Arial"/>
                <a:cs typeface="Arial"/>
              </a:rPr>
              <a:t>Buy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groceries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next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corner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shop?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5299"/>
              </a:lnSpc>
            </a:pPr>
            <a:r>
              <a:rPr sz="1100" spc="-10" dirty="0">
                <a:latin typeface="Arial"/>
                <a:cs typeface="Arial"/>
              </a:rPr>
              <a:t>Discover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prove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new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mathematical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theorem? Perform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surgical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operation?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138079" y="408696"/>
            <a:ext cx="302895" cy="254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5299"/>
              </a:lnSpc>
              <a:spcBef>
                <a:spcPts val="100"/>
              </a:spcBef>
            </a:pP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YES YES YES YES YES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NO </a:t>
            </a: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YES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NO </a:t>
            </a: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YES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NO NO NO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11010" y="3044774"/>
            <a:ext cx="76835" cy="287020"/>
            <a:chOff x="311010" y="3044774"/>
            <a:chExt cx="76835" cy="287020"/>
          </a:xfrm>
        </p:grpSpPr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1010" y="3044774"/>
              <a:ext cx="76809" cy="7680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1010" y="3254806"/>
              <a:ext cx="76809" cy="7680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444385" y="2929087"/>
            <a:ext cx="3996690" cy="445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  <a:tabLst>
                <a:tab pos="3775075" algn="l"/>
              </a:tabLst>
            </a:pPr>
            <a:r>
              <a:rPr sz="1100" spc="-20" dirty="0">
                <a:latin typeface="Arial"/>
                <a:cs typeface="Arial"/>
              </a:rPr>
              <a:t>Translate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spoken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Chinese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into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spoken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English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real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time?</a:t>
            </a:r>
            <a:r>
              <a:rPr sz="1100" spc="225" dirty="0"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006300"/>
                </a:solidFill>
                <a:latin typeface="Arial"/>
                <a:cs typeface="Arial"/>
              </a:rPr>
              <a:t>YES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Write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intentionally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funny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story?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	</a:t>
            </a:r>
            <a:r>
              <a:rPr sz="1100" spc="-25" dirty="0">
                <a:solidFill>
                  <a:srgbClr val="E9E6F2"/>
                </a:solidFill>
                <a:latin typeface="Arial"/>
                <a:cs typeface="Arial"/>
              </a:rPr>
              <a:t>NO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Quiz:</a:t>
            </a:r>
            <a:r>
              <a:rPr spc="180" dirty="0"/>
              <a:t> </a:t>
            </a:r>
            <a:r>
              <a:rPr dirty="0"/>
              <a:t>What</a:t>
            </a:r>
            <a:r>
              <a:rPr spc="75" dirty="0"/>
              <a:t> </a:t>
            </a:r>
            <a:r>
              <a:rPr dirty="0"/>
              <a:t>can</a:t>
            </a:r>
            <a:r>
              <a:rPr spc="70" dirty="0"/>
              <a:t> </a:t>
            </a:r>
            <a:r>
              <a:rPr dirty="0"/>
              <a:t>AI</a:t>
            </a:r>
            <a:r>
              <a:rPr spc="75" dirty="0"/>
              <a:t> </a:t>
            </a:r>
            <a:r>
              <a:rPr dirty="0"/>
              <a:t>Systems</a:t>
            </a:r>
            <a:r>
              <a:rPr spc="70" dirty="0"/>
              <a:t> </a:t>
            </a:r>
            <a:r>
              <a:rPr dirty="0"/>
              <a:t>Currently</a:t>
            </a:r>
            <a:r>
              <a:rPr spc="75" dirty="0"/>
              <a:t> </a:t>
            </a:r>
            <a:r>
              <a:rPr spc="-25" dirty="0"/>
              <a:t>Do?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432091"/>
            <a:ext cx="4400550" cy="3024505"/>
            <a:chOff x="129196" y="432091"/>
            <a:chExt cx="4400550" cy="302450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356940"/>
              <a:ext cx="101600" cy="990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344240"/>
              <a:ext cx="4298856" cy="1117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87428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7"/>
              <a:ext cx="4349750" cy="2931795"/>
            </a:xfrm>
            <a:custGeom>
              <a:avLst/>
              <a:gdLst/>
              <a:ahLst/>
              <a:cxnLst/>
              <a:rect l="l" t="t" r="r" b="b"/>
              <a:pathLst>
                <a:path w="4349750" h="2931795">
                  <a:moveTo>
                    <a:pt x="4349657" y="0"/>
                  </a:moveTo>
                  <a:lnTo>
                    <a:pt x="0" y="0"/>
                  </a:lnTo>
                  <a:lnTo>
                    <a:pt x="0" y="2880453"/>
                  </a:lnTo>
                  <a:lnTo>
                    <a:pt x="4008" y="2900177"/>
                  </a:lnTo>
                  <a:lnTo>
                    <a:pt x="14922" y="2916330"/>
                  </a:lnTo>
                  <a:lnTo>
                    <a:pt x="31075" y="2927244"/>
                  </a:lnTo>
                  <a:lnTo>
                    <a:pt x="50800" y="2931253"/>
                  </a:lnTo>
                  <a:lnTo>
                    <a:pt x="4298856" y="2931253"/>
                  </a:lnTo>
                  <a:lnTo>
                    <a:pt x="4318581" y="2927244"/>
                  </a:lnTo>
                  <a:lnTo>
                    <a:pt x="4334734" y="2916330"/>
                  </a:lnTo>
                  <a:lnTo>
                    <a:pt x="4345648" y="2900177"/>
                  </a:lnTo>
                  <a:lnTo>
                    <a:pt x="4349657" y="288045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24"/>
              <a:ext cx="0" cy="2855595"/>
            </a:xfrm>
            <a:custGeom>
              <a:avLst/>
              <a:gdLst/>
              <a:ahLst/>
              <a:cxnLst/>
              <a:rect l="l" t="t" r="r" b="b"/>
              <a:pathLst>
                <a:path h="2855595">
                  <a:moveTo>
                    <a:pt x="0" y="285526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524383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34415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44448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154480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364513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574546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1784578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1994611"/>
              <a:ext cx="76809" cy="7680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204643"/>
              <a:ext cx="76809" cy="7680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10" y="2414676"/>
              <a:ext cx="76809" cy="7680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1010" y="2624709"/>
              <a:ext cx="76809" cy="7680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1010" y="2834741"/>
              <a:ext cx="76809" cy="7680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444385" y="408696"/>
            <a:ext cx="3099435" cy="254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37565">
              <a:lnSpc>
                <a:spcPct val="125299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Play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decent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game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Jeopardy? </a:t>
            </a:r>
            <a:r>
              <a:rPr sz="1100" dirty="0">
                <a:latin typeface="Arial"/>
                <a:cs typeface="Arial"/>
              </a:rPr>
              <a:t>Win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against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human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chess? </a:t>
            </a:r>
            <a:r>
              <a:rPr sz="1100" dirty="0">
                <a:latin typeface="Arial"/>
                <a:cs typeface="Arial"/>
              </a:rPr>
              <a:t>Win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against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humans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Go? </a:t>
            </a:r>
            <a:r>
              <a:rPr sz="1100" spc="-10" dirty="0">
                <a:latin typeface="Arial"/>
                <a:cs typeface="Arial"/>
              </a:rPr>
              <a:t>Play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decent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game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tennis?</a:t>
            </a:r>
            <a:endParaRPr sz="1100">
              <a:latin typeface="Arial"/>
              <a:cs typeface="Arial"/>
            </a:endParaRPr>
          </a:p>
          <a:p>
            <a:pPr marL="12700" marR="455930">
              <a:lnSpc>
                <a:spcPct val="125299"/>
              </a:lnSpc>
            </a:pPr>
            <a:r>
              <a:rPr sz="1100" dirty="0">
                <a:latin typeface="Arial"/>
                <a:cs typeface="Arial"/>
              </a:rPr>
              <a:t>Grab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particular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cup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put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shelf? </a:t>
            </a:r>
            <a:r>
              <a:rPr sz="1100" dirty="0">
                <a:latin typeface="Arial"/>
                <a:cs typeface="Arial"/>
              </a:rPr>
              <a:t>Unload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dishwasher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home?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dirty="0">
                <a:latin typeface="Arial"/>
                <a:cs typeface="Arial"/>
              </a:rPr>
              <a:t>Drive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safely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along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highway?</a:t>
            </a:r>
            <a:endParaRPr sz="1100">
              <a:latin typeface="Arial"/>
              <a:cs typeface="Arial"/>
            </a:endParaRPr>
          </a:p>
          <a:p>
            <a:pPr marL="12700" marR="393700">
              <a:lnSpc>
                <a:spcPct val="125299"/>
              </a:lnSpc>
            </a:pPr>
            <a:r>
              <a:rPr sz="1100" dirty="0">
                <a:latin typeface="Arial"/>
                <a:cs typeface="Arial"/>
              </a:rPr>
              <a:t>Drive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safely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Naples’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center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rush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hour? </a:t>
            </a:r>
            <a:r>
              <a:rPr sz="1100" dirty="0">
                <a:latin typeface="Arial"/>
                <a:cs typeface="Arial"/>
              </a:rPr>
              <a:t>Buy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groceries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web?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100" dirty="0">
                <a:latin typeface="Arial"/>
                <a:cs typeface="Arial"/>
              </a:rPr>
              <a:t>Buy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groceries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next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corner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shop?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5299"/>
              </a:lnSpc>
            </a:pPr>
            <a:r>
              <a:rPr sz="1100" spc="-10" dirty="0">
                <a:latin typeface="Arial"/>
                <a:cs typeface="Arial"/>
              </a:rPr>
              <a:t>Discover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prove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new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mathematical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theorem? Perform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surgical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operation?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138079" y="408696"/>
            <a:ext cx="302895" cy="254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5299"/>
              </a:lnSpc>
              <a:spcBef>
                <a:spcPts val="100"/>
              </a:spcBef>
            </a:pP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YES YES YES YES YES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NO </a:t>
            </a: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YES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NO </a:t>
            </a: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YES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NO NO NO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11010" y="3044774"/>
            <a:ext cx="76835" cy="287020"/>
            <a:chOff x="311010" y="3044774"/>
            <a:chExt cx="76835" cy="287020"/>
          </a:xfrm>
        </p:grpSpPr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1010" y="3044774"/>
              <a:ext cx="76809" cy="7680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1010" y="3254806"/>
              <a:ext cx="76809" cy="7680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444385" y="2929087"/>
            <a:ext cx="3996690" cy="445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  <a:tabLst>
                <a:tab pos="3775075" algn="l"/>
              </a:tabLst>
            </a:pPr>
            <a:r>
              <a:rPr sz="1100" spc="-20" dirty="0">
                <a:latin typeface="Arial"/>
                <a:cs typeface="Arial"/>
              </a:rPr>
              <a:t>Translate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spoken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Chinese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into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spoken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English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real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time?</a:t>
            </a:r>
            <a:r>
              <a:rPr sz="1100" spc="225" dirty="0"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006300"/>
                </a:solidFill>
                <a:latin typeface="Arial"/>
                <a:cs typeface="Arial"/>
              </a:rPr>
              <a:t>YES </a:t>
            </a:r>
            <a:r>
              <a:rPr sz="1100" dirty="0">
                <a:latin typeface="Arial"/>
                <a:cs typeface="Arial"/>
              </a:rPr>
              <a:t>Write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intentionally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funny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story?</a:t>
            </a:r>
            <a:r>
              <a:rPr sz="1100" dirty="0">
                <a:latin typeface="Arial"/>
                <a:cs typeface="Arial"/>
              </a:rPr>
              <a:t>	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NO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5565"/>
            <a:ext cx="99758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AI</a:t>
            </a:r>
            <a:r>
              <a:rPr sz="1400" spc="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in</a:t>
            </a:r>
            <a:r>
              <a:rPr sz="1400" spc="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333B2"/>
                </a:solidFill>
                <a:latin typeface="Arial"/>
                <a:cs typeface="Arial"/>
              </a:rPr>
              <a:t>Reality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9196" y="1484502"/>
            <a:ext cx="4400550" cy="297815"/>
            <a:chOff x="129196" y="1484502"/>
            <a:chExt cx="4400550" cy="297815"/>
          </a:xfrm>
        </p:grpSpPr>
        <p:sp>
          <p:nvSpPr>
            <p:cNvPr id="4" name="object 4"/>
            <p:cNvSpPr/>
            <p:nvPr/>
          </p:nvSpPr>
          <p:spPr>
            <a:xfrm>
              <a:off x="129196" y="1484502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1680578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1667878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1535061"/>
              <a:ext cx="50800" cy="14551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1528919"/>
              <a:ext cx="4349750" cy="202565"/>
            </a:xfrm>
            <a:custGeom>
              <a:avLst/>
              <a:gdLst/>
              <a:ahLst/>
              <a:cxnLst/>
              <a:rect l="l" t="t" r="r" b="b"/>
              <a:pathLst>
                <a:path w="4349750" h="202564">
                  <a:moveTo>
                    <a:pt x="4349657" y="0"/>
                  </a:moveTo>
                  <a:lnTo>
                    <a:pt x="0" y="0"/>
                  </a:lnTo>
                  <a:lnTo>
                    <a:pt x="0" y="151659"/>
                  </a:lnTo>
                  <a:lnTo>
                    <a:pt x="4008" y="171383"/>
                  </a:lnTo>
                  <a:lnTo>
                    <a:pt x="14922" y="187536"/>
                  </a:lnTo>
                  <a:lnTo>
                    <a:pt x="31075" y="198451"/>
                  </a:lnTo>
                  <a:lnTo>
                    <a:pt x="50800" y="202459"/>
                  </a:lnTo>
                  <a:lnTo>
                    <a:pt x="4298856" y="202459"/>
                  </a:lnTo>
                  <a:lnTo>
                    <a:pt x="4318581" y="198451"/>
                  </a:lnTo>
                  <a:lnTo>
                    <a:pt x="4334734" y="187536"/>
                  </a:lnTo>
                  <a:lnTo>
                    <a:pt x="4345648" y="171383"/>
                  </a:lnTo>
                  <a:lnTo>
                    <a:pt x="4349657" y="15165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1573156"/>
              <a:ext cx="0" cy="127000"/>
            </a:xfrm>
            <a:custGeom>
              <a:avLst/>
              <a:gdLst/>
              <a:ahLst/>
              <a:cxnLst/>
              <a:rect l="l" t="t" r="r" b="b"/>
              <a:pathLst>
                <a:path h="127000">
                  <a:moveTo>
                    <a:pt x="0" y="12647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156045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154775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153505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67297" y="1504885"/>
            <a:ext cx="32766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000000"/>
                </a:solidFill>
              </a:rPr>
              <a:t>Many</a:t>
            </a:r>
            <a:r>
              <a:rPr sz="1100" spc="-30" dirty="0">
                <a:solidFill>
                  <a:srgbClr val="000000"/>
                </a:solidFill>
              </a:rPr>
              <a:t> </a:t>
            </a:r>
            <a:r>
              <a:rPr sz="1100" dirty="0">
                <a:solidFill>
                  <a:srgbClr val="000000"/>
                </a:solidFill>
              </a:rPr>
              <a:t>AI</a:t>
            </a:r>
            <a:r>
              <a:rPr sz="1100" spc="-30" dirty="0">
                <a:solidFill>
                  <a:srgbClr val="000000"/>
                </a:solidFill>
              </a:rPr>
              <a:t> </a:t>
            </a:r>
            <a:r>
              <a:rPr sz="1100" spc="-10" dirty="0">
                <a:solidFill>
                  <a:srgbClr val="000000"/>
                </a:solidFill>
              </a:rPr>
              <a:t>fantasies</a:t>
            </a:r>
            <a:r>
              <a:rPr sz="1100" spc="-25" dirty="0">
                <a:solidFill>
                  <a:srgbClr val="000000"/>
                </a:solidFill>
              </a:rPr>
              <a:t> </a:t>
            </a:r>
            <a:r>
              <a:rPr sz="1100" dirty="0">
                <a:solidFill>
                  <a:srgbClr val="000000"/>
                </a:solidFill>
              </a:rPr>
              <a:t>from</a:t>
            </a:r>
            <a:r>
              <a:rPr sz="1100" spc="-30" dirty="0">
                <a:solidFill>
                  <a:srgbClr val="000000"/>
                </a:solidFill>
              </a:rPr>
              <a:t> </a:t>
            </a:r>
            <a:r>
              <a:rPr sz="1100" dirty="0">
                <a:solidFill>
                  <a:srgbClr val="000000"/>
                </a:solidFill>
              </a:rPr>
              <a:t>fiction</a:t>
            </a:r>
            <a:r>
              <a:rPr sz="1100" spc="-25" dirty="0">
                <a:solidFill>
                  <a:srgbClr val="000000"/>
                </a:solidFill>
              </a:rPr>
              <a:t> </a:t>
            </a:r>
            <a:r>
              <a:rPr sz="1100" dirty="0">
                <a:solidFill>
                  <a:srgbClr val="000000"/>
                </a:solidFill>
              </a:rPr>
              <a:t>are</a:t>
            </a:r>
            <a:r>
              <a:rPr sz="1100" spc="-30" dirty="0">
                <a:solidFill>
                  <a:srgbClr val="000000"/>
                </a:solidFill>
              </a:rPr>
              <a:t> </a:t>
            </a:r>
            <a:r>
              <a:rPr sz="1100" dirty="0">
                <a:solidFill>
                  <a:srgbClr val="000000"/>
                </a:solidFill>
              </a:rPr>
              <a:t>becoming</a:t>
            </a:r>
            <a:r>
              <a:rPr sz="1100" spc="-30" dirty="0">
                <a:solidFill>
                  <a:srgbClr val="000000"/>
                </a:solidFill>
              </a:rPr>
              <a:t> </a:t>
            </a:r>
            <a:r>
              <a:rPr sz="1100" dirty="0">
                <a:solidFill>
                  <a:srgbClr val="000000"/>
                </a:solidFill>
              </a:rPr>
              <a:t>reality</a:t>
            </a:r>
            <a:r>
              <a:rPr sz="1100" spc="-25" dirty="0">
                <a:solidFill>
                  <a:srgbClr val="000000"/>
                </a:solidFill>
              </a:rPr>
              <a:t> ...</a:t>
            </a:r>
            <a:endParaRPr sz="1100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80010">
              <a:lnSpc>
                <a:spcPct val="100000"/>
              </a:lnSpc>
              <a:spcBef>
                <a:spcPts val="70"/>
              </a:spcBef>
            </a:pPr>
            <a:r>
              <a:rPr spc="-10" dirty="0"/>
              <a:t>6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39</a:t>
            </a:r>
          </a:p>
        </p:txBody>
      </p:sp>
    </p:spTree>
  </p:cSld>
  <p:clrMapOvr>
    <a:masterClrMapping/>
  </p:clrMapOvr>
  <p:transition>
    <p:cut/>
  </p:transition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Quiz:</a:t>
            </a:r>
            <a:r>
              <a:rPr spc="180" dirty="0"/>
              <a:t> </a:t>
            </a:r>
            <a:r>
              <a:rPr dirty="0"/>
              <a:t>What</a:t>
            </a:r>
            <a:r>
              <a:rPr spc="75" dirty="0"/>
              <a:t> </a:t>
            </a:r>
            <a:r>
              <a:rPr dirty="0"/>
              <a:t>can</a:t>
            </a:r>
            <a:r>
              <a:rPr spc="70" dirty="0"/>
              <a:t> </a:t>
            </a:r>
            <a:r>
              <a:rPr dirty="0"/>
              <a:t>AI</a:t>
            </a:r>
            <a:r>
              <a:rPr spc="75" dirty="0"/>
              <a:t> </a:t>
            </a:r>
            <a:r>
              <a:rPr dirty="0"/>
              <a:t>Systems</a:t>
            </a:r>
            <a:r>
              <a:rPr spc="70" dirty="0"/>
              <a:t> </a:t>
            </a:r>
            <a:r>
              <a:rPr dirty="0"/>
              <a:t>Currently</a:t>
            </a:r>
            <a:r>
              <a:rPr spc="75" dirty="0"/>
              <a:t> </a:t>
            </a:r>
            <a:r>
              <a:rPr spc="-25" dirty="0"/>
              <a:t>Do?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432091"/>
            <a:ext cx="4400550" cy="3024505"/>
            <a:chOff x="129196" y="432091"/>
            <a:chExt cx="4400550" cy="302450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356940"/>
              <a:ext cx="101600" cy="990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344240"/>
              <a:ext cx="4298856" cy="1117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87428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7"/>
              <a:ext cx="4349750" cy="2931795"/>
            </a:xfrm>
            <a:custGeom>
              <a:avLst/>
              <a:gdLst/>
              <a:ahLst/>
              <a:cxnLst/>
              <a:rect l="l" t="t" r="r" b="b"/>
              <a:pathLst>
                <a:path w="4349750" h="2931795">
                  <a:moveTo>
                    <a:pt x="4349657" y="0"/>
                  </a:moveTo>
                  <a:lnTo>
                    <a:pt x="0" y="0"/>
                  </a:lnTo>
                  <a:lnTo>
                    <a:pt x="0" y="2880453"/>
                  </a:lnTo>
                  <a:lnTo>
                    <a:pt x="4008" y="2900177"/>
                  </a:lnTo>
                  <a:lnTo>
                    <a:pt x="14922" y="2916330"/>
                  </a:lnTo>
                  <a:lnTo>
                    <a:pt x="31075" y="2927244"/>
                  </a:lnTo>
                  <a:lnTo>
                    <a:pt x="50800" y="2931253"/>
                  </a:lnTo>
                  <a:lnTo>
                    <a:pt x="4298856" y="2931253"/>
                  </a:lnTo>
                  <a:lnTo>
                    <a:pt x="4318581" y="2927244"/>
                  </a:lnTo>
                  <a:lnTo>
                    <a:pt x="4334734" y="2916330"/>
                  </a:lnTo>
                  <a:lnTo>
                    <a:pt x="4345648" y="2900177"/>
                  </a:lnTo>
                  <a:lnTo>
                    <a:pt x="4349657" y="288045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24"/>
              <a:ext cx="0" cy="2855595"/>
            </a:xfrm>
            <a:custGeom>
              <a:avLst/>
              <a:gdLst/>
              <a:ahLst/>
              <a:cxnLst/>
              <a:rect l="l" t="t" r="r" b="b"/>
              <a:pathLst>
                <a:path h="2855595">
                  <a:moveTo>
                    <a:pt x="0" y="285526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524383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34415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44448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154480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364513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574546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1784578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1994611"/>
              <a:ext cx="76809" cy="7680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204643"/>
              <a:ext cx="76809" cy="7680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10" y="2414676"/>
              <a:ext cx="76809" cy="7680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1010" y="2624709"/>
              <a:ext cx="76809" cy="7680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1010" y="2834741"/>
              <a:ext cx="76809" cy="7680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444385" y="408696"/>
            <a:ext cx="3099435" cy="254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37565">
              <a:lnSpc>
                <a:spcPct val="125299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Play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decent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game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Jeopardy? </a:t>
            </a:r>
            <a:r>
              <a:rPr sz="1100" dirty="0">
                <a:latin typeface="Arial"/>
                <a:cs typeface="Arial"/>
              </a:rPr>
              <a:t>Win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against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human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chess? </a:t>
            </a:r>
            <a:r>
              <a:rPr sz="1100" dirty="0">
                <a:latin typeface="Arial"/>
                <a:cs typeface="Arial"/>
              </a:rPr>
              <a:t>Win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against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humans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Go? </a:t>
            </a:r>
            <a:r>
              <a:rPr sz="1100" spc="-10" dirty="0">
                <a:latin typeface="Arial"/>
                <a:cs typeface="Arial"/>
              </a:rPr>
              <a:t>Play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decent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game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tennis?</a:t>
            </a:r>
            <a:endParaRPr sz="1100">
              <a:latin typeface="Arial"/>
              <a:cs typeface="Arial"/>
            </a:endParaRPr>
          </a:p>
          <a:p>
            <a:pPr marL="12700" marR="455930">
              <a:lnSpc>
                <a:spcPct val="125299"/>
              </a:lnSpc>
            </a:pPr>
            <a:r>
              <a:rPr sz="1100" dirty="0">
                <a:latin typeface="Arial"/>
                <a:cs typeface="Arial"/>
              </a:rPr>
              <a:t>Grab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particular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cup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put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shelf? </a:t>
            </a:r>
            <a:r>
              <a:rPr sz="1100" dirty="0">
                <a:latin typeface="Arial"/>
                <a:cs typeface="Arial"/>
              </a:rPr>
              <a:t>Unload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dishwasher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home?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dirty="0">
                <a:latin typeface="Arial"/>
                <a:cs typeface="Arial"/>
              </a:rPr>
              <a:t>Drive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safely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along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highway?</a:t>
            </a:r>
            <a:endParaRPr sz="1100">
              <a:latin typeface="Arial"/>
              <a:cs typeface="Arial"/>
            </a:endParaRPr>
          </a:p>
          <a:p>
            <a:pPr marL="12700" marR="393700">
              <a:lnSpc>
                <a:spcPct val="125299"/>
              </a:lnSpc>
            </a:pPr>
            <a:r>
              <a:rPr sz="1100" dirty="0">
                <a:latin typeface="Arial"/>
                <a:cs typeface="Arial"/>
              </a:rPr>
              <a:t>Drive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safely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Naples’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center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rush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hour? </a:t>
            </a:r>
            <a:r>
              <a:rPr sz="1100" dirty="0">
                <a:latin typeface="Arial"/>
                <a:cs typeface="Arial"/>
              </a:rPr>
              <a:t>Buy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groceries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web?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100" dirty="0">
                <a:latin typeface="Arial"/>
                <a:cs typeface="Arial"/>
              </a:rPr>
              <a:t>Buy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groceries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next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corner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shop?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5299"/>
              </a:lnSpc>
            </a:pPr>
            <a:r>
              <a:rPr sz="1100" spc="-10" dirty="0">
                <a:latin typeface="Arial"/>
                <a:cs typeface="Arial"/>
              </a:rPr>
              <a:t>Discover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prove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new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mathematical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theorem? Perform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surgical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operation?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138079" y="408696"/>
            <a:ext cx="302895" cy="254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5299"/>
              </a:lnSpc>
              <a:spcBef>
                <a:spcPts val="100"/>
              </a:spcBef>
            </a:pP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YES YES YES YES YES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NO </a:t>
            </a: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YES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NO </a:t>
            </a: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YES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NO NO NO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11010" y="3044774"/>
            <a:ext cx="76835" cy="287020"/>
            <a:chOff x="311010" y="3044774"/>
            <a:chExt cx="76835" cy="287020"/>
          </a:xfrm>
        </p:grpSpPr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1010" y="3044774"/>
              <a:ext cx="76809" cy="7680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1010" y="3254806"/>
              <a:ext cx="76809" cy="7680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444385" y="2929087"/>
            <a:ext cx="3996690" cy="445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  <a:tabLst>
                <a:tab pos="3775710" algn="l"/>
              </a:tabLst>
            </a:pPr>
            <a:r>
              <a:rPr sz="1100" spc="-20" dirty="0">
                <a:latin typeface="Arial"/>
                <a:cs typeface="Arial"/>
              </a:rPr>
              <a:t>Translate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spoken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Chinese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into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spoken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English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real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time?</a:t>
            </a:r>
            <a:r>
              <a:rPr sz="1100" spc="225" dirty="0"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006300"/>
                </a:solidFill>
                <a:latin typeface="Arial"/>
                <a:cs typeface="Arial"/>
              </a:rPr>
              <a:t>YES </a:t>
            </a:r>
            <a:r>
              <a:rPr sz="1100" dirty="0">
                <a:latin typeface="Arial"/>
                <a:cs typeface="Arial"/>
              </a:rPr>
              <a:t>Write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intentionally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funny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story?</a:t>
            </a:r>
            <a:r>
              <a:rPr sz="1100" dirty="0">
                <a:latin typeface="Arial"/>
                <a:cs typeface="Arial"/>
              </a:rPr>
              <a:t>	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NO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18013"/>
            <a:ext cx="2884805" cy="45910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AI</a:t>
            </a:r>
            <a:r>
              <a:rPr sz="1400" spc="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in</a:t>
            </a:r>
            <a:r>
              <a:rPr sz="1400" spc="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333B2"/>
                </a:solidFill>
                <a:latin typeface="Arial"/>
                <a:cs typeface="Arial"/>
              </a:rPr>
              <a:t>Reality</a:t>
            </a:r>
            <a:endParaRPr sz="1400">
              <a:latin typeface="Arial"/>
              <a:cs typeface="Arial"/>
            </a:endParaRPr>
          </a:p>
          <a:p>
            <a:pPr marL="1545590">
              <a:lnSpc>
                <a:spcPct val="100000"/>
              </a:lnSpc>
              <a:spcBef>
                <a:spcPts val="165"/>
              </a:spcBef>
            </a:pPr>
            <a:r>
              <a:rPr sz="1100" dirty="0">
                <a:latin typeface="Arial"/>
                <a:cs typeface="Arial"/>
              </a:rPr>
              <a:t>...</a:t>
            </a:r>
            <a:r>
              <a:rPr sz="1100" spc="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self-</a:t>
            </a:r>
            <a:r>
              <a:rPr sz="1100" dirty="0">
                <a:latin typeface="Arial"/>
                <a:cs typeface="Arial"/>
              </a:rPr>
              <a:t>driving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cars,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...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4815" y="621171"/>
            <a:ext cx="4158389" cy="23258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916620" y="2946951"/>
            <a:ext cx="53975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i="1" spc="-135" dirty="0">
                <a:latin typeface="Arial"/>
                <a:cs typeface="Arial"/>
              </a:rPr>
              <a:t>O</a:t>
            </a:r>
            <a:r>
              <a:rPr sz="600" spc="-135" dirty="0">
                <a:latin typeface="Arial"/>
                <a:cs typeface="Arial"/>
              </a:rPr>
              <a:t>c</a:t>
            </a:r>
            <a:r>
              <a:rPr sz="600" spc="45" dirty="0">
                <a:latin typeface="Arial"/>
                <a:cs typeface="Arial"/>
              </a:rPr>
              <a:t> </a:t>
            </a:r>
            <a:r>
              <a:rPr sz="600" spc="-20" dirty="0">
                <a:latin typeface="Arial"/>
                <a:cs typeface="Arial"/>
              </a:rPr>
              <a:t>WATMO</a:t>
            </a:r>
            <a:r>
              <a:rPr sz="600" dirty="0">
                <a:latin typeface="Arial"/>
                <a:cs typeface="Arial"/>
              </a:rPr>
              <a:t> </a:t>
            </a:r>
            <a:r>
              <a:rPr sz="600" spc="-20" dirty="0">
                <a:latin typeface="Arial"/>
                <a:cs typeface="Arial"/>
              </a:rPr>
              <a:t>Inc.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80010">
              <a:lnSpc>
                <a:spcPct val="100000"/>
              </a:lnSpc>
              <a:spcBef>
                <a:spcPts val="70"/>
              </a:spcBef>
            </a:pPr>
            <a:r>
              <a:rPr spc="-10" dirty="0"/>
              <a:t>7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39</a:t>
            </a:r>
          </a:p>
        </p:txBody>
      </p:sp>
    </p:spTree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18013"/>
            <a:ext cx="3321050" cy="45910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AI</a:t>
            </a:r>
            <a:r>
              <a:rPr sz="1400" spc="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in</a:t>
            </a:r>
            <a:r>
              <a:rPr sz="1400" spc="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333B2"/>
                </a:solidFill>
                <a:latin typeface="Arial"/>
                <a:cs typeface="Arial"/>
              </a:rPr>
              <a:t>Reality</a:t>
            </a:r>
            <a:endParaRPr sz="1400">
              <a:latin typeface="Arial"/>
              <a:cs typeface="Arial"/>
            </a:endParaRPr>
          </a:p>
          <a:p>
            <a:pPr marL="1109345">
              <a:lnSpc>
                <a:spcPct val="100000"/>
              </a:lnSpc>
              <a:spcBef>
                <a:spcPts val="165"/>
              </a:spcBef>
            </a:pPr>
            <a:r>
              <a:rPr sz="1100" dirty="0">
                <a:latin typeface="Arial"/>
                <a:cs typeface="Arial"/>
              </a:rPr>
              <a:t>...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autonomous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vacuum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cleaners,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...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1284" y="621126"/>
            <a:ext cx="3665453" cy="232587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945970" y="2948233"/>
            <a:ext cx="481330" cy="1219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600" i="1" spc="-135" dirty="0">
                <a:latin typeface="Arial"/>
                <a:cs typeface="Arial"/>
              </a:rPr>
              <a:t>O</a:t>
            </a:r>
            <a:r>
              <a:rPr sz="600" spc="-135" dirty="0">
                <a:latin typeface="Arial"/>
                <a:cs typeface="Arial"/>
              </a:rPr>
              <a:t>c</a:t>
            </a:r>
            <a:r>
              <a:rPr sz="600" spc="4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iRobot</a:t>
            </a:r>
            <a:r>
              <a:rPr sz="600" spc="-25" dirty="0">
                <a:latin typeface="Arial"/>
                <a:cs typeface="Arial"/>
              </a:rPr>
              <a:t> </a:t>
            </a:r>
            <a:r>
              <a:rPr sz="600" spc="-20" dirty="0">
                <a:latin typeface="Arial"/>
                <a:cs typeface="Arial"/>
              </a:rPr>
              <a:t>Inc.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46346" y="3344092"/>
            <a:ext cx="198755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7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18664"/>
            <a:ext cx="3054985" cy="457834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AI</a:t>
            </a:r>
            <a:r>
              <a:rPr sz="1400" spc="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in</a:t>
            </a:r>
            <a:r>
              <a:rPr sz="1400" spc="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333B2"/>
                </a:solidFill>
                <a:latin typeface="Arial"/>
                <a:cs typeface="Arial"/>
              </a:rPr>
              <a:t>Reality</a:t>
            </a:r>
            <a:endParaRPr sz="1400">
              <a:latin typeface="Arial"/>
              <a:cs typeface="Arial"/>
            </a:endParaRPr>
          </a:p>
          <a:p>
            <a:pPr marL="1375410">
              <a:lnSpc>
                <a:spcPct val="100000"/>
              </a:lnSpc>
              <a:spcBef>
                <a:spcPts val="160"/>
              </a:spcBef>
            </a:pPr>
            <a:r>
              <a:rPr sz="1100" dirty="0">
                <a:latin typeface="Arial"/>
                <a:cs typeface="Arial"/>
              </a:rPr>
              <a:t>...</a:t>
            </a:r>
            <a:r>
              <a:rPr sz="1100" spc="5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soccer-playing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robots,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...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997" y="620660"/>
            <a:ext cx="4428007" cy="232585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74557" y="2946468"/>
            <a:ext cx="29019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i="1" spc="-135" dirty="0">
                <a:latin typeface="Arial"/>
                <a:cs typeface="Arial"/>
              </a:rPr>
              <a:t>O</a:t>
            </a:r>
            <a:r>
              <a:rPr sz="600" spc="-135" dirty="0">
                <a:latin typeface="Arial"/>
                <a:cs typeface="Arial"/>
              </a:rPr>
              <a:t>c</a:t>
            </a:r>
            <a:r>
              <a:rPr sz="600" spc="60" dirty="0">
                <a:latin typeface="Arial"/>
                <a:cs typeface="Arial"/>
              </a:rPr>
              <a:t> </a:t>
            </a:r>
            <a:r>
              <a:rPr sz="600" spc="-20" dirty="0">
                <a:latin typeface="Arial"/>
                <a:cs typeface="Arial"/>
              </a:rPr>
              <a:t>Sony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46346" y="3344092"/>
            <a:ext cx="198755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7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Outline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034" y="939266"/>
            <a:ext cx="188391" cy="1883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5387" y="955597"/>
            <a:ext cx="8191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solidFill>
                  <a:srgbClr val="EAEAF7"/>
                </a:solidFill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6560" y="932940"/>
            <a:ext cx="13265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Arial"/>
                <a:cs typeface="Arial"/>
                <a:hlinkClick r:id="rId3" action="ppaction://hlinksldjump"/>
              </a:rPr>
              <a:t>AI:</a:t>
            </a:r>
            <a:r>
              <a:rPr sz="1100" spc="-40" dirty="0">
                <a:latin typeface="Arial"/>
                <a:cs typeface="Arial"/>
                <a:hlinkClick r:id="rId3" action="ppaction://hlinksldjump"/>
              </a:rPr>
              <a:t> </a:t>
            </a:r>
            <a:r>
              <a:rPr sz="1100" dirty="0">
                <a:latin typeface="Arial"/>
                <a:cs typeface="Arial"/>
                <a:hlinkClick r:id="rId3" action="ppaction://hlinksldjump"/>
              </a:rPr>
              <a:t>Fiction</a:t>
            </a:r>
            <a:r>
              <a:rPr sz="1100" spc="-40" dirty="0">
                <a:latin typeface="Arial"/>
                <a:cs typeface="Arial"/>
                <a:hlinkClick r:id="rId3" action="ppaction://hlinksldjump"/>
              </a:rPr>
              <a:t> </a:t>
            </a:r>
            <a:r>
              <a:rPr sz="1100" dirty="0">
                <a:latin typeface="Arial"/>
                <a:cs typeface="Arial"/>
                <a:hlinkClick r:id="rId3" action="ppaction://hlinksldjump"/>
              </a:rPr>
              <a:t>vs.</a:t>
            </a:r>
            <a:r>
              <a:rPr sz="1100" spc="25" dirty="0">
                <a:latin typeface="Arial"/>
                <a:cs typeface="Arial"/>
                <a:hlinkClick r:id="rId3" action="ppaction://hlinksldjump"/>
              </a:rPr>
              <a:t> </a:t>
            </a:r>
            <a:r>
              <a:rPr sz="1100" spc="-10" dirty="0">
                <a:latin typeface="Arial"/>
                <a:cs typeface="Arial"/>
                <a:hlinkClick r:id="rId3" action="ppaction://hlinksldjump"/>
              </a:rPr>
              <a:t>Reality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2034" y="1423974"/>
            <a:ext cx="188391" cy="18839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75387" y="1440305"/>
            <a:ext cx="8191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solidFill>
                  <a:srgbClr val="EAEAF7"/>
                </a:solidFill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6560" y="1417636"/>
            <a:ext cx="73406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Arial"/>
                <a:cs typeface="Arial"/>
                <a:hlinkClick r:id="rId5" action="ppaction://hlinksldjump"/>
              </a:rPr>
              <a:t>What</a:t>
            </a:r>
            <a:r>
              <a:rPr sz="1100" spc="-30" dirty="0">
                <a:latin typeface="Arial"/>
                <a:cs typeface="Arial"/>
                <a:hlinkClick r:id="rId5" action="ppaction://hlinksldjump"/>
              </a:rPr>
              <a:t> </a:t>
            </a:r>
            <a:r>
              <a:rPr sz="1100" dirty="0">
                <a:latin typeface="Arial"/>
                <a:cs typeface="Arial"/>
                <a:hlinkClick r:id="rId5" action="ppaction://hlinksldjump"/>
              </a:rPr>
              <a:t>is</a:t>
            </a:r>
            <a:r>
              <a:rPr sz="1100" spc="-25" dirty="0">
                <a:latin typeface="Arial"/>
                <a:cs typeface="Arial"/>
                <a:hlinkClick r:id="rId5" action="ppaction://hlinksldjump"/>
              </a:rPr>
              <a:t> AI?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2034" y="1908670"/>
            <a:ext cx="188391" cy="18839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75387" y="1923972"/>
            <a:ext cx="8191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solidFill>
                  <a:srgbClr val="EAEAF7"/>
                </a:solidFill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6560" y="1902344"/>
            <a:ext cx="185102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Arial"/>
                <a:cs typeface="Arial"/>
                <a:hlinkClick r:id="rId7" action="ppaction://hlinksldjump"/>
              </a:rPr>
              <a:t>Foundations</a:t>
            </a:r>
            <a:r>
              <a:rPr sz="1100" spc="-15" dirty="0">
                <a:latin typeface="Arial"/>
                <a:cs typeface="Arial"/>
                <a:hlinkClick r:id="rId7" action="ppaction://hlinksldjump"/>
              </a:rPr>
              <a:t> </a:t>
            </a:r>
            <a:r>
              <a:rPr sz="1100" dirty="0">
                <a:latin typeface="Arial"/>
                <a:cs typeface="Arial"/>
                <a:hlinkClick r:id="rId7" action="ppaction://hlinksldjump"/>
              </a:rPr>
              <a:t>and</a:t>
            </a:r>
            <a:r>
              <a:rPr sz="1100" spc="-10" dirty="0">
                <a:latin typeface="Arial"/>
                <a:cs typeface="Arial"/>
                <a:hlinkClick r:id="rId7" action="ppaction://hlinksldjump"/>
              </a:rPr>
              <a:t> </a:t>
            </a:r>
            <a:r>
              <a:rPr sz="1100" dirty="0">
                <a:latin typeface="Arial"/>
                <a:cs typeface="Arial"/>
                <a:hlinkClick r:id="rId7" action="ppaction://hlinksldjump"/>
              </a:rPr>
              <a:t>History</a:t>
            </a:r>
            <a:r>
              <a:rPr sz="1100" spc="-10" dirty="0">
                <a:latin typeface="Arial"/>
                <a:cs typeface="Arial"/>
                <a:hlinkClick r:id="rId7" action="ppaction://hlinksldjump"/>
              </a:rPr>
              <a:t> </a:t>
            </a:r>
            <a:r>
              <a:rPr sz="1100" dirty="0">
                <a:latin typeface="Arial"/>
                <a:cs typeface="Arial"/>
                <a:hlinkClick r:id="rId7" action="ppaction://hlinksldjump"/>
              </a:rPr>
              <a:t>of</a:t>
            </a:r>
            <a:r>
              <a:rPr sz="1100" spc="-10" dirty="0">
                <a:latin typeface="Arial"/>
                <a:cs typeface="Arial"/>
                <a:hlinkClick r:id="rId7" action="ppaction://hlinksldjump"/>
              </a:rPr>
              <a:t> </a:t>
            </a:r>
            <a:r>
              <a:rPr sz="1100" spc="-25" dirty="0">
                <a:latin typeface="Arial"/>
                <a:cs typeface="Arial"/>
                <a:hlinkClick r:id="rId7" action="ppaction://hlinksldjump"/>
              </a:rPr>
              <a:t>AI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2034" y="2393378"/>
            <a:ext cx="188391" cy="188391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75387" y="2409709"/>
            <a:ext cx="8191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solidFill>
                  <a:srgbClr val="EAEAF7"/>
                </a:solidFill>
                <a:latin typeface="Arial"/>
                <a:cs typeface="Arial"/>
              </a:rPr>
              <a:t>4</a:t>
            </a:r>
            <a:endParaRPr sz="8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8001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</a:t>
            </a:fld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39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66560" y="2387039"/>
            <a:ext cx="11633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Arial"/>
                <a:cs typeface="Arial"/>
                <a:hlinkClick r:id="rId9" action="ppaction://hlinksldjump"/>
              </a:rPr>
              <a:t>AI:</a:t>
            </a:r>
            <a:r>
              <a:rPr sz="1100" spc="-25" dirty="0">
                <a:latin typeface="Arial"/>
                <a:cs typeface="Arial"/>
                <a:hlinkClick r:id="rId9" action="ppaction://hlinksldjump"/>
              </a:rPr>
              <a:t> </a:t>
            </a:r>
            <a:r>
              <a:rPr sz="1100" dirty="0">
                <a:latin typeface="Arial"/>
                <a:cs typeface="Arial"/>
                <a:hlinkClick r:id="rId9" action="ppaction://hlinksldjump"/>
              </a:rPr>
              <a:t>State</a:t>
            </a:r>
            <a:r>
              <a:rPr sz="1100" spc="-20" dirty="0">
                <a:latin typeface="Arial"/>
                <a:cs typeface="Arial"/>
                <a:hlinkClick r:id="rId9" action="ppaction://hlinksldjump"/>
              </a:rPr>
              <a:t> </a:t>
            </a:r>
            <a:r>
              <a:rPr sz="1100" dirty="0">
                <a:latin typeface="Arial"/>
                <a:cs typeface="Arial"/>
                <a:hlinkClick r:id="rId9" action="ppaction://hlinksldjump"/>
              </a:rPr>
              <a:t>of</a:t>
            </a:r>
            <a:r>
              <a:rPr sz="1100" spc="-20" dirty="0">
                <a:latin typeface="Arial"/>
                <a:cs typeface="Arial"/>
                <a:hlinkClick r:id="rId9" action="ppaction://hlinksldjump"/>
              </a:rPr>
              <a:t> </a:t>
            </a:r>
            <a:r>
              <a:rPr sz="1100" dirty="0">
                <a:latin typeface="Arial"/>
                <a:cs typeface="Arial"/>
                <a:hlinkClick r:id="rId9" action="ppaction://hlinksldjump"/>
              </a:rPr>
              <a:t>the</a:t>
            </a:r>
            <a:r>
              <a:rPr sz="1100" spc="-20" dirty="0">
                <a:latin typeface="Arial"/>
                <a:cs typeface="Arial"/>
                <a:hlinkClick r:id="rId9" action="ppaction://hlinksldjump"/>
              </a:rPr>
              <a:t> </a:t>
            </a:r>
            <a:r>
              <a:rPr sz="1100" spc="-25" dirty="0">
                <a:latin typeface="Arial"/>
                <a:cs typeface="Arial"/>
                <a:hlinkClick r:id="rId9" action="ppaction://hlinksldjump"/>
              </a:rPr>
              <a:t>Art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18664"/>
            <a:ext cx="3195320" cy="457834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AI</a:t>
            </a:r>
            <a:r>
              <a:rPr sz="1400" spc="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in</a:t>
            </a:r>
            <a:r>
              <a:rPr sz="1400" spc="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333B2"/>
                </a:solidFill>
                <a:latin typeface="Arial"/>
                <a:cs typeface="Arial"/>
              </a:rPr>
              <a:t>Reality</a:t>
            </a:r>
            <a:endParaRPr sz="1400">
              <a:latin typeface="Arial"/>
              <a:cs typeface="Arial"/>
            </a:endParaRPr>
          </a:p>
          <a:p>
            <a:pPr marL="1234440">
              <a:lnSpc>
                <a:spcPct val="100000"/>
              </a:lnSpc>
              <a:spcBef>
                <a:spcPts val="160"/>
              </a:spcBef>
            </a:pPr>
            <a:r>
              <a:rPr sz="1100" dirty="0">
                <a:latin typeface="Arial"/>
                <a:cs typeface="Arial"/>
              </a:rPr>
              <a:t>..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acrobatic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humanoid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robots,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...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997" y="620699"/>
            <a:ext cx="4428007" cy="232581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875739" y="2946468"/>
            <a:ext cx="70929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i="1" spc="-135" dirty="0">
                <a:latin typeface="Arial"/>
                <a:cs typeface="Arial"/>
              </a:rPr>
              <a:t>O</a:t>
            </a:r>
            <a:r>
              <a:rPr sz="600" spc="-135" dirty="0">
                <a:latin typeface="Arial"/>
                <a:cs typeface="Arial"/>
              </a:rPr>
              <a:t>c</a:t>
            </a:r>
            <a:r>
              <a:rPr sz="600" spc="4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Boston</a:t>
            </a:r>
            <a:r>
              <a:rPr sz="600" spc="-10" dirty="0">
                <a:latin typeface="Arial"/>
                <a:cs typeface="Arial"/>
              </a:rPr>
              <a:t> Dynamics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46346" y="3344092"/>
            <a:ext cx="198755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7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36332"/>
            <a:ext cx="3160395" cy="55499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AI</a:t>
            </a:r>
            <a:r>
              <a:rPr sz="1400" spc="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in</a:t>
            </a:r>
            <a:r>
              <a:rPr sz="1400" spc="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333B2"/>
                </a:solidFill>
                <a:latin typeface="Arial"/>
                <a:cs typeface="Arial"/>
              </a:rPr>
              <a:t>Reality</a:t>
            </a:r>
            <a:endParaRPr sz="1400">
              <a:latin typeface="Arial"/>
              <a:cs typeface="Arial"/>
            </a:endParaRPr>
          </a:p>
          <a:p>
            <a:pPr marL="1270000">
              <a:lnSpc>
                <a:spcPct val="100000"/>
              </a:lnSpc>
              <a:spcBef>
                <a:spcPts val="484"/>
              </a:spcBef>
            </a:pPr>
            <a:r>
              <a:rPr sz="1100" dirty="0">
                <a:latin typeface="Arial"/>
                <a:cs typeface="Arial"/>
              </a:rPr>
              <a:t>...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autonomous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trading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bots,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...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7680" y="662580"/>
            <a:ext cx="3832581" cy="232575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346346" y="3344092"/>
            <a:ext cx="198755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7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18013"/>
            <a:ext cx="2900680" cy="45910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AI</a:t>
            </a:r>
            <a:r>
              <a:rPr sz="1400" spc="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in</a:t>
            </a:r>
            <a:r>
              <a:rPr sz="1400" spc="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333B2"/>
                </a:solidFill>
                <a:latin typeface="Arial"/>
                <a:cs typeface="Arial"/>
              </a:rPr>
              <a:t>Reality</a:t>
            </a:r>
            <a:endParaRPr sz="1400">
              <a:latin typeface="Arial"/>
              <a:cs typeface="Arial"/>
            </a:endParaRPr>
          </a:p>
          <a:p>
            <a:pPr marL="1529715">
              <a:lnSpc>
                <a:spcPct val="100000"/>
              </a:lnSpc>
              <a:spcBef>
                <a:spcPts val="165"/>
              </a:spcBef>
            </a:pPr>
            <a:r>
              <a:rPr sz="1100" dirty="0">
                <a:latin typeface="Arial"/>
                <a:cs typeface="Arial"/>
              </a:rPr>
              <a:t>...,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vocal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assistants,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...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455" y="714353"/>
            <a:ext cx="3507551" cy="205850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53488" y="2946951"/>
            <a:ext cx="39560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i="1" spc="-135" dirty="0">
                <a:latin typeface="Arial"/>
                <a:cs typeface="Arial"/>
              </a:rPr>
              <a:t>O</a:t>
            </a:r>
            <a:r>
              <a:rPr sz="600" spc="-135" dirty="0">
                <a:latin typeface="Arial"/>
                <a:cs typeface="Arial"/>
              </a:rPr>
              <a:t>c</a:t>
            </a:r>
            <a:r>
              <a:rPr sz="600" spc="60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Amazon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46346" y="3344092"/>
            <a:ext cx="198755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7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36332"/>
            <a:ext cx="3258820" cy="55499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AI</a:t>
            </a:r>
            <a:r>
              <a:rPr sz="1400" spc="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in</a:t>
            </a:r>
            <a:r>
              <a:rPr sz="1400" spc="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333B2"/>
                </a:solidFill>
                <a:latin typeface="Arial"/>
                <a:cs typeface="Arial"/>
              </a:rPr>
              <a:t>Reality</a:t>
            </a:r>
            <a:endParaRPr sz="1400">
              <a:latin typeface="Arial"/>
              <a:cs typeface="Arial"/>
            </a:endParaRPr>
          </a:p>
          <a:p>
            <a:pPr marL="1170940">
              <a:lnSpc>
                <a:spcPct val="100000"/>
              </a:lnSpc>
              <a:spcBef>
                <a:spcPts val="484"/>
              </a:spcBef>
            </a:pPr>
            <a:r>
              <a:rPr sz="1100" dirty="0">
                <a:latin typeface="Arial"/>
                <a:cs typeface="Arial"/>
              </a:rPr>
              <a:t>...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image/face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recognition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tools,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...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025" y="662506"/>
            <a:ext cx="3892043" cy="232582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346346" y="3344092"/>
            <a:ext cx="198755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7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36332"/>
            <a:ext cx="3573779" cy="55499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AI</a:t>
            </a:r>
            <a:r>
              <a:rPr sz="1400" spc="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in</a:t>
            </a:r>
            <a:r>
              <a:rPr sz="1400" spc="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333B2"/>
                </a:solidFill>
                <a:latin typeface="Arial"/>
                <a:cs typeface="Arial"/>
              </a:rPr>
              <a:t>Reality</a:t>
            </a:r>
            <a:endParaRPr sz="1400">
              <a:latin typeface="Arial"/>
              <a:cs typeface="Arial"/>
            </a:endParaRPr>
          </a:p>
          <a:p>
            <a:pPr marL="856615">
              <a:lnSpc>
                <a:spcPct val="100000"/>
              </a:lnSpc>
              <a:spcBef>
                <a:spcPts val="484"/>
              </a:spcBef>
            </a:pPr>
            <a:r>
              <a:rPr sz="1100" dirty="0">
                <a:latin typeface="Arial"/>
                <a:cs typeface="Arial"/>
              </a:rPr>
              <a:t>...</a:t>
            </a:r>
            <a:r>
              <a:rPr sz="1100" spc="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world-</a:t>
            </a:r>
            <a:r>
              <a:rPr sz="1100" dirty="0">
                <a:latin typeface="Arial"/>
                <a:cs typeface="Arial"/>
              </a:rPr>
              <a:t>champion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beating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chess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players,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...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9798" y="662501"/>
            <a:ext cx="3568403" cy="232583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346346" y="3344092"/>
            <a:ext cx="198755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7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36332"/>
            <a:ext cx="3469640" cy="55499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AI</a:t>
            </a:r>
            <a:r>
              <a:rPr sz="1400" spc="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in</a:t>
            </a:r>
            <a:r>
              <a:rPr sz="1400" spc="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333B2"/>
                </a:solidFill>
                <a:latin typeface="Arial"/>
                <a:cs typeface="Arial"/>
              </a:rPr>
              <a:t>Reality</a:t>
            </a:r>
            <a:endParaRPr sz="1400">
              <a:latin typeface="Arial"/>
              <a:cs typeface="Arial"/>
            </a:endParaRPr>
          </a:p>
          <a:p>
            <a:pPr marL="960755">
              <a:lnSpc>
                <a:spcPct val="100000"/>
              </a:lnSpc>
              <a:spcBef>
                <a:spcPts val="484"/>
              </a:spcBef>
            </a:pPr>
            <a:r>
              <a:rPr sz="1100" dirty="0">
                <a:latin typeface="Arial"/>
                <a:cs typeface="Arial"/>
              </a:rPr>
              <a:t>...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world-</a:t>
            </a:r>
            <a:r>
              <a:rPr sz="1100" dirty="0">
                <a:latin typeface="Arial"/>
                <a:cs typeface="Arial"/>
              </a:rPr>
              <a:t>champion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beating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go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players,</a:t>
            </a:r>
            <a:r>
              <a:rPr sz="1100" spc="-25" dirty="0">
                <a:latin typeface="Arial"/>
                <a:cs typeface="Arial"/>
              </a:rPr>
              <a:t> ...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7490" y="662540"/>
            <a:ext cx="4132954" cy="232579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346346" y="3344092"/>
            <a:ext cx="198755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7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36332"/>
            <a:ext cx="2856865" cy="55499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AI</a:t>
            </a:r>
            <a:r>
              <a:rPr sz="1400" spc="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in</a:t>
            </a:r>
            <a:r>
              <a:rPr sz="1400" spc="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333B2"/>
                </a:solidFill>
                <a:latin typeface="Arial"/>
                <a:cs typeface="Arial"/>
              </a:rPr>
              <a:t>Reality</a:t>
            </a:r>
            <a:endParaRPr sz="1400">
              <a:latin typeface="Arial"/>
              <a:cs typeface="Arial"/>
            </a:endParaRPr>
          </a:p>
          <a:p>
            <a:pPr marL="1573530">
              <a:lnSpc>
                <a:spcPct val="100000"/>
              </a:lnSpc>
              <a:spcBef>
                <a:spcPts val="484"/>
              </a:spcBef>
            </a:pPr>
            <a:r>
              <a:rPr sz="1100" dirty="0">
                <a:latin typeface="Arial"/>
                <a:cs typeface="Arial"/>
              </a:rPr>
              <a:t>...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AI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fighter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pilots,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...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979" y="662476"/>
            <a:ext cx="4128176" cy="232585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346346" y="3344092"/>
            <a:ext cx="198755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7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5565"/>
            <a:ext cx="99758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AI</a:t>
            </a:r>
            <a:r>
              <a:rPr sz="1400" spc="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in</a:t>
            </a:r>
            <a:r>
              <a:rPr sz="1400" spc="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333B2"/>
                </a:solidFill>
                <a:latin typeface="Arial"/>
                <a:cs typeface="Arial"/>
              </a:rPr>
              <a:t>Reality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9196" y="1224228"/>
            <a:ext cx="4400550" cy="366395"/>
            <a:chOff x="129196" y="1224228"/>
            <a:chExt cx="4400550" cy="366395"/>
          </a:xfrm>
        </p:grpSpPr>
        <p:sp>
          <p:nvSpPr>
            <p:cNvPr id="4" name="object 4"/>
            <p:cNvSpPr/>
            <p:nvPr/>
          </p:nvSpPr>
          <p:spPr>
            <a:xfrm>
              <a:off x="129196" y="1224228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1488833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1476133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1274800"/>
              <a:ext cx="50800" cy="21403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1268662"/>
              <a:ext cx="4349750" cy="271145"/>
            </a:xfrm>
            <a:custGeom>
              <a:avLst/>
              <a:gdLst/>
              <a:ahLst/>
              <a:cxnLst/>
              <a:rect l="l" t="t" r="r" b="b"/>
              <a:pathLst>
                <a:path w="4349750" h="271144">
                  <a:moveTo>
                    <a:pt x="4349657" y="0"/>
                  </a:moveTo>
                  <a:lnTo>
                    <a:pt x="0" y="0"/>
                  </a:lnTo>
                  <a:lnTo>
                    <a:pt x="0" y="220171"/>
                  </a:lnTo>
                  <a:lnTo>
                    <a:pt x="4008" y="239896"/>
                  </a:lnTo>
                  <a:lnTo>
                    <a:pt x="14922" y="256049"/>
                  </a:lnTo>
                  <a:lnTo>
                    <a:pt x="31075" y="266963"/>
                  </a:lnTo>
                  <a:lnTo>
                    <a:pt x="50800" y="270972"/>
                  </a:lnTo>
                  <a:lnTo>
                    <a:pt x="4298856" y="270972"/>
                  </a:lnTo>
                  <a:lnTo>
                    <a:pt x="4318581" y="266963"/>
                  </a:lnTo>
                  <a:lnTo>
                    <a:pt x="4334734" y="256049"/>
                  </a:lnTo>
                  <a:lnTo>
                    <a:pt x="4345648" y="239896"/>
                  </a:lnTo>
                  <a:lnTo>
                    <a:pt x="4349657" y="220171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1312899"/>
              <a:ext cx="0" cy="195580"/>
            </a:xfrm>
            <a:custGeom>
              <a:avLst/>
              <a:gdLst/>
              <a:ahLst/>
              <a:cxnLst/>
              <a:rect l="l" t="t" r="r" b="b"/>
              <a:pathLst>
                <a:path h="195580">
                  <a:moveTo>
                    <a:pt x="0" y="19498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130019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128749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127479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67297" y="1314791"/>
            <a:ext cx="137287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...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others</a:t>
            </a:r>
            <a:r>
              <a:rPr sz="1100" spc="-25" dirty="0">
                <a:latin typeface="Arial"/>
                <a:cs typeface="Arial"/>
              </a:rPr>
              <a:t> ...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46346" y="3344092"/>
            <a:ext cx="198755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7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Outline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034" y="939266"/>
            <a:ext cx="188391" cy="1883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5387" y="955597"/>
            <a:ext cx="8191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solidFill>
                  <a:srgbClr val="FAFAFD"/>
                </a:solidFill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6560" y="932940"/>
            <a:ext cx="13265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3" action="ppaction://hlinksldjump"/>
              </a:rPr>
              <a:t>AI:</a:t>
            </a:r>
            <a:r>
              <a:rPr sz="1100" spc="-40" dirty="0">
                <a:solidFill>
                  <a:srgbClr val="CCCCCC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3" action="ppaction://hlinksldjump"/>
              </a:rPr>
              <a:t>Fiction</a:t>
            </a:r>
            <a:r>
              <a:rPr sz="1100" spc="-40" dirty="0">
                <a:solidFill>
                  <a:srgbClr val="CCCCCC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3" action="ppaction://hlinksldjump"/>
              </a:rPr>
              <a:t>vs.</a:t>
            </a:r>
            <a:r>
              <a:rPr sz="1100" spc="25" dirty="0">
                <a:solidFill>
                  <a:srgbClr val="CCCCCC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3" action="ppaction://hlinksldjump"/>
              </a:rPr>
              <a:t>Reality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2034" y="1423974"/>
            <a:ext cx="188391" cy="18839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75387" y="1440305"/>
            <a:ext cx="8191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solidFill>
                  <a:srgbClr val="EAEAF7"/>
                </a:solidFill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6560" y="1417636"/>
            <a:ext cx="73406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Arial"/>
                <a:cs typeface="Arial"/>
                <a:hlinkClick r:id="rId5" action="ppaction://hlinksldjump"/>
              </a:rPr>
              <a:t>What</a:t>
            </a:r>
            <a:r>
              <a:rPr sz="1100" spc="-30" dirty="0">
                <a:latin typeface="Arial"/>
                <a:cs typeface="Arial"/>
                <a:hlinkClick r:id="rId5" action="ppaction://hlinksldjump"/>
              </a:rPr>
              <a:t> </a:t>
            </a:r>
            <a:r>
              <a:rPr sz="1100" dirty="0">
                <a:latin typeface="Arial"/>
                <a:cs typeface="Arial"/>
                <a:hlinkClick r:id="rId5" action="ppaction://hlinksldjump"/>
              </a:rPr>
              <a:t>is</a:t>
            </a:r>
            <a:r>
              <a:rPr sz="1100" spc="-25" dirty="0">
                <a:latin typeface="Arial"/>
                <a:cs typeface="Arial"/>
                <a:hlinkClick r:id="rId5" action="ppaction://hlinksldjump"/>
              </a:rPr>
              <a:t> AI?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2034" y="1908670"/>
            <a:ext cx="188391" cy="18839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75387" y="1923972"/>
            <a:ext cx="8191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solidFill>
                  <a:srgbClr val="FAFAFD"/>
                </a:solidFill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6560" y="1902344"/>
            <a:ext cx="185102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7" action="ppaction://hlinksldjump"/>
              </a:rPr>
              <a:t>Foundations</a:t>
            </a:r>
            <a:r>
              <a:rPr sz="1100" spc="-15" dirty="0">
                <a:solidFill>
                  <a:srgbClr val="CCCCCC"/>
                </a:solidFill>
                <a:latin typeface="Arial"/>
                <a:cs typeface="Arial"/>
                <a:hlinkClick r:id="rId7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7" action="ppaction://hlinksldjump"/>
              </a:rPr>
              <a:t>and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7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7" action="ppaction://hlinksldjump"/>
              </a:rPr>
              <a:t>History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7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7" action="ppaction://hlinksldjump"/>
              </a:rPr>
              <a:t>of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7" action="ppaction://hlinksldjump"/>
              </a:rPr>
              <a:t> </a:t>
            </a:r>
            <a:r>
              <a:rPr sz="1100" spc="-25" dirty="0">
                <a:solidFill>
                  <a:srgbClr val="CCCCCC"/>
                </a:solidFill>
                <a:latin typeface="Arial"/>
                <a:cs typeface="Arial"/>
                <a:hlinkClick r:id="rId7" action="ppaction://hlinksldjump"/>
              </a:rPr>
              <a:t>AI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2034" y="2393378"/>
            <a:ext cx="188391" cy="188391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75387" y="2409709"/>
            <a:ext cx="8191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solidFill>
                  <a:srgbClr val="FAFAFD"/>
                </a:solidFill>
                <a:latin typeface="Arial"/>
                <a:cs typeface="Arial"/>
              </a:rPr>
              <a:t>4</a:t>
            </a:r>
            <a:endParaRPr sz="8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80010">
              <a:lnSpc>
                <a:spcPct val="100000"/>
              </a:lnSpc>
              <a:spcBef>
                <a:spcPts val="70"/>
              </a:spcBef>
            </a:pPr>
            <a:r>
              <a:rPr spc="-10" dirty="0"/>
              <a:t>8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39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66560" y="2387039"/>
            <a:ext cx="11633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9" action="ppaction://hlinksldjump"/>
              </a:rPr>
              <a:t>AI:</a:t>
            </a:r>
            <a:r>
              <a:rPr sz="1100" spc="-25" dirty="0">
                <a:solidFill>
                  <a:srgbClr val="CCCCCC"/>
                </a:solidFill>
                <a:latin typeface="Arial"/>
                <a:cs typeface="Arial"/>
                <a:hlinkClick r:id="rId9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9" action="ppaction://hlinksldjump"/>
              </a:rPr>
              <a:t>State</a:t>
            </a:r>
            <a:r>
              <a:rPr sz="1100" spc="-20" dirty="0">
                <a:solidFill>
                  <a:srgbClr val="CCCCCC"/>
                </a:solidFill>
                <a:latin typeface="Arial"/>
                <a:cs typeface="Arial"/>
                <a:hlinkClick r:id="rId9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9" action="ppaction://hlinksldjump"/>
              </a:rPr>
              <a:t>of</a:t>
            </a:r>
            <a:r>
              <a:rPr sz="1100" spc="-20" dirty="0">
                <a:solidFill>
                  <a:srgbClr val="CCCCCC"/>
                </a:solidFill>
                <a:latin typeface="Arial"/>
                <a:cs typeface="Arial"/>
                <a:hlinkClick r:id="rId9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9" action="ppaction://hlinksldjump"/>
              </a:rPr>
              <a:t>the</a:t>
            </a:r>
            <a:r>
              <a:rPr sz="1100" spc="-20" dirty="0">
                <a:solidFill>
                  <a:srgbClr val="CCCCCC"/>
                </a:solidFill>
                <a:latin typeface="Arial"/>
                <a:cs typeface="Arial"/>
                <a:hlinkClick r:id="rId9" action="ppaction://hlinksldjump"/>
              </a:rPr>
              <a:t> </a:t>
            </a:r>
            <a:r>
              <a:rPr sz="1100" spc="-25" dirty="0">
                <a:solidFill>
                  <a:srgbClr val="CCCCCC"/>
                </a:solidFill>
                <a:latin typeface="Arial"/>
                <a:cs typeface="Arial"/>
                <a:hlinkClick r:id="rId9" action="ppaction://hlinksldjump"/>
              </a:rPr>
              <a:t>Art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Intelligence</a:t>
            </a:r>
            <a:r>
              <a:rPr spc="95" dirty="0"/>
              <a:t> </a:t>
            </a:r>
            <a:r>
              <a:rPr dirty="0"/>
              <a:t>vs.</a:t>
            </a:r>
            <a:r>
              <a:rPr spc="220" dirty="0"/>
              <a:t> </a:t>
            </a:r>
            <a:r>
              <a:rPr dirty="0"/>
              <a:t>Artificial</a:t>
            </a:r>
            <a:r>
              <a:rPr spc="100" dirty="0"/>
              <a:t> </a:t>
            </a:r>
            <a:r>
              <a:rPr spc="-10" dirty="0"/>
              <a:t>Intelligence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484860"/>
            <a:ext cx="4400550" cy="1242060"/>
            <a:chOff x="129196" y="484860"/>
            <a:chExt cx="4400550" cy="1242060"/>
          </a:xfrm>
        </p:grpSpPr>
        <p:sp>
          <p:nvSpPr>
            <p:cNvPr id="4" name="object 4"/>
            <p:cNvSpPr/>
            <p:nvPr/>
          </p:nvSpPr>
          <p:spPr>
            <a:xfrm>
              <a:off x="129196" y="484860"/>
              <a:ext cx="4349750" cy="193040"/>
            </a:xfrm>
            <a:custGeom>
              <a:avLst/>
              <a:gdLst/>
              <a:ahLst/>
              <a:cxnLst/>
              <a:rect l="l" t="t" r="r" b="b"/>
              <a:pathLst>
                <a:path w="4349750" h="19304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2946"/>
                  </a:lnTo>
                  <a:lnTo>
                    <a:pt x="4349657" y="192946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65149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1625308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1612607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529094"/>
              <a:ext cx="50800" cy="109621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709424"/>
              <a:ext cx="4349750" cy="967105"/>
            </a:xfrm>
            <a:custGeom>
              <a:avLst/>
              <a:gdLst/>
              <a:ahLst/>
              <a:cxnLst/>
              <a:rect l="l" t="t" r="r" b="b"/>
              <a:pathLst>
                <a:path w="4349750" h="967105">
                  <a:moveTo>
                    <a:pt x="4349657" y="0"/>
                  </a:moveTo>
                  <a:lnTo>
                    <a:pt x="0" y="0"/>
                  </a:lnTo>
                  <a:lnTo>
                    <a:pt x="0" y="915883"/>
                  </a:lnTo>
                  <a:lnTo>
                    <a:pt x="4008" y="935608"/>
                  </a:lnTo>
                  <a:lnTo>
                    <a:pt x="14922" y="951761"/>
                  </a:lnTo>
                  <a:lnTo>
                    <a:pt x="31075" y="962675"/>
                  </a:lnTo>
                  <a:lnTo>
                    <a:pt x="50800" y="966683"/>
                  </a:lnTo>
                  <a:lnTo>
                    <a:pt x="4298856" y="966683"/>
                  </a:lnTo>
                  <a:lnTo>
                    <a:pt x="4318581" y="962675"/>
                  </a:lnTo>
                  <a:lnTo>
                    <a:pt x="4334734" y="951761"/>
                  </a:lnTo>
                  <a:lnTo>
                    <a:pt x="4345648" y="935608"/>
                  </a:lnTo>
                  <a:lnTo>
                    <a:pt x="4349657" y="91588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67184"/>
              <a:ext cx="0" cy="1077595"/>
            </a:xfrm>
            <a:custGeom>
              <a:avLst/>
              <a:gdLst/>
              <a:ahLst/>
              <a:cxnLst/>
              <a:rect l="l" t="t" r="r" b="b"/>
              <a:pathLst>
                <a:path h="1077595">
                  <a:moveTo>
                    <a:pt x="0" y="107717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5448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4178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52908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967333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349438"/>
              <a:ext cx="76809" cy="76809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29196" y="1828037"/>
            <a:ext cx="4400550" cy="1454150"/>
            <a:chOff x="129196" y="1828037"/>
            <a:chExt cx="4400550" cy="1454150"/>
          </a:xfrm>
        </p:grpSpPr>
        <p:sp>
          <p:nvSpPr>
            <p:cNvPr id="17" name="object 17"/>
            <p:cNvSpPr/>
            <p:nvPr/>
          </p:nvSpPr>
          <p:spPr>
            <a:xfrm>
              <a:off x="129196" y="1828037"/>
              <a:ext cx="4349750" cy="196215"/>
            </a:xfrm>
            <a:custGeom>
              <a:avLst/>
              <a:gdLst/>
              <a:ahLst/>
              <a:cxnLst/>
              <a:rect l="l" t="t" r="r" b="b"/>
              <a:pathLst>
                <a:path w="4349750" h="196214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6133"/>
                  </a:lnTo>
                  <a:lnTo>
                    <a:pt x="4349657" y="196133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8F8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196" y="2011514"/>
              <a:ext cx="4349657" cy="506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997" y="3180041"/>
              <a:ext cx="101600" cy="1016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0797" y="3167341"/>
              <a:ext cx="4298856" cy="11430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78853" y="1872272"/>
              <a:ext cx="50800" cy="130776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29196" y="2055786"/>
              <a:ext cx="4349750" cy="1175385"/>
            </a:xfrm>
            <a:custGeom>
              <a:avLst/>
              <a:gdLst/>
              <a:ahLst/>
              <a:cxnLst/>
              <a:rect l="l" t="t" r="r" b="b"/>
              <a:pathLst>
                <a:path w="4349750" h="1175385">
                  <a:moveTo>
                    <a:pt x="4349657" y="0"/>
                  </a:moveTo>
                  <a:lnTo>
                    <a:pt x="0" y="0"/>
                  </a:lnTo>
                  <a:lnTo>
                    <a:pt x="0" y="1124255"/>
                  </a:lnTo>
                  <a:lnTo>
                    <a:pt x="4008" y="1143980"/>
                  </a:lnTo>
                  <a:lnTo>
                    <a:pt x="14922" y="1160133"/>
                  </a:lnTo>
                  <a:lnTo>
                    <a:pt x="31075" y="1171047"/>
                  </a:lnTo>
                  <a:lnTo>
                    <a:pt x="50800" y="1175055"/>
                  </a:lnTo>
                  <a:lnTo>
                    <a:pt x="4298856" y="1175055"/>
                  </a:lnTo>
                  <a:lnTo>
                    <a:pt x="4318581" y="1171047"/>
                  </a:lnTo>
                  <a:lnTo>
                    <a:pt x="4334734" y="1160133"/>
                  </a:lnTo>
                  <a:lnTo>
                    <a:pt x="4345648" y="1143980"/>
                  </a:lnTo>
                  <a:lnTo>
                    <a:pt x="4349657" y="112425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BFB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78853" y="1910358"/>
              <a:ext cx="0" cy="1289050"/>
            </a:xfrm>
            <a:custGeom>
              <a:avLst/>
              <a:gdLst/>
              <a:ahLst/>
              <a:cxnLst/>
              <a:rect l="l" t="t" r="r" b="b"/>
              <a:pathLst>
                <a:path h="1289050">
                  <a:moveTo>
                    <a:pt x="0" y="128873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78853" y="18976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478853" y="18849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78853" y="18722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2351646"/>
              <a:ext cx="76809" cy="7680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733763"/>
              <a:ext cx="76809" cy="76809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67297" y="421726"/>
            <a:ext cx="4232275" cy="277622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Intelligence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100" dirty="0">
                <a:latin typeface="Arial"/>
                <a:cs typeface="Arial"/>
              </a:rPr>
              <a:t>For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thousands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years,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have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tried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understand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how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think: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how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can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“handful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matter”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perceive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,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understand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,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predict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,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and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manipulate</a:t>
            </a:r>
            <a:r>
              <a:rPr sz="11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world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far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larger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more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complicated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than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itself?</a:t>
            </a:r>
            <a:endParaRPr sz="1100">
              <a:latin typeface="Arial"/>
              <a:cs typeface="Arial"/>
            </a:endParaRPr>
          </a:p>
          <a:p>
            <a:pPr marL="289560" marR="55880">
              <a:lnSpc>
                <a:spcPct val="102699"/>
              </a:lnSpc>
              <a:spcBef>
                <a:spcPts val="300"/>
              </a:spcBef>
            </a:pP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involves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many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disciplines,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including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logic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,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F8"/>
                </a:solidFill>
                <a:latin typeface="Arial"/>
                <a:cs typeface="Arial"/>
              </a:rPr>
              <a:t>psychology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,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F8"/>
                </a:solidFill>
                <a:latin typeface="Arial"/>
                <a:cs typeface="Arial"/>
              </a:rPr>
              <a:t>cognitive science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,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neuroscience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,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F8"/>
                </a:solidFill>
                <a:latin typeface="Arial"/>
                <a:cs typeface="Arial"/>
              </a:rPr>
              <a:t>philosophy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,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ethics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,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F8"/>
                </a:solidFill>
                <a:latin typeface="Arial"/>
                <a:cs typeface="Arial"/>
              </a:rPr>
              <a:t>linguistics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,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...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5"/>
              </a:spcBef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E0E0F3"/>
                </a:solidFill>
                <a:latin typeface="Arial"/>
                <a:cs typeface="Arial"/>
              </a:rPr>
              <a:t>Artificial</a:t>
            </a:r>
            <a:r>
              <a:rPr sz="1100" spc="-35" dirty="0">
                <a:solidFill>
                  <a:srgbClr val="E0E0F3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0E0F3"/>
                </a:solidFill>
                <a:latin typeface="Arial"/>
                <a:cs typeface="Arial"/>
              </a:rPr>
              <a:t>Intelligence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The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field</a:t>
            </a:r>
            <a:r>
              <a:rPr sz="1100" spc="-2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of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FF"/>
                </a:solidFill>
                <a:latin typeface="Arial"/>
                <a:cs typeface="Arial"/>
              </a:rPr>
              <a:t>Artificial</a:t>
            </a:r>
            <a:r>
              <a:rPr sz="1100" spc="-20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FF"/>
                </a:solidFill>
                <a:latin typeface="Arial"/>
                <a:cs typeface="Arial"/>
              </a:rPr>
              <a:t>Intelligence</a:t>
            </a:r>
            <a:r>
              <a:rPr sz="1100" spc="-25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FF"/>
                </a:solidFill>
                <a:latin typeface="Arial"/>
                <a:cs typeface="Arial"/>
              </a:rPr>
              <a:t>(AI)</a:t>
            </a:r>
            <a:r>
              <a:rPr sz="1100" spc="-20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goes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further</a:t>
            </a:r>
            <a:r>
              <a:rPr sz="1100" spc="-2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still:</a:t>
            </a:r>
            <a:endParaRPr sz="1100">
              <a:latin typeface="Arial"/>
              <a:cs typeface="Arial"/>
            </a:endParaRPr>
          </a:p>
          <a:p>
            <a:pPr marL="289560" marR="258445">
              <a:lnSpc>
                <a:spcPct val="102600"/>
              </a:lnSpc>
              <a:spcBef>
                <a:spcPts val="600"/>
              </a:spcBef>
            </a:pP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it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attempts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not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just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to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BF7F9"/>
                </a:solidFill>
                <a:latin typeface="Arial"/>
                <a:cs typeface="Arial"/>
              </a:rPr>
              <a:t>understand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,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but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also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to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BF7F9"/>
                </a:solidFill>
                <a:latin typeface="Arial"/>
                <a:cs typeface="Arial"/>
              </a:rPr>
              <a:t>build</a:t>
            </a:r>
            <a:r>
              <a:rPr sz="1100" spc="-35" dirty="0">
                <a:solidFill>
                  <a:srgbClr val="FBF7F9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6F8"/>
                </a:solidFill>
                <a:latin typeface="Arial"/>
                <a:cs typeface="Arial"/>
              </a:rPr>
              <a:t>intelligent entities</a:t>
            </a:r>
            <a:endParaRPr sz="1100">
              <a:latin typeface="Arial"/>
              <a:cs typeface="Arial"/>
            </a:endParaRPr>
          </a:p>
          <a:p>
            <a:pPr marL="289560" marR="255270">
              <a:lnSpc>
                <a:spcPct val="102600"/>
              </a:lnSpc>
              <a:spcBef>
                <a:spcPts val="300"/>
              </a:spcBef>
            </a:pPr>
            <a:r>
              <a:rPr sz="1100" spc="-20" dirty="0">
                <a:solidFill>
                  <a:srgbClr val="F6F6F8"/>
                </a:solidFill>
                <a:latin typeface="Arial"/>
                <a:cs typeface="Arial"/>
              </a:rPr>
              <a:t>involves</a:t>
            </a:r>
            <a:r>
              <a:rPr sz="1100" spc="-2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all</a:t>
            </a:r>
            <a:r>
              <a:rPr sz="1100" spc="-2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the</a:t>
            </a:r>
            <a:r>
              <a:rPr sz="1100" spc="-2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6F8"/>
                </a:solidFill>
                <a:latin typeface="Arial"/>
                <a:cs typeface="Arial"/>
              </a:rPr>
              <a:t>above</a:t>
            </a:r>
            <a:r>
              <a:rPr sz="1100" spc="-2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6F8"/>
                </a:solidFill>
                <a:latin typeface="Arial"/>
                <a:cs typeface="Arial"/>
              </a:rPr>
              <a:t>disciplines,</a:t>
            </a:r>
            <a:r>
              <a:rPr sz="1100" spc="-2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but</a:t>
            </a:r>
            <a:r>
              <a:rPr sz="1100" spc="-2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also</a:t>
            </a:r>
            <a:r>
              <a:rPr sz="1100" spc="-2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6FE"/>
                </a:solidFill>
                <a:latin typeface="Arial"/>
                <a:cs typeface="Arial"/>
              </a:rPr>
              <a:t>mathematics</a:t>
            </a:r>
            <a:r>
              <a:rPr sz="1100" spc="-10" dirty="0">
                <a:solidFill>
                  <a:srgbClr val="F6F6F8"/>
                </a:solidFill>
                <a:latin typeface="Arial"/>
                <a:cs typeface="Arial"/>
              </a:rPr>
              <a:t>, </a:t>
            </a:r>
            <a:r>
              <a:rPr sz="1100" dirty="0">
                <a:solidFill>
                  <a:srgbClr val="F6F6FE"/>
                </a:solidFill>
                <a:latin typeface="Arial"/>
                <a:cs typeface="Arial"/>
              </a:rPr>
              <a:t>computer</a:t>
            </a:r>
            <a:r>
              <a:rPr sz="1100" spc="-35" dirty="0">
                <a:solidFill>
                  <a:srgbClr val="F6F6FE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6FE"/>
                </a:solidFill>
                <a:latin typeface="Arial"/>
                <a:cs typeface="Arial"/>
              </a:rPr>
              <a:t>science</a:t>
            </a:r>
            <a:r>
              <a:rPr sz="1100" spc="-10" dirty="0">
                <a:solidFill>
                  <a:srgbClr val="F6F6F8"/>
                </a:solidFill>
                <a:latin typeface="Arial"/>
                <a:cs typeface="Arial"/>
              </a:rPr>
              <a:t>,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E"/>
                </a:solidFill>
                <a:latin typeface="Arial"/>
                <a:cs typeface="Arial"/>
              </a:rPr>
              <a:t>engineering,</a:t>
            </a:r>
            <a:r>
              <a:rPr sz="1100" spc="-30" dirty="0">
                <a:solidFill>
                  <a:srgbClr val="F6F6F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E"/>
                </a:solidFill>
                <a:latin typeface="Arial"/>
                <a:cs typeface="Arial"/>
              </a:rPr>
              <a:t>economics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,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E"/>
                </a:solidFill>
                <a:latin typeface="Arial"/>
                <a:cs typeface="Arial"/>
              </a:rPr>
              <a:t>control</a:t>
            </a:r>
            <a:r>
              <a:rPr sz="1100" spc="-30" dirty="0">
                <a:solidFill>
                  <a:srgbClr val="F6F6F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E"/>
                </a:solidFill>
                <a:latin typeface="Arial"/>
                <a:cs typeface="Arial"/>
              </a:rPr>
              <a:t>theory</a:t>
            </a:r>
            <a:r>
              <a:rPr sz="1100" spc="-35" dirty="0">
                <a:solidFill>
                  <a:srgbClr val="F6F6FE"/>
                </a:solidFill>
                <a:latin typeface="Arial"/>
                <a:cs typeface="Arial"/>
              </a:rPr>
              <a:t> </a:t>
            </a:r>
            <a:r>
              <a:rPr sz="1100" spc="-50" dirty="0">
                <a:solidFill>
                  <a:srgbClr val="F6F6FE"/>
                </a:solidFill>
                <a:latin typeface="Arial"/>
                <a:cs typeface="Arial"/>
              </a:rPr>
              <a:t>&amp; </a:t>
            </a:r>
            <a:r>
              <a:rPr sz="1100" dirty="0">
                <a:solidFill>
                  <a:srgbClr val="F6F6FE"/>
                </a:solidFill>
                <a:latin typeface="Arial"/>
                <a:cs typeface="Arial"/>
              </a:rPr>
              <a:t>cybernetics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,</a:t>
            </a:r>
            <a:r>
              <a:rPr sz="1100" spc="-4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E"/>
                </a:solidFill>
                <a:latin typeface="Arial"/>
                <a:cs typeface="Arial"/>
              </a:rPr>
              <a:t>electronics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,</a:t>
            </a:r>
            <a:r>
              <a:rPr sz="1100" spc="-4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6F6F8"/>
                </a:solidFill>
                <a:latin typeface="Arial"/>
                <a:cs typeface="Arial"/>
              </a:rPr>
              <a:t>...</a:t>
            </a:r>
            <a:endParaRPr sz="1100">
              <a:latin typeface="Arial"/>
              <a:cs typeface="Arial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80010">
              <a:lnSpc>
                <a:spcPct val="100000"/>
              </a:lnSpc>
              <a:spcBef>
                <a:spcPts val="70"/>
              </a:spcBef>
            </a:pPr>
            <a:r>
              <a:rPr spc="-10" dirty="0"/>
              <a:t>9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39</a:t>
            </a:r>
          </a:p>
        </p:txBody>
      </p: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Outline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034" y="939266"/>
            <a:ext cx="188391" cy="1883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5387" y="955597"/>
            <a:ext cx="8191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solidFill>
                  <a:srgbClr val="EAEAF7"/>
                </a:solidFill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6560" y="932940"/>
            <a:ext cx="13265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Arial"/>
                <a:cs typeface="Arial"/>
                <a:hlinkClick r:id="rId3" action="ppaction://hlinksldjump"/>
              </a:rPr>
              <a:t>AI:</a:t>
            </a:r>
            <a:r>
              <a:rPr sz="1100" spc="-40" dirty="0">
                <a:latin typeface="Arial"/>
                <a:cs typeface="Arial"/>
                <a:hlinkClick r:id="rId3" action="ppaction://hlinksldjump"/>
              </a:rPr>
              <a:t> </a:t>
            </a:r>
            <a:r>
              <a:rPr sz="1100" dirty="0">
                <a:latin typeface="Arial"/>
                <a:cs typeface="Arial"/>
                <a:hlinkClick r:id="rId3" action="ppaction://hlinksldjump"/>
              </a:rPr>
              <a:t>Fiction</a:t>
            </a:r>
            <a:r>
              <a:rPr sz="1100" spc="-40" dirty="0">
                <a:latin typeface="Arial"/>
                <a:cs typeface="Arial"/>
                <a:hlinkClick r:id="rId3" action="ppaction://hlinksldjump"/>
              </a:rPr>
              <a:t> </a:t>
            </a:r>
            <a:r>
              <a:rPr sz="1100" dirty="0">
                <a:latin typeface="Arial"/>
                <a:cs typeface="Arial"/>
                <a:hlinkClick r:id="rId3" action="ppaction://hlinksldjump"/>
              </a:rPr>
              <a:t>vs.</a:t>
            </a:r>
            <a:r>
              <a:rPr sz="1100" spc="25" dirty="0">
                <a:latin typeface="Arial"/>
                <a:cs typeface="Arial"/>
                <a:hlinkClick r:id="rId3" action="ppaction://hlinksldjump"/>
              </a:rPr>
              <a:t> </a:t>
            </a:r>
            <a:r>
              <a:rPr sz="1100" spc="-10" dirty="0">
                <a:latin typeface="Arial"/>
                <a:cs typeface="Arial"/>
                <a:hlinkClick r:id="rId3" action="ppaction://hlinksldjump"/>
              </a:rPr>
              <a:t>Reality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2034" y="1423974"/>
            <a:ext cx="188391" cy="18839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75387" y="1440305"/>
            <a:ext cx="8191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solidFill>
                  <a:srgbClr val="FAFAFD"/>
                </a:solidFill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6560" y="1417636"/>
            <a:ext cx="73406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5" action="ppaction://hlinksldjump"/>
              </a:rPr>
              <a:t>What</a:t>
            </a:r>
            <a:r>
              <a:rPr sz="1100" spc="-30" dirty="0">
                <a:solidFill>
                  <a:srgbClr val="CCCCCC"/>
                </a:solidFill>
                <a:latin typeface="Arial"/>
                <a:cs typeface="Arial"/>
                <a:hlinkClick r:id="rId5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5" action="ppaction://hlinksldjump"/>
              </a:rPr>
              <a:t>is</a:t>
            </a:r>
            <a:r>
              <a:rPr sz="1100" spc="-25" dirty="0">
                <a:solidFill>
                  <a:srgbClr val="CCCCCC"/>
                </a:solidFill>
                <a:latin typeface="Arial"/>
                <a:cs typeface="Arial"/>
                <a:hlinkClick r:id="rId5" action="ppaction://hlinksldjump"/>
              </a:rPr>
              <a:t> AI?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2034" y="1908670"/>
            <a:ext cx="188391" cy="18839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75387" y="1923972"/>
            <a:ext cx="8191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solidFill>
                  <a:srgbClr val="FAFAFD"/>
                </a:solidFill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6560" y="1902344"/>
            <a:ext cx="185102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7" action="ppaction://hlinksldjump"/>
              </a:rPr>
              <a:t>Foundations</a:t>
            </a:r>
            <a:r>
              <a:rPr sz="1100" spc="-15" dirty="0">
                <a:solidFill>
                  <a:srgbClr val="CCCCCC"/>
                </a:solidFill>
                <a:latin typeface="Arial"/>
                <a:cs typeface="Arial"/>
                <a:hlinkClick r:id="rId7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7" action="ppaction://hlinksldjump"/>
              </a:rPr>
              <a:t>and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7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7" action="ppaction://hlinksldjump"/>
              </a:rPr>
              <a:t>History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7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7" action="ppaction://hlinksldjump"/>
              </a:rPr>
              <a:t>of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7" action="ppaction://hlinksldjump"/>
              </a:rPr>
              <a:t> </a:t>
            </a:r>
            <a:r>
              <a:rPr sz="1100" spc="-25" dirty="0">
                <a:solidFill>
                  <a:srgbClr val="CCCCCC"/>
                </a:solidFill>
                <a:latin typeface="Arial"/>
                <a:cs typeface="Arial"/>
                <a:hlinkClick r:id="rId7" action="ppaction://hlinksldjump"/>
              </a:rPr>
              <a:t>AI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2034" y="2393378"/>
            <a:ext cx="188391" cy="188391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75387" y="2409709"/>
            <a:ext cx="8191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solidFill>
                  <a:srgbClr val="FAFAFD"/>
                </a:solidFill>
                <a:latin typeface="Arial"/>
                <a:cs typeface="Arial"/>
              </a:rPr>
              <a:t>4</a:t>
            </a:r>
            <a:endParaRPr sz="8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8001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3</a:t>
            </a:fld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39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66560" y="2387039"/>
            <a:ext cx="11633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9" action="ppaction://hlinksldjump"/>
              </a:rPr>
              <a:t>AI:</a:t>
            </a:r>
            <a:r>
              <a:rPr sz="1100" spc="-25" dirty="0">
                <a:solidFill>
                  <a:srgbClr val="CCCCCC"/>
                </a:solidFill>
                <a:latin typeface="Arial"/>
                <a:cs typeface="Arial"/>
                <a:hlinkClick r:id="rId9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9" action="ppaction://hlinksldjump"/>
              </a:rPr>
              <a:t>State</a:t>
            </a:r>
            <a:r>
              <a:rPr sz="1100" spc="-20" dirty="0">
                <a:solidFill>
                  <a:srgbClr val="CCCCCC"/>
                </a:solidFill>
                <a:latin typeface="Arial"/>
                <a:cs typeface="Arial"/>
                <a:hlinkClick r:id="rId9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9" action="ppaction://hlinksldjump"/>
              </a:rPr>
              <a:t>of</a:t>
            </a:r>
            <a:r>
              <a:rPr sz="1100" spc="-20" dirty="0">
                <a:solidFill>
                  <a:srgbClr val="CCCCCC"/>
                </a:solidFill>
                <a:latin typeface="Arial"/>
                <a:cs typeface="Arial"/>
                <a:hlinkClick r:id="rId9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9" action="ppaction://hlinksldjump"/>
              </a:rPr>
              <a:t>the</a:t>
            </a:r>
            <a:r>
              <a:rPr sz="1100" spc="-20" dirty="0">
                <a:solidFill>
                  <a:srgbClr val="CCCCCC"/>
                </a:solidFill>
                <a:latin typeface="Arial"/>
                <a:cs typeface="Arial"/>
                <a:hlinkClick r:id="rId9" action="ppaction://hlinksldjump"/>
              </a:rPr>
              <a:t> </a:t>
            </a:r>
            <a:r>
              <a:rPr sz="1100" spc="-25" dirty="0">
                <a:solidFill>
                  <a:srgbClr val="CCCCCC"/>
                </a:solidFill>
                <a:latin typeface="Arial"/>
                <a:cs typeface="Arial"/>
                <a:hlinkClick r:id="rId9" action="ppaction://hlinksldjump"/>
              </a:rPr>
              <a:t>Art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Intelligence</a:t>
            </a:r>
            <a:r>
              <a:rPr spc="95" dirty="0"/>
              <a:t> </a:t>
            </a:r>
            <a:r>
              <a:rPr dirty="0"/>
              <a:t>vs.</a:t>
            </a:r>
            <a:r>
              <a:rPr spc="220" dirty="0"/>
              <a:t> </a:t>
            </a:r>
            <a:r>
              <a:rPr dirty="0"/>
              <a:t>Artificial</a:t>
            </a:r>
            <a:r>
              <a:rPr spc="100" dirty="0"/>
              <a:t> </a:t>
            </a:r>
            <a:r>
              <a:rPr spc="-10" dirty="0"/>
              <a:t>Intelligence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484860"/>
            <a:ext cx="4400550" cy="1242060"/>
            <a:chOff x="129196" y="484860"/>
            <a:chExt cx="4400550" cy="1242060"/>
          </a:xfrm>
        </p:grpSpPr>
        <p:sp>
          <p:nvSpPr>
            <p:cNvPr id="4" name="object 4"/>
            <p:cNvSpPr/>
            <p:nvPr/>
          </p:nvSpPr>
          <p:spPr>
            <a:xfrm>
              <a:off x="129196" y="484860"/>
              <a:ext cx="4349750" cy="193040"/>
            </a:xfrm>
            <a:custGeom>
              <a:avLst/>
              <a:gdLst/>
              <a:ahLst/>
              <a:cxnLst/>
              <a:rect l="l" t="t" r="r" b="b"/>
              <a:pathLst>
                <a:path w="4349750" h="19304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2946"/>
                  </a:lnTo>
                  <a:lnTo>
                    <a:pt x="4349657" y="192946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65149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1625308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1612607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529094"/>
              <a:ext cx="50800" cy="109621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709424"/>
              <a:ext cx="4349750" cy="967105"/>
            </a:xfrm>
            <a:custGeom>
              <a:avLst/>
              <a:gdLst/>
              <a:ahLst/>
              <a:cxnLst/>
              <a:rect l="l" t="t" r="r" b="b"/>
              <a:pathLst>
                <a:path w="4349750" h="967105">
                  <a:moveTo>
                    <a:pt x="4349657" y="0"/>
                  </a:moveTo>
                  <a:lnTo>
                    <a:pt x="0" y="0"/>
                  </a:lnTo>
                  <a:lnTo>
                    <a:pt x="0" y="915883"/>
                  </a:lnTo>
                  <a:lnTo>
                    <a:pt x="4008" y="935608"/>
                  </a:lnTo>
                  <a:lnTo>
                    <a:pt x="14922" y="951761"/>
                  </a:lnTo>
                  <a:lnTo>
                    <a:pt x="31075" y="962675"/>
                  </a:lnTo>
                  <a:lnTo>
                    <a:pt x="50800" y="966683"/>
                  </a:lnTo>
                  <a:lnTo>
                    <a:pt x="4298856" y="966683"/>
                  </a:lnTo>
                  <a:lnTo>
                    <a:pt x="4318581" y="962675"/>
                  </a:lnTo>
                  <a:lnTo>
                    <a:pt x="4334734" y="951761"/>
                  </a:lnTo>
                  <a:lnTo>
                    <a:pt x="4345648" y="935608"/>
                  </a:lnTo>
                  <a:lnTo>
                    <a:pt x="4349657" y="91588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67184"/>
              <a:ext cx="0" cy="1077595"/>
            </a:xfrm>
            <a:custGeom>
              <a:avLst/>
              <a:gdLst/>
              <a:ahLst/>
              <a:cxnLst/>
              <a:rect l="l" t="t" r="r" b="b"/>
              <a:pathLst>
                <a:path h="1077595">
                  <a:moveTo>
                    <a:pt x="0" y="107717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5448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4178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52908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967333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349438"/>
              <a:ext cx="76809" cy="76809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29196" y="1828037"/>
            <a:ext cx="4400550" cy="1454150"/>
            <a:chOff x="129196" y="1828037"/>
            <a:chExt cx="4400550" cy="1454150"/>
          </a:xfrm>
        </p:grpSpPr>
        <p:sp>
          <p:nvSpPr>
            <p:cNvPr id="17" name="object 17"/>
            <p:cNvSpPr/>
            <p:nvPr/>
          </p:nvSpPr>
          <p:spPr>
            <a:xfrm>
              <a:off x="129196" y="1828037"/>
              <a:ext cx="4349750" cy="196215"/>
            </a:xfrm>
            <a:custGeom>
              <a:avLst/>
              <a:gdLst/>
              <a:ahLst/>
              <a:cxnLst/>
              <a:rect l="l" t="t" r="r" b="b"/>
              <a:pathLst>
                <a:path w="4349750" h="196214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6133"/>
                  </a:lnTo>
                  <a:lnTo>
                    <a:pt x="4349657" y="196133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8F8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196" y="2011514"/>
              <a:ext cx="4349657" cy="506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997" y="3180041"/>
              <a:ext cx="101600" cy="1016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0797" y="3167341"/>
              <a:ext cx="4298856" cy="11430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78853" y="1872272"/>
              <a:ext cx="50800" cy="130776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29196" y="2055786"/>
              <a:ext cx="4349750" cy="1175385"/>
            </a:xfrm>
            <a:custGeom>
              <a:avLst/>
              <a:gdLst/>
              <a:ahLst/>
              <a:cxnLst/>
              <a:rect l="l" t="t" r="r" b="b"/>
              <a:pathLst>
                <a:path w="4349750" h="1175385">
                  <a:moveTo>
                    <a:pt x="4349657" y="0"/>
                  </a:moveTo>
                  <a:lnTo>
                    <a:pt x="0" y="0"/>
                  </a:lnTo>
                  <a:lnTo>
                    <a:pt x="0" y="1124255"/>
                  </a:lnTo>
                  <a:lnTo>
                    <a:pt x="4008" y="1143980"/>
                  </a:lnTo>
                  <a:lnTo>
                    <a:pt x="14922" y="1160133"/>
                  </a:lnTo>
                  <a:lnTo>
                    <a:pt x="31075" y="1171047"/>
                  </a:lnTo>
                  <a:lnTo>
                    <a:pt x="50800" y="1175055"/>
                  </a:lnTo>
                  <a:lnTo>
                    <a:pt x="4298856" y="1175055"/>
                  </a:lnTo>
                  <a:lnTo>
                    <a:pt x="4318581" y="1171047"/>
                  </a:lnTo>
                  <a:lnTo>
                    <a:pt x="4334734" y="1160133"/>
                  </a:lnTo>
                  <a:lnTo>
                    <a:pt x="4345648" y="1143980"/>
                  </a:lnTo>
                  <a:lnTo>
                    <a:pt x="4349657" y="112425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BFB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78853" y="1910358"/>
              <a:ext cx="0" cy="1289050"/>
            </a:xfrm>
            <a:custGeom>
              <a:avLst/>
              <a:gdLst/>
              <a:ahLst/>
              <a:cxnLst/>
              <a:rect l="l" t="t" r="r" b="b"/>
              <a:pathLst>
                <a:path h="1289050">
                  <a:moveTo>
                    <a:pt x="0" y="128873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78853" y="18976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478853" y="18849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78853" y="18722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2351658"/>
              <a:ext cx="76809" cy="7680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733763"/>
              <a:ext cx="76809" cy="76809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67297" y="421726"/>
            <a:ext cx="4232275" cy="277622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Intelligence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100" dirty="0">
                <a:latin typeface="Arial"/>
                <a:cs typeface="Arial"/>
              </a:rPr>
              <a:t>For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thousands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years,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have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tried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understand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how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think: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99"/>
              </a:lnSpc>
              <a:spcBef>
                <a:spcPts val="300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can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“handful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matter”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perceive</a:t>
            </a:r>
            <a:r>
              <a:rPr sz="1100" dirty="0">
                <a:latin typeface="Arial"/>
                <a:cs typeface="Arial"/>
              </a:rPr>
              <a:t>,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understand</a:t>
            </a:r>
            <a:r>
              <a:rPr sz="1100" dirty="0">
                <a:latin typeface="Arial"/>
                <a:cs typeface="Arial"/>
              </a:rPr>
              <a:t>,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predict</a:t>
            </a:r>
            <a:r>
              <a:rPr sz="1100" dirty="0">
                <a:latin typeface="Arial"/>
                <a:cs typeface="Arial"/>
              </a:rPr>
              <a:t>,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and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manipulate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world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far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larger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more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complicated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than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itself?</a:t>
            </a:r>
            <a:endParaRPr sz="1100">
              <a:latin typeface="Arial"/>
              <a:cs typeface="Arial"/>
            </a:endParaRPr>
          </a:p>
          <a:p>
            <a:pPr marL="289560" marR="55880">
              <a:lnSpc>
                <a:spcPct val="102600"/>
              </a:lnSpc>
              <a:spcBef>
                <a:spcPts val="300"/>
              </a:spcBef>
            </a:pP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involves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many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disciplines,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including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logic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,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F8"/>
                </a:solidFill>
                <a:latin typeface="Arial"/>
                <a:cs typeface="Arial"/>
              </a:rPr>
              <a:t>psychology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,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F8"/>
                </a:solidFill>
                <a:latin typeface="Arial"/>
                <a:cs typeface="Arial"/>
              </a:rPr>
              <a:t>cognitive science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,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neuroscience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,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F8"/>
                </a:solidFill>
                <a:latin typeface="Arial"/>
                <a:cs typeface="Arial"/>
              </a:rPr>
              <a:t>philosophy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,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ethics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,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F8"/>
                </a:solidFill>
                <a:latin typeface="Arial"/>
                <a:cs typeface="Arial"/>
              </a:rPr>
              <a:t>linguistics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,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...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5"/>
              </a:spcBef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E0E0F3"/>
                </a:solidFill>
                <a:latin typeface="Arial"/>
                <a:cs typeface="Arial"/>
              </a:rPr>
              <a:t>Artificial</a:t>
            </a:r>
            <a:r>
              <a:rPr sz="1100" spc="-35" dirty="0">
                <a:solidFill>
                  <a:srgbClr val="E0E0F3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0E0F3"/>
                </a:solidFill>
                <a:latin typeface="Arial"/>
                <a:cs typeface="Arial"/>
              </a:rPr>
              <a:t>Intelligence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The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field</a:t>
            </a:r>
            <a:r>
              <a:rPr sz="1100" spc="-2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of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FF"/>
                </a:solidFill>
                <a:latin typeface="Arial"/>
                <a:cs typeface="Arial"/>
              </a:rPr>
              <a:t>Artificial</a:t>
            </a:r>
            <a:r>
              <a:rPr sz="1100" spc="-20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FF"/>
                </a:solidFill>
                <a:latin typeface="Arial"/>
                <a:cs typeface="Arial"/>
              </a:rPr>
              <a:t>Intelligence</a:t>
            </a:r>
            <a:r>
              <a:rPr sz="1100" spc="-25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FF"/>
                </a:solidFill>
                <a:latin typeface="Arial"/>
                <a:cs typeface="Arial"/>
              </a:rPr>
              <a:t>(AI)</a:t>
            </a:r>
            <a:r>
              <a:rPr sz="1100" spc="-20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goes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further</a:t>
            </a:r>
            <a:r>
              <a:rPr sz="1100" spc="-2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still:</a:t>
            </a:r>
            <a:endParaRPr sz="1100">
              <a:latin typeface="Arial"/>
              <a:cs typeface="Arial"/>
            </a:endParaRPr>
          </a:p>
          <a:p>
            <a:pPr marL="289560" marR="258445">
              <a:lnSpc>
                <a:spcPct val="102600"/>
              </a:lnSpc>
              <a:spcBef>
                <a:spcPts val="600"/>
              </a:spcBef>
            </a:pP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it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attempts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not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just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to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BF7F9"/>
                </a:solidFill>
                <a:latin typeface="Arial"/>
                <a:cs typeface="Arial"/>
              </a:rPr>
              <a:t>understand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,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but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also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to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BF7F9"/>
                </a:solidFill>
                <a:latin typeface="Arial"/>
                <a:cs typeface="Arial"/>
              </a:rPr>
              <a:t>build</a:t>
            </a:r>
            <a:r>
              <a:rPr sz="1100" spc="-35" dirty="0">
                <a:solidFill>
                  <a:srgbClr val="FBF7F9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6F8"/>
                </a:solidFill>
                <a:latin typeface="Arial"/>
                <a:cs typeface="Arial"/>
              </a:rPr>
              <a:t>intelligent entities</a:t>
            </a:r>
            <a:endParaRPr sz="1100">
              <a:latin typeface="Arial"/>
              <a:cs typeface="Arial"/>
            </a:endParaRPr>
          </a:p>
          <a:p>
            <a:pPr marL="289560" marR="255270">
              <a:lnSpc>
                <a:spcPct val="102600"/>
              </a:lnSpc>
              <a:spcBef>
                <a:spcPts val="300"/>
              </a:spcBef>
            </a:pPr>
            <a:r>
              <a:rPr sz="1100" spc="-20" dirty="0">
                <a:solidFill>
                  <a:srgbClr val="F6F6F8"/>
                </a:solidFill>
                <a:latin typeface="Arial"/>
                <a:cs typeface="Arial"/>
              </a:rPr>
              <a:t>involves</a:t>
            </a:r>
            <a:r>
              <a:rPr sz="1100" spc="-2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all</a:t>
            </a:r>
            <a:r>
              <a:rPr sz="1100" spc="-2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the</a:t>
            </a:r>
            <a:r>
              <a:rPr sz="1100" spc="-2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6F8"/>
                </a:solidFill>
                <a:latin typeface="Arial"/>
                <a:cs typeface="Arial"/>
              </a:rPr>
              <a:t>above</a:t>
            </a:r>
            <a:r>
              <a:rPr sz="1100" spc="-2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6F8"/>
                </a:solidFill>
                <a:latin typeface="Arial"/>
                <a:cs typeface="Arial"/>
              </a:rPr>
              <a:t>disciplines,</a:t>
            </a:r>
            <a:r>
              <a:rPr sz="1100" spc="-2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but</a:t>
            </a:r>
            <a:r>
              <a:rPr sz="1100" spc="-2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also</a:t>
            </a:r>
            <a:r>
              <a:rPr sz="1100" spc="-2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6FE"/>
                </a:solidFill>
                <a:latin typeface="Arial"/>
                <a:cs typeface="Arial"/>
              </a:rPr>
              <a:t>mathematics</a:t>
            </a:r>
            <a:r>
              <a:rPr sz="1100" spc="-10" dirty="0">
                <a:solidFill>
                  <a:srgbClr val="F6F6F8"/>
                </a:solidFill>
                <a:latin typeface="Arial"/>
                <a:cs typeface="Arial"/>
              </a:rPr>
              <a:t>, </a:t>
            </a:r>
            <a:r>
              <a:rPr sz="1100" dirty="0">
                <a:solidFill>
                  <a:srgbClr val="F6F6FE"/>
                </a:solidFill>
                <a:latin typeface="Arial"/>
                <a:cs typeface="Arial"/>
              </a:rPr>
              <a:t>computer</a:t>
            </a:r>
            <a:r>
              <a:rPr sz="1100" spc="-35" dirty="0">
                <a:solidFill>
                  <a:srgbClr val="F6F6FE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6FE"/>
                </a:solidFill>
                <a:latin typeface="Arial"/>
                <a:cs typeface="Arial"/>
              </a:rPr>
              <a:t>science</a:t>
            </a:r>
            <a:r>
              <a:rPr sz="1100" spc="-10" dirty="0">
                <a:solidFill>
                  <a:srgbClr val="F6F6F8"/>
                </a:solidFill>
                <a:latin typeface="Arial"/>
                <a:cs typeface="Arial"/>
              </a:rPr>
              <a:t>,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E"/>
                </a:solidFill>
                <a:latin typeface="Arial"/>
                <a:cs typeface="Arial"/>
              </a:rPr>
              <a:t>engineering,</a:t>
            </a:r>
            <a:r>
              <a:rPr sz="1100" spc="-30" dirty="0">
                <a:solidFill>
                  <a:srgbClr val="F6F6F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E"/>
                </a:solidFill>
                <a:latin typeface="Arial"/>
                <a:cs typeface="Arial"/>
              </a:rPr>
              <a:t>economics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,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E"/>
                </a:solidFill>
                <a:latin typeface="Arial"/>
                <a:cs typeface="Arial"/>
              </a:rPr>
              <a:t>control</a:t>
            </a:r>
            <a:r>
              <a:rPr sz="1100" spc="-30" dirty="0">
                <a:solidFill>
                  <a:srgbClr val="F6F6F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E"/>
                </a:solidFill>
                <a:latin typeface="Arial"/>
                <a:cs typeface="Arial"/>
              </a:rPr>
              <a:t>theory</a:t>
            </a:r>
            <a:r>
              <a:rPr sz="1100" spc="-35" dirty="0">
                <a:solidFill>
                  <a:srgbClr val="F6F6FE"/>
                </a:solidFill>
                <a:latin typeface="Arial"/>
                <a:cs typeface="Arial"/>
              </a:rPr>
              <a:t> </a:t>
            </a:r>
            <a:r>
              <a:rPr sz="1100" spc="-50" dirty="0">
                <a:solidFill>
                  <a:srgbClr val="F6F6FE"/>
                </a:solidFill>
                <a:latin typeface="Arial"/>
                <a:cs typeface="Arial"/>
              </a:rPr>
              <a:t>&amp; </a:t>
            </a:r>
            <a:r>
              <a:rPr sz="1100" dirty="0">
                <a:solidFill>
                  <a:srgbClr val="F6F6FE"/>
                </a:solidFill>
                <a:latin typeface="Arial"/>
                <a:cs typeface="Arial"/>
              </a:rPr>
              <a:t>cybernetics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,</a:t>
            </a:r>
            <a:r>
              <a:rPr sz="1100" spc="-4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E"/>
                </a:solidFill>
                <a:latin typeface="Arial"/>
                <a:cs typeface="Arial"/>
              </a:rPr>
              <a:t>electronics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,</a:t>
            </a:r>
            <a:r>
              <a:rPr sz="1100" spc="-4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6F6F8"/>
                </a:solidFill>
                <a:latin typeface="Arial"/>
                <a:cs typeface="Arial"/>
              </a:rPr>
              <a:t>...</a:t>
            </a:r>
            <a:endParaRPr sz="11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346346" y="3340524"/>
            <a:ext cx="19875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9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Intelligence</a:t>
            </a:r>
            <a:r>
              <a:rPr spc="95" dirty="0"/>
              <a:t> </a:t>
            </a:r>
            <a:r>
              <a:rPr dirty="0"/>
              <a:t>vs.</a:t>
            </a:r>
            <a:r>
              <a:rPr spc="220" dirty="0"/>
              <a:t> </a:t>
            </a:r>
            <a:r>
              <a:rPr dirty="0"/>
              <a:t>Artificial</a:t>
            </a:r>
            <a:r>
              <a:rPr spc="100" dirty="0"/>
              <a:t> </a:t>
            </a:r>
            <a:r>
              <a:rPr spc="-10" dirty="0"/>
              <a:t>Intelligence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484860"/>
            <a:ext cx="4400550" cy="1242060"/>
            <a:chOff x="129196" y="484860"/>
            <a:chExt cx="4400550" cy="1242060"/>
          </a:xfrm>
        </p:grpSpPr>
        <p:sp>
          <p:nvSpPr>
            <p:cNvPr id="4" name="object 4"/>
            <p:cNvSpPr/>
            <p:nvPr/>
          </p:nvSpPr>
          <p:spPr>
            <a:xfrm>
              <a:off x="129196" y="484860"/>
              <a:ext cx="4349750" cy="193040"/>
            </a:xfrm>
            <a:custGeom>
              <a:avLst/>
              <a:gdLst/>
              <a:ahLst/>
              <a:cxnLst/>
              <a:rect l="l" t="t" r="r" b="b"/>
              <a:pathLst>
                <a:path w="4349750" h="19304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2946"/>
                  </a:lnTo>
                  <a:lnTo>
                    <a:pt x="4349657" y="192946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65149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1625308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1612607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529094"/>
              <a:ext cx="50800" cy="109621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709424"/>
              <a:ext cx="4349750" cy="967105"/>
            </a:xfrm>
            <a:custGeom>
              <a:avLst/>
              <a:gdLst/>
              <a:ahLst/>
              <a:cxnLst/>
              <a:rect l="l" t="t" r="r" b="b"/>
              <a:pathLst>
                <a:path w="4349750" h="967105">
                  <a:moveTo>
                    <a:pt x="4349657" y="0"/>
                  </a:moveTo>
                  <a:lnTo>
                    <a:pt x="0" y="0"/>
                  </a:lnTo>
                  <a:lnTo>
                    <a:pt x="0" y="915883"/>
                  </a:lnTo>
                  <a:lnTo>
                    <a:pt x="4008" y="935608"/>
                  </a:lnTo>
                  <a:lnTo>
                    <a:pt x="14922" y="951761"/>
                  </a:lnTo>
                  <a:lnTo>
                    <a:pt x="31075" y="962675"/>
                  </a:lnTo>
                  <a:lnTo>
                    <a:pt x="50800" y="966683"/>
                  </a:lnTo>
                  <a:lnTo>
                    <a:pt x="4298856" y="966683"/>
                  </a:lnTo>
                  <a:lnTo>
                    <a:pt x="4318581" y="962675"/>
                  </a:lnTo>
                  <a:lnTo>
                    <a:pt x="4334734" y="951761"/>
                  </a:lnTo>
                  <a:lnTo>
                    <a:pt x="4345648" y="935608"/>
                  </a:lnTo>
                  <a:lnTo>
                    <a:pt x="4349657" y="91588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67184"/>
              <a:ext cx="0" cy="1077595"/>
            </a:xfrm>
            <a:custGeom>
              <a:avLst/>
              <a:gdLst/>
              <a:ahLst/>
              <a:cxnLst/>
              <a:rect l="l" t="t" r="r" b="b"/>
              <a:pathLst>
                <a:path h="1077595">
                  <a:moveTo>
                    <a:pt x="0" y="107717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5448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4178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52908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967333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349438"/>
              <a:ext cx="76809" cy="76809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29196" y="1828037"/>
            <a:ext cx="4400550" cy="1454150"/>
            <a:chOff x="129196" y="1828037"/>
            <a:chExt cx="4400550" cy="1454150"/>
          </a:xfrm>
        </p:grpSpPr>
        <p:sp>
          <p:nvSpPr>
            <p:cNvPr id="17" name="object 17"/>
            <p:cNvSpPr/>
            <p:nvPr/>
          </p:nvSpPr>
          <p:spPr>
            <a:xfrm>
              <a:off x="129196" y="1828037"/>
              <a:ext cx="4349750" cy="196215"/>
            </a:xfrm>
            <a:custGeom>
              <a:avLst/>
              <a:gdLst/>
              <a:ahLst/>
              <a:cxnLst/>
              <a:rect l="l" t="t" r="r" b="b"/>
              <a:pathLst>
                <a:path w="4349750" h="196214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6133"/>
                  </a:lnTo>
                  <a:lnTo>
                    <a:pt x="4349657" y="196133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8F8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196" y="2011514"/>
              <a:ext cx="4349657" cy="506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997" y="3180041"/>
              <a:ext cx="101600" cy="1016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0797" y="3167341"/>
              <a:ext cx="4298856" cy="11430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78853" y="1872272"/>
              <a:ext cx="50800" cy="130776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29196" y="2055786"/>
              <a:ext cx="4349750" cy="1175385"/>
            </a:xfrm>
            <a:custGeom>
              <a:avLst/>
              <a:gdLst/>
              <a:ahLst/>
              <a:cxnLst/>
              <a:rect l="l" t="t" r="r" b="b"/>
              <a:pathLst>
                <a:path w="4349750" h="1175385">
                  <a:moveTo>
                    <a:pt x="4349657" y="0"/>
                  </a:moveTo>
                  <a:lnTo>
                    <a:pt x="0" y="0"/>
                  </a:lnTo>
                  <a:lnTo>
                    <a:pt x="0" y="1124255"/>
                  </a:lnTo>
                  <a:lnTo>
                    <a:pt x="4008" y="1143980"/>
                  </a:lnTo>
                  <a:lnTo>
                    <a:pt x="14922" y="1160133"/>
                  </a:lnTo>
                  <a:lnTo>
                    <a:pt x="31075" y="1171047"/>
                  </a:lnTo>
                  <a:lnTo>
                    <a:pt x="50800" y="1175055"/>
                  </a:lnTo>
                  <a:lnTo>
                    <a:pt x="4298856" y="1175055"/>
                  </a:lnTo>
                  <a:lnTo>
                    <a:pt x="4318581" y="1171047"/>
                  </a:lnTo>
                  <a:lnTo>
                    <a:pt x="4334734" y="1160133"/>
                  </a:lnTo>
                  <a:lnTo>
                    <a:pt x="4345648" y="1143980"/>
                  </a:lnTo>
                  <a:lnTo>
                    <a:pt x="4349657" y="112425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BFB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78853" y="1910358"/>
              <a:ext cx="0" cy="1289050"/>
            </a:xfrm>
            <a:custGeom>
              <a:avLst/>
              <a:gdLst/>
              <a:ahLst/>
              <a:cxnLst/>
              <a:rect l="l" t="t" r="r" b="b"/>
              <a:pathLst>
                <a:path h="1289050">
                  <a:moveTo>
                    <a:pt x="0" y="128873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78853" y="18976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478853" y="18849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78853" y="18722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2351658"/>
              <a:ext cx="76809" cy="7680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733763"/>
              <a:ext cx="76809" cy="76809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67297" y="421726"/>
            <a:ext cx="4232275" cy="277622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Intelligence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100" dirty="0">
                <a:latin typeface="Arial"/>
                <a:cs typeface="Arial"/>
              </a:rPr>
              <a:t>For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thousands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years,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have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tried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understand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how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think: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99"/>
              </a:lnSpc>
              <a:spcBef>
                <a:spcPts val="300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can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“handful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matter”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perceive</a:t>
            </a:r>
            <a:r>
              <a:rPr sz="1100" dirty="0">
                <a:latin typeface="Arial"/>
                <a:cs typeface="Arial"/>
              </a:rPr>
              <a:t>,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understand</a:t>
            </a:r>
            <a:r>
              <a:rPr sz="1100" dirty="0">
                <a:latin typeface="Arial"/>
                <a:cs typeface="Arial"/>
              </a:rPr>
              <a:t>,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predict</a:t>
            </a:r>
            <a:r>
              <a:rPr sz="1100" dirty="0">
                <a:latin typeface="Arial"/>
                <a:cs typeface="Arial"/>
              </a:rPr>
              <a:t>,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and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manipulate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world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far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larger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more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complicated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than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itself?</a:t>
            </a:r>
            <a:endParaRPr sz="1100">
              <a:latin typeface="Arial"/>
              <a:cs typeface="Arial"/>
            </a:endParaRPr>
          </a:p>
          <a:p>
            <a:pPr marL="289560" marR="55880">
              <a:lnSpc>
                <a:spcPct val="102600"/>
              </a:lnSpc>
              <a:spcBef>
                <a:spcPts val="300"/>
              </a:spcBef>
            </a:pPr>
            <a:r>
              <a:rPr sz="1100" spc="-20" dirty="0">
                <a:latin typeface="Arial"/>
                <a:cs typeface="Arial"/>
              </a:rPr>
              <a:t>involves </a:t>
            </a:r>
            <a:r>
              <a:rPr sz="1100" dirty="0">
                <a:latin typeface="Arial"/>
                <a:cs typeface="Arial"/>
              </a:rPr>
              <a:t>many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disciplines,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including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logic</a:t>
            </a:r>
            <a:r>
              <a:rPr sz="1100" dirty="0">
                <a:latin typeface="Arial"/>
                <a:cs typeface="Arial"/>
              </a:rPr>
              <a:t>,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psychology</a:t>
            </a:r>
            <a:r>
              <a:rPr sz="1100" spc="-10" dirty="0">
                <a:latin typeface="Arial"/>
                <a:cs typeface="Arial"/>
              </a:rPr>
              <a:t>,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cognitive science</a:t>
            </a:r>
            <a:r>
              <a:rPr sz="1100" spc="-10" dirty="0">
                <a:latin typeface="Arial"/>
                <a:cs typeface="Arial"/>
              </a:rPr>
              <a:t>,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neuroscience</a:t>
            </a:r>
            <a:r>
              <a:rPr sz="1100" dirty="0">
                <a:latin typeface="Arial"/>
                <a:cs typeface="Arial"/>
              </a:rPr>
              <a:t>,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philosophy</a:t>
            </a:r>
            <a:r>
              <a:rPr sz="1100" spc="-10" dirty="0">
                <a:latin typeface="Arial"/>
                <a:cs typeface="Arial"/>
              </a:rPr>
              <a:t>,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ethics</a:t>
            </a:r>
            <a:r>
              <a:rPr sz="1100" dirty="0">
                <a:latin typeface="Arial"/>
                <a:cs typeface="Arial"/>
              </a:rPr>
              <a:t>,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linguistics</a:t>
            </a:r>
            <a:r>
              <a:rPr sz="1100" spc="-10" dirty="0">
                <a:latin typeface="Arial"/>
                <a:cs typeface="Arial"/>
              </a:rPr>
              <a:t>,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...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5"/>
              </a:spcBef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E0E0F3"/>
                </a:solidFill>
                <a:latin typeface="Arial"/>
                <a:cs typeface="Arial"/>
              </a:rPr>
              <a:t>Artificial</a:t>
            </a:r>
            <a:r>
              <a:rPr sz="1100" spc="-35" dirty="0">
                <a:solidFill>
                  <a:srgbClr val="E0E0F3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0E0F3"/>
                </a:solidFill>
                <a:latin typeface="Arial"/>
                <a:cs typeface="Arial"/>
              </a:rPr>
              <a:t>Intelligence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The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field</a:t>
            </a:r>
            <a:r>
              <a:rPr sz="1100" spc="-2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of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FF"/>
                </a:solidFill>
                <a:latin typeface="Arial"/>
                <a:cs typeface="Arial"/>
              </a:rPr>
              <a:t>Artificial</a:t>
            </a:r>
            <a:r>
              <a:rPr sz="1100" spc="-20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FF"/>
                </a:solidFill>
                <a:latin typeface="Arial"/>
                <a:cs typeface="Arial"/>
              </a:rPr>
              <a:t>Intelligence</a:t>
            </a:r>
            <a:r>
              <a:rPr sz="1100" spc="-25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FF"/>
                </a:solidFill>
                <a:latin typeface="Arial"/>
                <a:cs typeface="Arial"/>
              </a:rPr>
              <a:t>(AI)</a:t>
            </a:r>
            <a:r>
              <a:rPr sz="1100" spc="-20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goes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further</a:t>
            </a:r>
            <a:r>
              <a:rPr sz="1100" spc="-2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still:</a:t>
            </a:r>
            <a:endParaRPr sz="1100">
              <a:latin typeface="Arial"/>
              <a:cs typeface="Arial"/>
            </a:endParaRPr>
          </a:p>
          <a:p>
            <a:pPr marL="289560" marR="258445">
              <a:lnSpc>
                <a:spcPct val="102600"/>
              </a:lnSpc>
              <a:spcBef>
                <a:spcPts val="600"/>
              </a:spcBef>
            </a:pP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it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attempts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not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just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to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BF7F9"/>
                </a:solidFill>
                <a:latin typeface="Arial"/>
                <a:cs typeface="Arial"/>
              </a:rPr>
              <a:t>understand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,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but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also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to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BF7F9"/>
                </a:solidFill>
                <a:latin typeface="Arial"/>
                <a:cs typeface="Arial"/>
              </a:rPr>
              <a:t>build</a:t>
            </a:r>
            <a:r>
              <a:rPr sz="1100" spc="-35" dirty="0">
                <a:solidFill>
                  <a:srgbClr val="FBF7F9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6F8"/>
                </a:solidFill>
                <a:latin typeface="Arial"/>
                <a:cs typeface="Arial"/>
              </a:rPr>
              <a:t>intelligent entities</a:t>
            </a:r>
            <a:endParaRPr sz="1100">
              <a:latin typeface="Arial"/>
              <a:cs typeface="Arial"/>
            </a:endParaRPr>
          </a:p>
          <a:p>
            <a:pPr marL="289560" marR="255270">
              <a:lnSpc>
                <a:spcPct val="102600"/>
              </a:lnSpc>
              <a:spcBef>
                <a:spcPts val="300"/>
              </a:spcBef>
            </a:pPr>
            <a:r>
              <a:rPr sz="1100" spc="-20" dirty="0">
                <a:solidFill>
                  <a:srgbClr val="F6F6F8"/>
                </a:solidFill>
                <a:latin typeface="Arial"/>
                <a:cs typeface="Arial"/>
              </a:rPr>
              <a:t>involves</a:t>
            </a:r>
            <a:r>
              <a:rPr sz="1100" spc="-2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all</a:t>
            </a:r>
            <a:r>
              <a:rPr sz="1100" spc="-2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the</a:t>
            </a:r>
            <a:r>
              <a:rPr sz="1100" spc="-2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6F8"/>
                </a:solidFill>
                <a:latin typeface="Arial"/>
                <a:cs typeface="Arial"/>
              </a:rPr>
              <a:t>above</a:t>
            </a:r>
            <a:r>
              <a:rPr sz="1100" spc="-2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6F8"/>
                </a:solidFill>
                <a:latin typeface="Arial"/>
                <a:cs typeface="Arial"/>
              </a:rPr>
              <a:t>disciplines,</a:t>
            </a:r>
            <a:r>
              <a:rPr sz="1100" spc="-2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but</a:t>
            </a:r>
            <a:r>
              <a:rPr sz="1100" spc="-2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also</a:t>
            </a:r>
            <a:r>
              <a:rPr sz="1100" spc="-2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6FE"/>
                </a:solidFill>
                <a:latin typeface="Arial"/>
                <a:cs typeface="Arial"/>
              </a:rPr>
              <a:t>mathematics</a:t>
            </a:r>
            <a:r>
              <a:rPr sz="1100" spc="-10" dirty="0">
                <a:solidFill>
                  <a:srgbClr val="F6F6F8"/>
                </a:solidFill>
                <a:latin typeface="Arial"/>
                <a:cs typeface="Arial"/>
              </a:rPr>
              <a:t>, </a:t>
            </a:r>
            <a:r>
              <a:rPr sz="1100" dirty="0">
                <a:solidFill>
                  <a:srgbClr val="F6F6FE"/>
                </a:solidFill>
                <a:latin typeface="Arial"/>
                <a:cs typeface="Arial"/>
              </a:rPr>
              <a:t>computer</a:t>
            </a:r>
            <a:r>
              <a:rPr sz="1100" spc="-35" dirty="0">
                <a:solidFill>
                  <a:srgbClr val="F6F6FE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6FE"/>
                </a:solidFill>
                <a:latin typeface="Arial"/>
                <a:cs typeface="Arial"/>
              </a:rPr>
              <a:t>science</a:t>
            </a:r>
            <a:r>
              <a:rPr sz="1100" spc="-10" dirty="0">
                <a:solidFill>
                  <a:srgbClr val="F6F6F8"/>
                </a:solidFill>
                <a:latin typeface="Arial"/>
                <a:cs typeface="Arial"/>
              </a:rPr>
              <a:t>,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E"/>
                </a:solidFill>
                <a:latin typeface="Arial"/>
                <a:cs typeface="Arial"/>
              </a:rPr>
              <a:t>engineering,</a:t>
            </a:r>
            <a:r>
              <a:rPr sz="1100" spc="-30" dirty="0">
                <a:solidFill>
                  <a:srgbClr val="F6F6F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E"/>
                </a:solidFill>
                <a:latin typeface="Arial"/>
                <a:cs typeface="Arial"/>
              </a:rPr>
              <a:t>economics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,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E"/>
                </a:solidFill>
                <a:latin typeface="Arial"/>
                <a:cs typeface="Arial"/>
              </a:rPr>
              <a:t>control</a:t>
            </a:r>
            <a:r>
              <a:rPr sz="1100" spc="-30" dirty="0">
                <a:solidFill>
                  <a:srgbClr val="F6F6F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E"/>
                </a:solidFill>
                <a:latin typeface="Arial"/>
                <a:cs typeface="Arial"/>
              </a:rPr>
              <a:t>theory</a:t>
            </a:r>
            <a:r>
              <a:rPr sz="1100" spc="-35" dirty="0">
                <a:solidFill>
                  <a:srgbClr val="F6F6FE"/>
                </a:solidFill>
                <a:latin typeface="Arial"/>
                <a:cs typeface="Arial"/>
              </a:rPr>
              <a:t> </a:t>
            </a:r>
            <a:r>
              <a:rPr sz="1100" spc="-50" dirty="0">
                <a:solidFill>
                  <a:srgbClr val="F6F6FE"/>
                </a:solidFill>
                <a:latin typeface="Arial"/>
                <a:cs typeface="Arial"/>
              </a:rPr>
              <a:t>&amp; </a:t>
            </a:r>
            <a:r>
              <a:rPr sz="1100" dirty="0">
                <a:solidFill>
                  <a:srgbClr val="F6F6FE"/>
                </a:solidFill>
                <a:latin typeface="Arial"/>
                <a:cs typeface="Arial"/>
              </a:rPr>
              <a:t>cybernetics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,</a:t>
            </a:r>
            <a:r>
              <a:rPr sz="1100" spc="-4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E"/>
                </a:solidFill>
                <a:latin typeface="Arial"/>
                <a:cs typeface="Arial"/>
              </a:rPr>
              <a:t>electronics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,</a:t>
            </a:r>
            <a:r>
              <a:rPr sz="1100" spc="-4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6F6F8"/>
                </a:solidFill>
                <a:latin typeface="Arial"/>
                <a:cs typeface="Arial"/>
              </a:rPr>
              <a:t>...</a:t>
            </a:r>
            <a:endParaRPr sz="11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346346" y="3340524"/>
            <a:ext cx="19875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9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Intelligence</a:t>
            </a:r>
            <a:r>
              <a:rPr spc="95" dirty="0"/>
              <a:t> </a:t>
            </a:r>
            <a:r>
              <a:rPr dirty="0"/>
              <a:t>vs.</a:t>
            </a:r>
            <a:r>
              <a:rPr spc="220" dirty="0"/>
              <a:t> </a:t>
            </a:r>
            <a:r>
              <a:rPr dirty="0"/>
              <a:t>Artificial</a:t>
            </a:r>
            <a:r>
              <a:rPr spc="100" dirty="0"/>
              <a:t> </a:t>
            </a:r>
            <a:r>
              <a:rPr spc="-10" dirty="0"/>
              <a:t>Intelligence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484860"/>
            <a:ext cx="4400550" cy="1242060"/>
            <a:chOff x="129196" y="484860"/>
            <a:chExt cx="4400550" cy="1242060"/>
          </a:xfrm>
        </p:grpSpPr>
        <p:sp>
          <p:nvSpPr>
            <p:cNvPr id="4" name="object 4"/>
            <p:cNvSpPr/>
            <p:nvPr/>
          </p:nvSpPr>
          <p:spPr>
            <a:xfrm>
              <a:off x="129196" y="484860"/>
              <a:ext cx="4349750" cy="193040"/>
            </a:xfrm>
            <a:custGeom>
              <a:avLst/>
              <a:gdLst/>
              <a:ahLst/>
              <a:cxnLst/>
              <a:rect l="l" t="t" r="r" b="b"/>
              <a:pathLst>
                <a:path w="4349750" h="19304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2946"/>
                  </a:lnTo>
                  <a:lnTo>
                    <a:pt x="4349657" y="192946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65149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1625308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1612607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529094"/>
              <a:ext cx="50800" cy="109621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709424"/>
              <a:ext cx="4349750" cy="967105"/>
            </a:xfrm>
            <a:custGeom>
              <a:avLst/>
              <a:gdLst/>
              <a:ahLst/>
              <a:cxnLst/>
              <a:rect l="l" t="t" r="r" b="b"/>
              <a:pathLst>
                <a:path w="4349750" h="967105">
                  <a:moveTo>
                    <a:pt x="4349657" y="0"/>
                  </a:moveTo>
                  <a:lnTo>
                    <a:pt x="0" y="0"/>
                  </a:lnTo>
                  <a:lnTo>
                    <a:pt x="0" y="915883"/>
                  </a:lnTo>
                  <a:lnTo>
                    <a:pt x="4008" y="935608"/>
                  </a:lnTo>
                  <a:lnTo>
                    <a:pt x="14922" y="951761"/>
                  </a:lnTo>
                  <a:lnTo>
                    <a:pt x="31075" y="962675"/>
                  </a:lnTo>
                  <a:lnTo>
                    <a:pt x="50800" y="966683"/>
                  </a:lnTo>
                  <a:lnTo>
                    <a:pt x="4298856" y="966683"/>
                  </a:lnTo>
                  <a:lnTo>
                    <a:pt x="4318581" y="962675"/>
                  </a:lnTo>
                  <a:lnTo>
                    <a:pt x="4334734" y="951761"/>
                  </a:lnTo>
                  <a:lnTo>
                    <a:pt x="4345648" y="935608"/>
                  </a:lnTo>
                  <a:lnTo>
                    <a:pt x="4349657" y="91588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67184"/>
              <a:ext cx="0" cy="1077595"/>
            </a:xfrm>
            <a:custGeom>
              <a:avLst/>
              <a:gdLst/>
              <a:ahLst/>
              <a:cxnLst/>
              <a:rect l="l" t="t" r="r" b="b"/>
              <a:pathLst>
                <a:path h="1077595">
                  <a:moveTo>
                    <a:pt x="0" y="107717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5448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4178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52908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967333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349438"/>
              <a:ext cx="76809" cy="76809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29196" y="1828037"/>
            <a:ext cx="4400550" cy="1454150"/>
            <a:chOff x="129196" y="1828037"/>
            <a:chExt cx="4400550" cy="1454150"/>
          </a:xfrm>
        </p:grpSpPr>
        <p:sp>
          <p:nvSpPr>
            <p:cNvPr id="17" name="object 17"/>
            <p:cNvSpPr/>
            <p:nvPr/>
          </p:nvSpPr>
          <p:spPr>
            <a:xfrm>
              <a:off x="129196" y="1828037"/>
              <a:ext cx="4349750" cy="196215"/>
            </a:xfrm>
            <a:custGeom>
              <a:avLst/>
              <a:gdLst/>
              <a:ahLst/>
              <a:cxnLst/>
              <a:rect l="l" t="t" r="r" b="b"/>
              <a:pathLst>
                <a:path w="4349750" h="196214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6133"/>
                  </a:lnTo>
                  <a:lnTo>
                    <a:pt x="4349657" y="196133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196" y="2011514"/>
              <a:ext cx="4349657" cy="506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997" y="3180041"/>
              <a:ext cx="101600" cy="1016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0797" y="3167341"/>
              <a:ext cx="4298856" cy="11430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78853" y="1872272"/>
              <a:ext cx="50800" cy="130776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29196" y="2055786"/>
              <a:ext cx="4349750" cy="1175385"/>
            </a:xfrm>
            <a:custGeom>
              <a:avLst/>
              <a:gdLst/>
              <a:ahLst/>
              <a:cxnLst/>
              <a:rect l="l" t="t" r="r" b="b"/>
              <a:pathLst>
                <a:path w="4349750" h="1175385">
                  <a:moveTo>
                    <a:pt x="4349657" y="0"/>
                  </a:moveTo>
                  <a:lnTo>
                    <a:pt x="0" y="0"/>
                  </a:lnTo>
                  <a:lnTo>
                    <a:pt x="0" y="1124255"/>
                  </a:lnTo>
                  <a:lnTo>
                    <a:pt x="4008" y="1143980"/>
                  </a:lnTo>
                  <a:lnTo>
                    <a:pt x="14922" y="1160133"/>
                  </a:lnTo>
                  <a:lnTo>
                    <a:pt x="31075" y="1171047"/>
                  </a:lnTo>
                  <a:lnTo>
                    <a:pt x="50800" y="1175055"/>
                  </a:lnTo>
                  <a:lnTo>
                    <a:pt x="4298856" y="1175055"/>
                  </a:lnTo>
                  <a:lnTo>
                    <a:pt x="4318581" y="1171047"/>
                  </a:lnTo>
                  <a:lnTo>
                    <a:pt x="4334734" y="1160133"/>
                  </a:lnTo>
                  <a:lnTo>
                    <a:pt x="4345648" y="1143980"/>
                  </a:lnTo>
                  <a:lnTo>
                    <a:pt x="4349657" y="112425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78853" y="1910358"/>
              <a:ext cx="0" cy="1289050"/>
            </a:xfrm>
            <a:custGeom>
              <a:avLst/>
              <a:gdLst/>
              <a:ahLst/>
              <a:cxnLst/>
              <a:rect l="l" t="t" r="r" b="b"/>
              <a:pathLst>
                <a:path h="1289050">
                  <a:moveTo>
                    <a:pt x="0" y="128873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78853" y="18976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478853" y="18849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78853" y="18722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2351658"/>
              <a:ext cx="76809" cy="7680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733763"/>
              <a:ext cx="76809" cy="76809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67297" y="421726"/>
            <a:ext cx="4232275" cy="277622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Intelligence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100" dirty="0">
                <a:latin typeface="Arial"/>
                <a:cs typeface="Arial"/>
              </a:rPr>
              <a:t>For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thousands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years,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have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tried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understand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how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think: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99"/>
              </a:lnSpc>
              <a:spcBef>
                <a:spcPts val="300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can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“handful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matter”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perceive</a:t>
            </a:r>
            <a:r>
              <a:rPr sz="1100" dirty="0">
                <a:latin typeface="Arial"/>
                <a:cs typeface="Arial"/>
              </a:rPr>
              <a:t>,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understand</a:t>
            </a:r>
            <a:r>
              <a:rPr sz="1100" dirty="0">
                <a:latin typeface="Arial"/>
                <a:cs typeface="Arial"/>
              </a:rPr>
              <a:t>,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predict</a:t>
            </a:r>
            <a:r>
              <a:rPr sz="1100" dirty="0">
                <a:latin typeface="Arial"/>
                <a:cs typeface="Arial"/>
              </a:rPr>
              <a:t>,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and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manipulate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world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far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larger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more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complicated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than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itself?</a:t>
            </a:r>
            <a:endParaRPr sz="1100">
              <a:latin typeface="Arial"/>
              <a:cs typeface="Arial"/>
            </a:endParaRPr>
          </a:p>
          <a:p>
            <a:pPr marL="289560" marR="55880">
              <a:lnSpc>
                <a:spcPct val="102600"/>
              </a:lnSpc>
              <a:spcBef>
                <a:spcPts val="300"/>
              </a:spcBef>
            </a:pPr>
            <a:r>
              <a:rPr sz="1100" spc="-20" dirty="0">
                <a:latin typeface="Arial"/>
                <a:cs typeface="Arial"/>
              </a:rPr>
              <a:t>involves </a:t>
            </a:r>
            <a:r>
              <a:rPr sz="1100" dirty="0">
                <a:latin typeface="Arial"/>
                <a:cs typeface="Arial"/>
              </a:rPr>
              <a:t>many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disciplines,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including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logic</a:t>
            </a:r>
            <a:r>
              <a:rPr sz="1100" dirty="0">
                <a:latin typeface="Arial"/>
                <a:cs typeface="Arial"/>
              </a:rPr>
              <a:t>,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psychology</a:t>
            </a:r>
            <a:r>
              <a:rPr sz="1100" spc="-10" dirty="0">
                <a:latin typeface="Arial"/>
                <a:cs typeface="Arial"/>
              </a:rPr>
              <a:t>,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cognitive science</a:t>
            </a:r>
            <a:r>
              <a:rPr sz="1100" spc="-10" dirty="0">
                <a:latin typeface="Arial"/>
                <a:cs typeface="Arial"/>
              </a:rPr>
              <a:t>,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neuroscience</a:t>
            </a:r>
            <a:r>
              <a:rPr sz="1100" dirty="0">
                <a:latin typeface="Arial"/>
                <a:cs typeface="Arial"/>
              </a:rPr>
              <a:t>,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philosophy</a:t>
            </a:r>
            <a:r>
              <a:rPr sz="1100" spc="-10" dirty="0">
                <a:latin typeface="Arial"/>
                <a:cs typeface="Arial"/>
              </a:rPr>
              <a:t>,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ethics</a:t>
            </a:r>
            <a:r>
              <a:rPr sz="1100" dirty="0">
                <a:latin typeface="Arial"/>
                <a:cs typeface="Arial"/>
              </a:rPr>
              <a:t>,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linguistics</a:t>
            </a:r>
            <a:r>
              <a:rPr sz="1100" spc="-10" dirty="0">
                <a:latin typeface="Arial"/>
                <a:cs typeface="Arial"/>
              </a:rPr>
              <a:t>,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...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5"/>
              </a:spcBef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Artificial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Intelligence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100" dirty="0">
                <a:latin typeface="Arial"/>
                <a:cs typeface="Arial"/>
              </a:rPr>
              <a:t>The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field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Artificial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Intelligence</a:t>
            </a:r>
            <a:r>
              <a:rPr sz="11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(AI)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goes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further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still:</a:t>
            </a:r>
            <a:endParaRPr sz="1100">
              <a:latin typeface="Arial"/>
              <a:cs typeface="Arial"/>
            </a:endParaRPr>
          </a:p>
          <a:p>
            <a:pPr marL="289560" marR="258445">
              <a:lnSpc>
                <a:spcPct val="102600"/>
              </a:lnSpc>
              <a:spcBef>
                <a:spcPts val="60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attempts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not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just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understand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,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but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also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build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intelligent entities</a:t>
            </a:r>
            <a:endParaRPr sz="1100">
              <a:latin typeface="Arial"/>
              <a:cs typeface="Arial"/>
            </a:endParaRPr>
          </a:p>
          <a:p>
            <a:pPr marL="289560" marR="255270">
              <a:lnSpc>
                <a:spcPct val="102600"/>
              </a:lnSpc>
              <a:spcBef>
                <a:spcPts val="300"/>
              </a:spcBef>
            </a:pP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involves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all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above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disciplines,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but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also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F8"/>
                </a:solidFill>
                <a:latin typeface="Arial"/>
                <a:cs typeface="Arial"/>
              </a:rPr>
              <a:t>mathematics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,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computer</a:t>
            </a:r>
            <a:r>
              <a:rPr sz="1100" spc="-3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F8"/>
                </a:solidFill>
                <a:latin typeface="Arial"/>
                <a:cs typeface="Arial"/>
              </a:rPr>
              <a:t>science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,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engineering,</a:t>
            </a:r>
            <a:r>
              <a:rPr sz="1100" spc="-3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economics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,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control</a:t>
            </a:r>
            <a:r>
              <a:rPr sz="1100" spc="-3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theory</a:t>
            </a:r>
            <a:r>
              <a:rPr sz="1100" spc="-3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spc="-50" dirty="0">
                <a:solidFill>
                  <a:srgbClr val="C7C7F8"/>
                </a:solidFill>
                <a:latin typeface="Arial"/>
                <a:cs typeface="Arial"/>
              </a:rPr>
              <a:t>&amp;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cybernetics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,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electronics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,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...</a:t>
            </a:r>
            <a:endParaRPr sz="11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346346" y="3340524"/>
            <a:ext cx="19875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9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Intelligence</a:t>
            </a:r>
            <a:r>
              <a:rPr spc="95" dirty="0"/>
              <a:t> </a:t>
            </a:r>
            <a:r>
              <a:rPr dirty="0"/>
              <a:t>vs.</a:t>
            </a:r>
            <a:r>
              <a:rPr spc="220" dirty="0"/>
              <a:t> </a:t>
            </a:r>
            <a:r>
              <a:rPr dirty="0"/>
              <a:t>Artificial</a:t>
            </a:r>
            <a:r>
              <a:rPr spc="100" dirty="0"/>
              <a:t> </a:t>
            </a:r>
            <a:r>
              <a:rPr spc="-10" dirty="0"/>
              <a:t>Intelligence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484860"/>
            <a:ext cx="4400550" cy="1242060"/>
            <a:chOff x="129196" y="484860"/>
            <a:chExt cx="4400550" cy="1242060"/>
          </a:xfrm>
        </p:grpSpPr>
        <p:sp>
          <p:nvSpPr>
            <p:cNvPr id="4" name="object 4"/>
            <p:cNvSpPr/>
            <p:nvPr/>
          </p:nvSpPr>
          <p:spPr>
            <a:xfrm>
              <a:off x="129196" y="484860"/>
              <a:ext cx="4349750" cy="193040"/>
            </a:xfrm>
            <a:custGeom>
              <a:avLst/>
              <a:gdLst/>
              <a:ahLst/>
              <a:cxnLst/>
              <a:rect l="l" t="t" r="r" b="b"/>
              <a:pathLst>
                <a:path w="4349750" h="19304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2946"/>
                  </a:lnTo>
                  <a:lnTo>
                    <a:pt x="4349657" y="192946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65149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1625308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1612607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529094"/>
              <a:ext cx="50800" cy="109621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709424"/>
              <a:ext cx="4349750" cy="967105"/>
            </a:xfrm>
            <a:custGeom>
              <a:avLst/>
              <a:gdLst/>
              <a:ahLst/>
              <a:cxnLst/>
              <a:rect l="l" t="t" r="r" b="b"/>
              <a:pathLst>
                <a:path w="4349750" h="967105">
                  <a:moveTo>
                    <a:pt x="4349657" y="0"/>
                  </a:moveTo>
                  <a:lnTo>
                    <a:pt x="0" y="0"/>
                  </a:lnTo>
                  <a:lnTo>
                    <a:pt x="0" y="915883"/>
                  </a:lnTo>
                  <a:lnTo>
                    <a:pt x="4008" y="935608"/>
                  </a:lnTo>
                  <a:lnTo>
                    <a:pt x="14922" y="951761"/>
                  </a:lnTo>
                  <a:lnTo>
                    <a:pt x="31075" y="962675"/>
                  </a:lnTo>
                  <a:lnTo>
                    <a:pt x="50800" y="966683"/>
                  </a:lnTo>
                  <a:lnTo>
                    <a:pt x="4298856" y="966683"/>
                  </a:lnTo>
                  <a:lnTo>
                    <a:pt x="4318581" y="962675"/>
                  </a:lnTo>
                  <a:lnTo>
                    <a:pt x="4334734" y="951761"/>
                  </a:lnTo>
                  <a:lnTo>
                    <a:pt x="4345648" y="935608"/>
                  </a:lnTo>
                  <a:lnTo>
                    <a:pt x="4349657" y="91588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67184"/>
              <a:ext cx="0" cy="1077595"/>
            </a:xfrm>
            <a:custGeom>
              <a:avLst/>
              <a:gdLst/>
              <a:ahLst/>
              <a:cxnLst/>
              <a:rect l="l" t="t" r="r" b="b"/>
              <a:pathLst>
                <a:path h="1077595">
                  <a:moveTo>
                    <a:pt x="0" y="107717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5448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4178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52908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967333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349438"/>
              <a:ext cx="76809" cy="76809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29196" y="1828037"/>
            <a:ext cx="4400550" cy="1454150"/>
            <a:chOff x="129196" y="1828037"/>
            <a:chExt cx="4400550" cy="1454150"/>
          </a:xfrm>
        </p:grpSpPr>
        <p:sp>
          <p:nvSpPr>
            <p:cNvPr id="17" name="object 17"/>
            <p:cNvSpPr/>
            <p:nvPr/>
          </p:nvSpPr>
          <p:spPr>
            <a:xfrm>
              <a:off x="129196" y="1828037"/>
              <a:ext cx="4349750" cy="196215"/>
            </a:xfrm>
            <a:custGeom>
              <a:avLst/>
              <a:gdLst/>
              <a:ahLst/>
              <a:cxnLst/>
              <a:rect l="l" t="t" r="r" b="b"/>
              <a:pathLst>
                <a:path w="4349750" h="196214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6133"/>
                  </a:lnTo>
                  <a:lnTo>
                    <a:pt x="4349657" y="196133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196" y="2011514"/>
              <a:ext cx="4349657" cy="506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997" y="3180041"/>
              <a:ext cx="101600" cy="1016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0797" y="3167341"/>
              <a:ext cx="4298856" cy="11430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78853" y="1872272"/>
              <a:ext cx="50800" cy="130776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29196" y="2055786"/>
              <a:ext cx="4349750" cy="1175385"/>
            </a:xfrm>
            <a:custGeom>
              <a:avLst/>
              <a:gdLst/>
              <a:ahLst/>
              <a:cxnLst/>
              <a:rect l="l" t="t" r="r" b="b"/>
              <a:pathLst>
                <a:path w="4349750" h="1175385">
                  <a:moveTo>
                    <a:pt x="4349657" y="0"/>
                  </a:moveTo>
                  <a:lnTo>
                    <a:pt x="0" y="0"/>
                  </a:lnTo>
                  <a:lnTo>
                    <a:pt x="0" y="1124255"/>
                  </a:lnTo>
                  <a:lnTo>
                    <a:pt x="4008" y="1143980"/>
                  </a:lnTo>
                  <a:lnTo>
                    <a:pt x="14922" y="1160133"/>
                  </a:lnTo>
                  <a:lnTo>
                    <a:pt x="31075" y="1171047"/>
                  </a:lnTo>
                  <a:lnTo>
                    <a:pt x="50800" y="1175055"/>
                  </a:lnTo>
                  <a:lnTo>
                    <a:pt x="4298856" y="1175055"/>
                  </a:lnTo>
                  <a:lnTo>
                    <a:pt x="4318581" y="1171047"/>
                  </a:lnTo>
                  <a:lnTo>
                    <a:pt x="4334734" y="1160133"/>
                  </a:lnTo>
                  <a:lnTo>
                    <a:pt x="4345648" y="1143980"/>
                  </a:lnTo>
                  <a:lnTo>
                    <a:pt x="4349657" y="112425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78853" y="1910358"/>
              <a:ext cx="0" cy="1289050"/>
            </a:xfrm>
            <a:custGeom>
              <a:avLst/>
              <a:gdLst/>
              <a:ahLst/>
              <a:cxnLst/>
              <a:rect l="l" t="t" r="r" b="b"/>
              <a:pathLst>
                <a:path h="1289050">
                  <a:moveTo>
                    <a:pt x="0" y="128873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78853" y="18976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478853" y="18849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78853" y="18722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2351658"/>
              <a:ext cx="76809" cy="7680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733763"/>
              <a:ext cx="76809" cy="76809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67297" y="421726"/>
            <a:ext cx="4232275" cy="277622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Intelligence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100" dirty="0">
                <a:latin typeface="Arial"/>
                <a:cs typeface="Arial"/>
              </a:rPr>
              <a:t>For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thousands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years,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have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tried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understand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how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think: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99"/>
              </a:lnSpc>
              <a:spcBef>
                <a:spcPts val="300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can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“handful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matter”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perceive</a:t>
            </a:r>
            <a:r>
              <a:rPr sz="1100" dirty="0">
                <a:latin typeface="Arial"/>
                <a:cs typeface="Arial"/>
              </a:rPr>
              <a:t>,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understand</a:t>
            </a:r>
            <a:r>
              <a:rPr sz="1100" dirty="0">
                <a:latin typeface="Arial"/>
                <a:cs typeface="Arial"/>
              </a:rPr>
              <a:t>,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predict</a:t>
            </a:r>
            <a:r>
              <a:rPr sz="1100" dirty="0">
                <a:latin typeface="Arial"/>
                <a:cs typeface="Arial"/>
              </a:rPr>
              <a:t>,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and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manipulate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world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far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larger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more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complicated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than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itself?</a:t>
            </a:r>
            <a:endParaRPr sz="1100">
              <a:latin typeface="Arial"/>
              <a:cs typeface="Arial"/>
            </a:endParaRPr>
          </a:p>
          <a:p>
            <a:pPr marL="289560" marR="55880">
              <a:lnSpc>
                <a:spcPct val="102600"/>
              </a:lnSpc>
              <a:spcBef>
                <a:spcPts val="300"/>
              </a:spcBef>
            </a:pPr>
            <a:r>
              <a:rPr sz="1100" spc="-20" dirty="0">
                <a:latin typeface="Arial"/>
                <a:cs typeface="Arial"/>
              </a:rPr>
              <a:t>involves </a:t>
            </a:r>
            <a:r>
              <a:rPr sz="1100" dirty="0">
                <a:latin typeface="Arial"/>
                <a:cs typeface="Arial"/>
              </a:rPr>
              <a:t>many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disciplines,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including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logic</a:t>
            </a:r>
            <a:r>
              <a:rPr sz="1100" dirty="0">
                <a:latin typeface="Arial"/>
                <a:cs typeface="Arial"/>
              </a:rPr>
              <a:t>,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psychology</a:t>
            </a:r>
            <a:r>
              <a:rPr sz="1100" spc="-10" dirty="0">
                <a:latin typeface="Arial"/>
                <a:cs typeface="Arial"/>
              </a:rPr>
              <a:t>,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cognitive science</a:t>
            </a:r>
            <a:r>
              <a:rPr sz="1100" spc="-10" dirty="0">
                <a:latin typeface="Arial"/>
                <a:cs typeface="Arial"/>
              </a:rPr>
              <a:t>,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neuroscience</a:t>
            </a:r>
            <a:r>
              <a:rPr sz="1100" dirty="0">
                <a:latin typeface="Arial"/>
                <a:cs typeface="Arial"/>
              </a:rPr>
              <a:t>,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philosophy</a:t>
            </a:r>
            <a:r>
              <a:rPr sz="1100" spc="-10" dirty="0">
                <a:latin typeface="Arial"/>
                <a:cs typeface="Arial"/>
              </a:rPr>
              <a:t>,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ethics</a:t>
            </a:r>
            <a:r>
              <a:rPr sz="1100" dirty="0">
                <a:latin typeface="Arial"/>
                <a:cs typeface="Arial"/>
              </a:rPr>
              <a:t>,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linguistics</a:t>
            </a:r>
            <a:r>
              <a:rPr sz="1100" spc="-10" dirty="0">
                <a:latin typeface="Arial"/>
                <a:cs typeface="Arial"/>
              </a:rPr>
              <a:t>,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...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5"/>
              </a:spcBef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Artificial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Intelligence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100" dirty="0">
                <a:latin typeface="Arial"/>
                <a:cs typeface="Arial"/>
              </a:rPr>
              <a:t>The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field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Artificial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Intelligence</a:t>
            </a:r>
            <a:r>
              <a:rPr sz="11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(AI)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goes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further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still:</a:t>
            </a:r>
            <a:endParaRPr sz="1100">
              <a:latin typeface="Arial"/>
              <a:cs typeface="Arial"/>
            </a:endParaRPr>
          </a:p>
          <a:p>
            <a:pPr marL="289560" marR="258445">
              <a:lnSpc>
                <a:spcPct val="102600"/>
              </a:lnSpc>
              <a:spcBef>
                <a:spcPts val="600"/>
              </a:spcBef>
            </a:pPr>
            <a:r>
              <a:rPr sz="1100" dirty="0">
                <a:latin typeface="Arial"/>
                <a:cs typeface="Arial"/>
              </a:rPr>
              <a:t>it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attempts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not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just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understand</a:t>
            </a:r>
            <a:r>
              <a:rPr sz="1100" dirty="0">
                <a:latin typeface="Arial"/>
                <a:cs typeface="Arial"/>
              </a:rPr>
              <a:t>,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but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also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build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intelligent entities</a:t>
            </a:r>
            <a:endParaRPr sz="1100">
              <a:latin typeface="Arial"/>
              <a:cs typeface="Arial"/>
            </a:endParaRPr>
          </a:p>
          <a:p>
            <a:pPr marL="289560" marR="255270">
              <a:lnSpc>
                <a:spcPct val="102600"/>
              </a:lnSpc>
              <a:spcBef>
                <a:spcPts val="300"/>
              </a:spcBef>
            </a:pP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involves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all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above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disciplines,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but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also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F8"/>
                </a:solidFill>
                <a:latin typeface="Arial"/>
                <a:cs typeface="Arial"/>
              </a:rPr>
              <a:t>mathematics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,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computer</a:t>
            </a:r>
            <a:r>
              <a:rPr sz="1100" spc="-3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F8"/>
                </a:solidFill>
                <a:latin typeface="Arial"/>
                <a:cs typeface="Arial"/>
              </a:rPr>
              <a:t>science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,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engineering,</a:t>
            </a:r>
            <a:r>
              <a:rPr sz="1100" spc="-3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economics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,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control</a:t>
            </a:r>
            <a:r>
              <a:rPr sz="1100" spc="-3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theory</a:t>
            </a:r>
            <a:r>
              <a:rPr sz="1100" spc="-3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spc="-50" dirty="0">
                <a:solidFill>
                  <a:srgbClr val="C7C7F8"/>
                </a:solidFill>
                <a:latin typeface="Arial"/>
                <a:cs typeface="Arial"/>
              </a:rPr>
              <a:t>&amp;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cybernetics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,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electronics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,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...</a:t>
            </a:r>
            <a:endParaRPr sz="11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346346" y="3340524"/>
            <a:ext cx="19875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9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Intelligence</a:t>
            </a:r>
            <a:r>
              <a:rPr spc="95" dirty="0"/>
              <a:t> </a:t>
            </a:r>
            <a:r>
              <a:rPr dirty="0"/>
              <a:t>vs.</a:t>
            </a:r>
            <a:r>
              <a:rPr spc="220" dirty="0"/>
              <a:t> </a:t>
            </a:r>
            <a:r>
              <a:rPr dirty="0"/>
              <a:t>Artificial</a:t>
            </a:r>
            <a:r>
              <a:rPr spc="100" dirty="0"/>
              <a:t> </a:t>
            </a:r>
            <a:r>
              <a:rPr spc="-10" dirty="0"/>
              <a:t>Intelligence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484860"/>
            <a:ext cx="4400550" cy="1242060"/>
            <a:chOff x="129196" y="484860"/>
            <a:chExt cx="4400550" cy="1242060"/>
          </a:xfrm>
        </p:grpSpPr>
        <p:sp>
          <p:nvSpPr>
            <p:cNvPr id="4" name="object 4"/>
            <p:cNvSpPr/>
            <p:nvPr/>
          </p:nvSpPr>
          <p:spPr>
            <a:xfrm>
              <a:off x="129196" y="484860"/>
              <a:ext cx="4349750" cy="193040"/>
            </a:xfrm>
            <a:custGeom>
              <a:avLst/>
              <a:gdLst/>
              <a:ahLst/>
              <a:cxnLst/>
              <a:rect l="l" t="t" r="r" b="b"/>
              <a:pathLst>
                <a:path w="4349750" h="19304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2946"/>
                  </a:lnTo>
                  <a:lnTo>
                    <a:pt x="4349657" y="192946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65149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1625308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1612607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529094"/>
              <a:ext cx="50800" cy="109621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709424"/>
              <a:ext cx="4349750" cy="967105"/>
            </a:xfrm>
            <a:custGeom>
              <a:avLst/>
              <a:gdLst/>
              <a:ahLst/>
              <a:cxnLst/>
              <a:rect l="l" t="t" r="r" b="b"/>
              <a:pathLst>
                <a:path w="4349750" h="967105">
                  <a:moveTo>
                    <a:pt x="4349657" y="0"/>
                  </a:moveTo>
                  <a:lnTo>
                    <a:pt x="0" y="0"/>
                  </a:lnTo>
                  <a:lnTo>
                    <a:pt x="0" y="915883"/>
                  </a:lnTo>
                  <a:lnTo>
                    <a:pt x="4008" y="935608"/>
                  </a:lnTo>
                  <a:lnTo>
                    <a:pt x="14922" y="951761"/>
                  </a:lnTo>
                  <a:lnTo>
                    <a:pt x="31075" y="962675"/>
                  </a:lnTo>
                  <a:lnTo>
                    <a:pt x="50800" y="966683"/>
                  </a:lnTo>
                  <a:lnTo>
                    <a:pt x="4298856" y="966683"/>
                  </a:lnTo>
                  <a:lnTo>
                    <a:pt x="4318581" y="962675"/>
                  </a:lnTo>
                  <a:lnTo>
                    <a:pt x="4334734" y="951761"/>
                  </a:lnTo>
                  <a:lnTo>
                    <a:pt x="4345648" y="935608"/>
                  </a:lnTo>
                  <a:lnTo>
                    <a:pt x="4349657" y="91588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67184"/>
              <a:ext cx="0" cy="1077595"/>
            </a:xfrm>
            <a:custGeom>
              <a:avLst/>
              <a:gdLst/>
              <a:ahLst/>
              <a:cxnLst/>
              <a:rect l="l" t="t" r="r" b="b"/>
              <a:pathLst>
                <a:path h="1077595">
                  <a:moveTo>
                    <a:pt x="0" y="107717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5448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4178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52908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967333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349438"/>
              <a:ext cx="76809" cy="76809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29196" y="1828037"/>
            <a:ext cx="4400550" cy="1454150"/>
            <a:chOff x="129196" y="1828037"/>
            <a:chExt cx="4400550" cy="1454150"/>
          </a:xfrm>
        </p:grpSpPr>
        <p:sp>
          <p:nvSpPr>
            <p:cNvPr id="17" name="object 17"/>
            <p:cNvSpPr/>
            <p:nvPr/>
          </p:nvSpPr>
          <p:spPr>
            <a:xfrm>
              <a:off x="129196" y="1828037"/>
              <a:ext cx="4349750" cy="196215"/>
            </a:xfrm>
            <a:custGeom>
              <a:avLst/>
              <a:gdLst/>
              <a:ahLst/>
              <a:cxnLst/>
              <a:rect l="l" t="t" r="r" b="b"/>
              <a:pathLst>
                <a:path w="4349750" h="196214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6133"/>
                  </a:lnTo>
                  <a:lnTo>
                    <a:pt x="4349657" y="196133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196" y="2011514"/>
              <a:ext cx="4349657" cy="506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997" y="3180041"/>
              <a:ext cx="101600" cy="1016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0797" y="3167341"/>
              <a:ext cx="4298856" cy="11430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78853" y="1872272"/>
              <a:ext cx="50800" cy="130776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29196" y="2055786"/>
              <a:ext cx="4349750" cy="1175385"/>
            </a:xfrm>
            <a:custGeom>
              <a:avLst/>
              <a:gdLst/>
              <a:ahLst/>
              <a:cxnLst/>
              <a:rect l="l" t="t" r="r" b="b"/>
              <a:pathLst>
                <a:path w="4349750" h="1175385">
                  <a:moveTo>
                    <a:pt x="4349657" y="0"/>
                  </a:moveTo>
                  <a:lnTo>
                    <a:pt x="0" y="0"/>
                  </a:lnTo>
                  <a:lnTo>
                    <a:pt x="0" y="1124255"/>
                  </a:lnTo>
                  <a:lnTo>
                    <a:pt x="4008" y="1143980"/>
                  </a:lnTo>
                  <a:lnTo>
                    <a:pt x="14922" y="1160133"/>
                  </a:lnTo>
                  <a:lnTo>
                    <a:pt x="31075" y="1171047"/>
                  </a:lnTo>
                  <a:lnTo>
                    <a:pt x="50800" y="1175055"/>
                  </a:lnTo>
                  <a:lnTo>
                    <a:pt x="4298856" y="1175055"/>
                  </a:lnTo>
                  <a:lnTo>
                    <a:pt x="4318581" y="1171047"/>
                  </a:lnTo>
                  <a:lnTo>
                    <a:pt x="4334734" y="1160133"/>
                  </a:lnTo>
                  <a:lnTo>
                    <a:pt x="4345648" y="1143980"/>
                  </a:lnTo>
                  <a:lnTo>
                    <a:pt x="4349657" y="112425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78853" y="1910358"/>
              <a:ext cx="0" cy="1289050"/>
            </a:xfrm>
            <a:custGeom>
              <a:avLst/>
              <a:gdLst/>
              <a:ahLst/>
              <a:cxnLst/>
              <a:rect l="l" t="t" r="r" b="b"/>
              <a:pathLst>
                <a:path h="1289050">
                  <a:moveTo>
                    <a:pt x="0" y="128873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78853" y="18976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478853" y="18849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78853" y="18722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2351658"/>
              <a:ext cx="76809" cy="7680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733763"/>
              <a:ext cx="76809" cy="76809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67297" y="421726"/>
            <a:ext cx="4232275" cy="277622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Intelligence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100" dirty="0">
                <a:latin typeface="Arial"/>
                <a:cs typeface="Arial"/>
              </a:rPr>
              <a:t>For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thousands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years,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have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tried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understand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how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think: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99"/>
              </a:lnSpc>
              <a:spcBef>
                <a:spcPts val="300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can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“handful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matter”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perceive</a:t>
            </a:r>
            <a:r>
              <a:rPr sz="1100" dirty="0">
                <a:latin typeface="Arial"/>
                <a:cs typeface="Arial"/>
              </a:rPr>
              <a:t>,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understand</a:t>
            </a:r>
            <a:r>
              <a:rPr sz="1100" dirty="0">
                <a:latin typeface="Arial"/>
                <a:cs typeface="Arial"/>
              </a:rPr>
              <a:t>,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predict</a:t>
            </a:r>
            <a:r>
              <a:rPr sz="1100" dirty="0">
                <a:latin typeface="Arial"/>
                <a:cs typeface="Arial"/>
              </a:rPr>
              <a:t>,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and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manipulate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world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far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larger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more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complicated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than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itself?</a:t>
            </a:r>
            <a:endParaRPr sz="1100">
              <a:latin typeface="Arial"/>
              <a:cs typeface="Arial"/>
            </a:endParaRPr>
          </a:p>
          <a:p>
            <a:pPr marL="289560" marR="55880">
              <a:lnSpc>
                <a:spcPct val="102600"/>
              </a:lnSpc>
              <a:spcBef>
                <a:spcPts val="300"/>
              </a:spcBef>
            </a:pPr>
            <a:r>
              <a:rPr sz="1100" spc="-20" dirty="0">
                <a:latin typeface="Arial"/>
                <a:cs typeface="Arial"/>
              </a:rPr>
              <a:t>involves </a:t>
            </a:r>
            <a:r>
              <a:rPr sz="1100" dirty="0">
                <a:latin typeface="Arial"/>
                <a:cs typeface="Arial"/>
              </a:rPr>
              <a:t>many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disciplines,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including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logic</a:t>
            </a:r>
            <a:r>
              <a:rPr sz="1100" dirty="0">
                <a:latin typeface="Arial"/>
                <a:cs typeface="Arial"/>
              </a:rPr>
              <a:t>,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psychology</a:t>
            </a:r>
            <a:r>
              <a:rPr sz="1100" spc="-10" dirty="0">
                <a:latin typeface="Arial"/>
                <a:cs typeface="Arial"/>
              </a:rPr>
              <a:t>,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cognitive science</a:t>
            </a:r>
            <a:r>
              <a:rPr sz="1100" spc="-10" dirty="0">
                <a:latin typeface="Arial"/>
                <a:cs typeface="Arial"/>
              </a:rPr>
              <a:t>,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neuroscience</a:t>
            </a:r>
            <a:r>
              <a:rPr sz="1100" dirty="0">
                <a:latin typeface="Arial"/>
                <a:cs typeface="Arial"/>
              </a:rPr>
              <a:t>,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philosophy</a:t>
            </a:r>
            <a:r>
              <a:rPr sz="1100" spc="-10" dirty="0">
                <a:latin typeface="Arial"/>
                <a:cs typeface="Arial"/>
              </a:rPr>
              <a:t>,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ethics</a:t>
            </a:r>
            <a:r>
              <a:rPr sz="1100" dirty="0">
                <a:latin typeface="Arial"/>
                <a:cs typeface="Arial"/>
              </a:rPr>
              <a:t>,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linguistics</a:t>
            </a:r>
            <a:r>
              <a:rPr sz="1100" spc="-10" dirty="0">
                <a:latin typeface="Arial"/>
                <a:cs typeface="Arial"/>
              </a:rPr>
              <a:t>,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...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5"/>
              </a:spcBef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Artificial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Intelligence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100" dirty="0">
                <a:latin typeface="Arial"/>
                <a:cs typeface="Arial"/>
              </a:rPr>
              <a:t>The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field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Artificial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Intelligence</a:t>
            </a:r>
            <a:r>
              <a:rPr sz="11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(AI)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goes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further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still:</a:t>
            </a:r>
            <a:endParaRPr sz="1100">
              <a:latin typeface="Arial"/>
              <a:cs typeface="Arial"/>
            </a:endParaRPr>
          </a:p>
          <a:p>
            <a:pPr marL="289560" marR="258445">
              <a:lnSpc>
                <a:spcPct val="102600"/>
              </a:lnSpc>
              <a:spcBef>
                <a:spcPts val="600"/>
              </a:spcBef>
            </a:pPr>
            <a:r>
              <a:rPr sz="1100" dirty="0">
                <a:latin typeface="Arial"/>
                <a:cs typeface="Arial"/>
              </a:rPr>
              <a:t>it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attempts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not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just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understand</a:t>
            </a:r>
            <a:r>
              <a:rPr sz="1100" dirty="0">
                <a:latin typeface="Arial"/>
                <a:cs typeface="Arial"/>
              </a:rPr>
              <a:t>,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but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also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build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intelligent entities</a:t>
            </a:r>
            <a:endParaRPr sz="1100">
              <a:latin typeface="Arial"/>
              <a:cs typeface="Arial"/>
            </a:endParaRPr>
          </a:p>
          <a:p>
            <a:pPr marL="289560" marR="255270">
              <a:lnSpc>
                <a:spcPct val="102600"/>
              </a:lnSpc>
              <a:spcBef>
                <a:spcPts val="300"/>
              </a:spcBef>
            </a:pPr>
            <a:r>
              <a:rPr sz="1100" spc="-20" dirty="0">
                <a:latin typeface="Arial"/>
                <a:cs typeface="Arial"/>
              </a:rPr>
              <a:t>involves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all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above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disciplines,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but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also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mathematics</a:t>
            </a:r>
            <a:r>
              <a:rPr sz="1100" spc="-10" dirty="0">
                <a:latin typeface="Arial"/>
                <a:cs typeface="Arial"/>
              </a:rPr>
              <a:t>,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computer</a:t>
            </a:r>
            <a:r>
              <a:rPr sz="11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science</a:t>
            </a:r>
            <a:r>
              <a:rPr sz="1100" spc="-10" dirty="0">
                <a:latin typeface="Arial"/>
                <a:cs typeface="Arial"/>
              </a:rPr>
              <a:t>,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engineering,</a:t>
            </a:r>
            <a:r>
              <a:rPr sz="11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economics</a:t>
            </a:r>
            <a:r>
              <a:rPr sz="1100" dirty="0">
                <a:latin typeface="Arial"/>
                <a:cs typeface="Arial"/>
              </a:rPr>
              <a:t>,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control</a:t>
            </a:r>
            <a:r>
              <a:rPr sz="11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theory</a:t>
            </a:r>
            <a:r>
              <a:rPr sz="11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50" dirty="0">
                <a:solidFill>
                  <a:srgbClr val="0000FF"/>
                </a:solidFill>
                <a:latin typeface="Arial"/>
                <a:cs typeface="Arial"/>
              </a:rPr>
              <a:t>&amp;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cybernetics</a:t>
            </a:r>
            <a:r>
              <a:rPr sz="1100" dirty="0">
                <a:latin typeface="Arial"/>
                <a:cs typeface="Arial"/>
              </a:rPr>
              <a:t>,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electronics</a:t>
            </a:r>
            <a:r>
              <a:rPr sz="1100" dirty="0">
                <a:latin typeface="Arial"/>
                <a:cs typeface="Arial"/>
              </a:rPr>
              <a:t>,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...</a:t>
            </a:r>
            <a:endParaRPr sz="1100">
              <a:latin typeface="Arial"/>
              <a:cs typeface="Arial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80010">
              <a:lnSpc>
                <a:spcPct val="100000"/>
              </a:lnSpc>
              <a:spcBef>
                <a:spcPts val="70"/>
              </a:spcBef>
            </a:pPr>
            <a:r>
              <a:rPr spc="-10" dirty="0"/>
              <a:t>9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39</a:t>
            </a:r>
          </a:p>
        </p:txBody>
      </p:sp>
    </p:spTree>
  </p:cSld>
  <p:clrMapOvr>
    <a:masterClrMapping/>
  </p:clrMapOvr>
  <p:transition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What</a:t>
            </a:r>
            <a:r>
              <a:rPr spc="45" dirty="0"/>
              <a:t> </a:t>
            </a:r>
            <a:r>
              <a:rPr dirty="0"/>
              <a:t>is</a:t>
            </a:r>
            <a:r>
              <a:rPr spc="50" dirty="0"/>
              <a:t> </a:t>
            </a:r>
            <a:r>
              <a:rPr spc="-10" dirty="0"/>
              <a:t>Intelligence?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1067676"/>
            <a:ext cx="4400550" cy="1339850"/>
            <a:chOff x="129196" y="1067676"/>
            <a:chExt cx="4400550" cy="1339850"/>
          </a:xfrm>
        </p:grpSpPr>
        <p:sp>
          <p:nvSpPr>
            <p:cNvPr id="4" name="object 4"/>
            <p:cNvSpPr/>
            <p:nvPr/>
          </p:nvSpPr>
          <p:spPr>
            <a:xfrm>
              <a:off x="129196" y="1067676"/>
              <a:ext cx="4349750" cy="196215"/>
            </a:xfrm>
            <a:custGeom>
              <a:avLst/>
              <a:gdLst/>
              <a:ahLst/>
              <a:cxnLst/>
              <a:rect l="l" t="t" r="r" b="b"/>
              <a:pathLst>
                <a:path w="4349750" h="19621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6133"/>
                  </a:lnTo>
                  <a:lnTo>
                    <a:pt x="4349657" y="196133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8F8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1251165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305812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293111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1111923"/>
              <a:ext cx="50800" cy="119388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1295431"/>
              <a:ext cx="4349750" cy="1061720"/>
            </a:xfrm>
            <a:custGeom>
              <a:avLst/>
              <a:gdLst/>
              <a:ahLst/>
              <a:cxnLst/>
              <a:rect l="l" t="t" r="r" b="b"/>
              <a:pathLst>
                <a:path w="4349750" h="1061720">
                  <a:moveTo>
                    <a:pt x="4349657" y="0"/>
                  </a:moveTo>
                  <a:lnTo>
                    <a:pt x="0" y="0"/>
                  </a:lnTo>
                  <a:lnTo>
                    <a:pt x="0" y="1010381"/>
                  </a:lnTo>
                  <a:lnTo>
                    <a:pt x="4008" y="1030105"/>
                  </a:lnTo>
                  <a:lnTo>
                    <a:pt x="14922" y="1046258"/>
                  </a:lnTo>
                  <a:lnTo>
                    <a:pt x="31075" y="1057172"/>
                  </a:lnTo>
                  <a:lnTo>
                    <a:pt x="50800" y="1061181"/>
                  </a:lnTo>
                  <a:lnTo>
                    <a:pt x="4298856" y="1061181"/>
                  </a:lnTo>
                  <a:lnTo>
                    <a:pt x="4318581" y="1057172"/>
                  </a:lnTo>
                  <a:lnTo>
                    <a:pt x="4334734" y="1046258"/>
                  </a:lnTo>
                  <a:lnTo>
                    <a:pt x="4345648" y="1030105"/>
                  </a:lnTo>
                  <a:lnTo>
                    <a:pt x="4349657" y="1010381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BFB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1150003"/>
              <a:ext cx="0" cy="1175385"/>
            </a:xfrm>
            <a:custGeom>
              <a:avLst/>
              <a:gdLst/>
              <a:ahLst/>
              <a:cxnLst/>
              <a:rect l="l" t="t" r="r" b="b"/>
              <a:pathLst>
                <a:path h="1175385">
                  <a:moveTo>
                    <a:pt x="0" y="117485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113730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112460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111190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7256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pc="-10" dirty="0">
                <a:solidFill>
                  <a:srgbClr val="E0E0F3"/>
                </a:solidFill>
              </a:rPr>
              <a:t>Intelligence</a:t>
            </a:r>
            <a:r>
              <a:rPr spc="-15" dirty="0">
                <a:solidFill>
                  <a:srgbClr val="E0E0F3"/>
                </a:solidFill>
              </a:rPr>
              <a:t> </a:t>
            </a:r>
            <a:r>
              <a:rPr dirty="0">
                <a:solidFill>
                  <a:srgbClr val="E0E0F3"/>
                </a:solidFill>
              </a:rPr>
              <a:t>(from</a:t>
            </a:r>
            <a:r>
              <a:rPr spc="-15" dirty="0">
                <a:solidFill>
                  <a:srgbClr val="E0E0F3"/>
                </a:solidFill>
              </a:rPr>
              <a:t> </a:t>
            </a:r>
            <a:r>
              <a:rPr spc="-10" dirty="0">
                <a:solidFill>
                  <a:srgbClr val="E0E0F3"/>
                </a:solidFill>
              </a:rPr>
              <a:t>Wikipedia)</a:t>
            </a:r>
          </a:p>
          <a:p>
            <a:pPr marL="12700" marR="5080">
              <a:lnSpc>
                <a:spcPct val="102600"/>
              </a:lnSpc>
              <a:spcBef>
                <a:spcPts val="335"/>
              </a:spcBef>
            </a:pPr>
            <a:r>
              <a:rPr spc="-10" dirty="0">
                <a:solidFill>
                  <a:srgbClr val="D8D8D8"/>
                </a:solidFill>
              </a:rPr>
              <a:t>“</a:t>
            </a:r>
            <a:r>
              <a:rPr i="1" spc="-10" dirty="0">
                <a:solidFill>
                  <a:srgbClr val="F6DEDE"/>
                </a:solidFill>
                <a:latin typeface="Arial"/>
                <a:cs typeface="Arial"/>
              </a:rPr>
              <a:t>Intelligence</a:t>
            </a:r>
            <a:r>
              <a:rPr i="1" spc="-4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D8D8D8"/>
                </a:solidFill>
                <a:latin typeface="Arial"/>
                <a:cs typeface="Arial"/>
              </a:rPr>
              <a:t>has</a:t>
            </a:r>
            <a:r>
              <a:rPr i="1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D8D8D8"/>
                </a:solidFill>
                <a:latin typeface="Arial"/>
                <a:cs typeface="Arial"/>
              </a:rPr>
              <a:t>been</a:t>
            </a:r>
            <a:r>
              <a:rPr i="1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D8D8D8"/>
                </a:solidFill>
                <a:latin typeface="Arial"/>
                <a:cs typeface="Arial"/>
              </a:rPr>
              <a:t>defined</a:t>
            </a:r>
            <a:r>
              <a:rPr i="1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D8D8D8"/>
                </a:solidFill>
                <a:latin typeface="Arial"/>
                <a:cs typeface="Arial"/>
              </a:rPr>
              <a:t>in</a:t>
            </a:r>
            <a:r>
              <a:rPr i="1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D8D8D8"/>
                </a:solidFill>
                <a:latin typeface="Arial"/>
                <a:cs typeface="Arial"/>
              </a:rPr>
              <a:t>many</a:t>
            </a:r>
            <a:r>
              <a:rPr i="1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D8D8D8"/>
                </a:solidFill>
                <a:latin typeface="Arial"/>
                <a:cs typeface="Arial"/>
              </a:rPr>
              <a:t>ways:</a:t>
            </a:r>
            <a:r>
              <a:rPr i="1" spc="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D8D8D8"/>
                </a:solidFill>
                <a:latin typeface="Arial"/>
                <a:cs typeface="Arial"/>
              </a:rPr>
              <a:t>the</a:t>
            </a:r>
            <a:r>
              <a:rPr i="1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D8D8D8"/>
                </a:solidFill>
                <a:latin typeface="Arial"/>
                <a:cs typeface="Arial"/>
              </a:rPr>
              <a:t>capacity</a:t>
            </a:r>
            <a:r>
              <a:rPr i="1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D8D8D8"/>
                </a:solidFill>
                <a:latin typeface="Arial"/>
                <a:cs typeface="Arial"/>
              </a:rPr>
              <a:t>for</a:t>
            </a:r>
            <a:r>
              <a:rPr i="1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i="1" spc="-10" dirty="0">
                <a:solidFill>
                  <a:srgbClr val="D8D8FF"/>
                </a:solidFill>
                <a:latin typeface="Arial"/>
                <a:cs typeface="Arial"/>
              </a:rPr>
              <a:t>logic</a:t>
            </a:r>
            <a:r>
              <a:rPr i="1" spc="-10" dirty="0">
                <a:solidFill>
                  <a:srgbClr val="D8D8D8"/>
                </a:solidFill>
                <a:latin typeface="Arial"/>
                <a:cs typeface="Arial"/>
              </a:rPr>
              <a:t>, </a:t>
            </a:r>
            <a:r>
              <a:rPr i="1" dirty="0">
                <a:solidFill>
                  <a:srgbClr val="D8D8FF"/>
                </a:solidFill>
                <a:latin typeface="Arial"/>
                <a:cs typeface="Arial"/>
              </a:rPr>
              <a:t>understanding</a:t>
            </a:r>
            <a:r>
              <a:rPr i="1" dirty="0">
                <a:solidFill>
                  <a:srgbClr val="D8D8D8"/>
                </a:solidFill>
                <a:latin typeface="Arial"/>
                <a:cs typeface="Arial"/>
              </a:rPr>
              <a:t>,</a:t>
            </a:r>
            <a:r>
              <a:rPr i="1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i="1" spc="-10" dirty="0">
                <a:solidFill>
                  <a:srgbClr val="D8D8FF"/>
                </a:solidFill>
                <a:latin typeface="Arial"/>
                <a:cs typeface="Arial"/>
              </a:rPr>
              <a:t>self-awareness</a:t>
            </a:r>
            <a:r>
              <a:rPr i="1" spc="-10" dirty="0">
                <a:solidFill>
                  <a:srgbClr val="D8D8D8"/>
                </a:solidFill>
                <a:latin typeface="Arial"/>
                <a:cs typeface="Arial"/>
              </a:rPr>
              <a:t>,</a:t>
            </a:r>
            <a:r>
              <a:rPr i="1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D8D8FF"/>
                </a:solidFill>
                <a:latin typeface="Arial"/>
                <a:cs typeface="Arial"/>
              </a:rPr>
              <a:t>learning</a:t>
            </a:r>
            <a:r>
              <a:rPr i="1" dirty="0">
                <a:solidFill>
                  <a:srgbClr val="D8D8D8"/>
                </a:solidFill>
                <a:latin typeface="Arial"/>
                <a:cs typeface="Arial"/>
              </a:rPr>
              <a:t>,</a:t>
            </a:r>
            <a:r>
              <a:rPr i="1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D8D8FF"/>
                </a:solidFill>
                <a:latin typeface="Arial"/>
                <a:cs typeface="Arial"/>
              </a:rPr>
              <a:t>emotional</a:t>
            </a:r>
            <a:r>
              <a:rPr i="1" spc="-40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i="1" spc="-10" dirty="0">
                <a:solidFill>
                  <a:srgbClr val="D8D8FF"/>
                </a:solidFill>
                <a:latin typeface="Arial"/>
                <a:cs typeface="Arial"/>
              </a:rPr>
              <a:t>knowledge</a:t>
            </a:r>
            <a:r>
              <a:rPr i="1" spc="-10" dirty="0">
                <a:solidFill>
                  <a:srgbClr val="D8D8D8"/>
                </a:solidFill>
                <a:latin typeface="Arial"/>
                <a:cs typeface="Arial"/>
              </a:rPr>
              <a:t>, </a:t>
            </a:r>
            <a:r>
              <a:rPr i="1" dirty="0">
                <a:solidFill>
                  <a:srgbClr val="D8D8FF"/>
                </a:solidFill>
                <a:latin typeface="Arial"/>
                <a:cs typeface="Arial"/>
              </a:rPr>
              <a:t>reasoning</a:t>
            </a:r>
            <a:r>
              <a:rPr i="1" dirty="0">
                <a:solidFill>
                  <a:srgbClr val="D8D8D8"/>
                </a:solidFill>
                <a:latin typeface="Arial"/>
                <a:cs typeface="Arial"/>
              </a:rPr>
              <a:t>,</a:t>
            </a:r>
            <a:r>
              <a:rPr i="1" spc="-1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i="1" spc="-10" dirty="0">
                <a:solidFill>
                  <a:srgbClr val="D8D8FF"/>
                </a:solidFill>
                <a:latin typeface="Arial"/>
                <a:cs typeface="Arial"/>
              </a:rPr>
              <a:t>planning</a:t>
            </a:r>
            <a:r>
              <a:rPr i="1" spc="-10" dirty="0">
                <a:solidFill>
                  <a:srgbClr val="D8D8D8"/>
                </a:solidFill>
                <a:latin typeface="Arial"/>
                <a:cs typeface="Arial"/>
              </a:rPr>
              <a:t>,</a:t>
            </a:r>
            <a:r>
              <a:rPr i="1" spc="-1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D8D8FF"/>
                </a:solidFill>
                <a:latin typeface="Arial"/>
                <a:cs typeface="Arial"/>
              </a:rPr>
              <a:t>creativity</a:t>
            </a:r>
            <a:r>
              <a:rPr i="1" dirty="0">
                <a:solidFill>
                  <a:srgbClr val="D8D8D8"/>
                </a:solidFill>
                <a:latin typeface="Arial"/>
                <a:cs typeface="Arial"/>
              </a:rPr>
              <a:t>,</a:t>
            </a:r>
            <a:r>
              <a:rPr i="1" spc="-1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D8D8FF"/>
                </a:solidFill>
                <a:latin typeface="Arial"/>
                <a:cs typeface="Arial"/>
              </a:rPr>
              <a:t>critical</a:t>
            </a:r>
            <a:r>
              <a:rPr i="1" spc="-15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i="1" spc="-10" dirty="0">
                <a:solidFill>
                  <a:srgbClr val="D8D8FF"/>
                </a:solidFill>
                <a:latin typeface="Arial"/>
                <a:cs typeface="Arial"/>
              </a:rPr>
              <a:t>thinking</a:t>
            </a:r>
            <a:r>
              <a:rPr i="1" spc="-10" dirty="0">
                <a:solidFill>
                  <a:srgbClr val="D8D8D8"/>
                </a:solidFill>
                <a:latin typeface="Arial"/>
                <a:cs typeface="Arial"/>
              </a:rPr>
              <a:t>, </a:t>
            </a:r>
            <a:r>
              <a:rPr i="1" dirty="0">
                <a:solidFill>
                  <a:srgbClr val="D8D8D8"/>
                </a:solidFill>
                <a:latin typeface="Arial"/>
                <a:cs typeface="Arial"/>
              </a:rPr>
              <a:t>and</a:t>
            </a:r>
            <a:r>
              <a:rPr i="1" spc="-1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i="1" spc="-20" dirty="0">
                <a:solidFill>
                  <a:srgbClr val="D8D8FF"/>
                </a:solidFill>
                <a:latin typeface="Arial"/>
                <a:cs typeface="Arial"/>
              </a:rPr>
              <a:t>problem-</a:t>
            </a:r>
            <a:r>
              <a:rPr i="1" spc="-10" dirty="0">
                <a:solidFill>
                  <a:srgbClr val="D8D8FF"/>
                </a:solidFill>
                <a:latin typeface="Arial"/>
                <a:cs typeface="Arial"/>
              </a:rPr>
              <a:t>solving</a:t>
            </a:r>
            <a:r>
              <a:rPr i="1" spc="-10" dirty="0">
                <a:solidFill>
                  <a:srgbClr val="D8D8D8"/>
                </a:solidFill>
                <a:latin typeface="Arial"/>
                <a:cs typeface="Arial"/>
              </a:rPr>
              <a:t>. </a:t>
            </a:r>
            <a:r>
              <a:rPr i="1" dirty="0">
                <a:solidFill>
                  <a:srgbClr val="D8D8D8"/>
                </a:solidFill>
                <a:latin typeface="Arial"/>
                <a:cs typeface="Arial"/>
              </a:rPr>
              <a:t>More</a:t>
            </a:r>
            <a:r>
              <a:rPr i="1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i="1" spc="-20" dirty="0">
                <a:solidFill>
                  <a:srgbClr val="D8D8D8"/>
                </a:solidFill>
                <a:latin typeface="Arial"/>
                <a:cs typeface="Arial"/>
              </a:rPr>
              <a:t>generally, </a:t>
            </a:r>
            <a:r>
              <a:rPr i="1" dirty="0">
                <a:solidFill>
                  <a:srgbClr val="D8D8D8"/>
                </a:solidFill>
                <a:latin typeface="Arial"/>
                <a:cs typeface="Arial"/>
              </a:rPr>
              <a:t>it</a:t>
            </a:r>
            <a:r>
              <a:rPr i="1" spc="-2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D8D8D8"/>
                </a:solidFill>
                <a:latin typeface="Arial"/>
                <a:cs typeface="Arial"/>
              </a:rPr>
              <a:t>can</a:t>
            </a:r>
            <a:r>
              <a:rPr i="1" spc="-2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D8D8D8"/>
                </a:solidFill>
                <a:latin typeface="Arial"/>
                <a:cs typeface="Arial"/>
              </a:rPr>
              <a:t>be</a:t>
            </a:r>
            <a:r>
              <a:rPr i="1" spc="-2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D8D8D8"/>
                </a:solidFill>
                <a:latin typeface="Arial"/>
                <a:cs typeface="Arial"/>
              </a:rPr>
              <a:t>described</a:t>
            </a:r>
            <a:r>
              <a:rPr i="1" spc="-2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D8D8D8"/>
                </a:solidFill>
                <a:latin typeface="Arial"/>
                <a:cs typeface="Arial"/>
              </a:rPr>
              <a:t>as</a:t>
            </a:r>
            <a:r>
              <a:rPr i="1" spc="-2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D8D8D8"/>
                </a:solidFill>
                <a:latin typeface="Arial"/>
                <a:cs typeface="Arial"/>
              </a:rPr>
              <a:t>the</a:t>
            </a:r>
            <a:r>
              <a:rPr i="1" spc="-2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D8D8D8"/>
                </a:solidFill>
                <a:latin typeface="Arial"/>
                <a:cs typeface="Arial"/>
              </a:rPr>
              <a:t>ability</a:t>
            </a:r>
            <a:r>
              <a:rPr i="1" spc="-2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D8D8D8"/>
                </a:solidFill>
                <a:latin typeface="Arial"/>
                <a:cs typeface="Arial"/>
              </a:rPr>
              <a:t>to</a:t>
            </a:r>
            <a:r>
              <a:rPr i="1" spc="-2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i="1" spc="-10" dirty="0">
                <a:solidFill>
                  <a:srgbClr val="F6DEDE"/>
                </a:solidFill>
                <a:latin typeface="Arial"/>
                <a:cs typeface="Arial"/>
              </a:rPr>
              <a:t>perceive</a:t>
            </a:r>
            <a:r>
              <a:rPr i="1" spc="-2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D8D8D8"/>
                </a:solidFill>
                <a:latin typeface="Arial"/>
                <a:cs typeface="Arial"/>
              </a:rPr>
              <a:t>or</a:t>
            </a:r>
            <a:r>
              <a:rPr i="1" spc="-2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i="1" spc="-10" dirty="0">
                <a:solidFill>
                  <a:srgbClr val="F6DEDE"/>
                </a:solidFill>
                <a:latin typeface="Arial"/>
                <a:cs typeface="Arial"/>
              </a:rPr>
              <a:t>infer </a:t>
            </a:r>
            <a:r>
              <a:rPr i="1" dirty="0">
                <a:solidFill>
                  <a:srgbClr val="D8D8FF"/>
                </a:solidFill>
                <a:latin typeface="Arial"/>
                <a:cs typeface="Arial"/>
              </a:rPr>
              <a:t>information</a:t>
            </a:r>
            <a:r>
              <a:rPr i="1" dirty="0">
                <a:solidFill>
                  <a:srgbClr val="D8D8D8"/>
                </a:solidFill>
                <a:latin typeface="Arial"/>
                <a:cs typeface="Arial"/>
              </a:rPr>
              <a:t>,</a:t>
            </a:r>
            <a:r>
              <a:rPr i="1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D8D8D8"/>
                </a:solidFill>
                <a:latin typeface="Arial"/>
                <a:cs typeface="Arial"/>
              </a:rPr>
              <a:t>and</a:t>
            </a:r>
            <a:r>
              <a:rPr i="1" spc="-2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D8D8D8"/>
                </a:solidFill>
                <a:latin typeface="Arial"/>
                <a:cs typeface="Arial"/>
              </a:rPr>
              <a:t>to</a:t>
            </a:r>
            <a:r>
              <a:rPr i="1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F6DEDE"/>
                </a:solidFill>
                <a:latin typeface="Arial"/>
                <a:cs typeface="Arial"/>
              </a:rPr>
              <a:t>retain</a:t>
            </a:r>
            <a:r>
              <a:rPr i="1" spc="-2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D8D8D8"/>
                </a:solidFill>
                <a:latin typeface="Arial"/>
                <a:cs typeface="Arial"/>
              </a:rPr>
              <a:t>it</a:t>
            </a:r>
            <a:r>
              <a:rPr i="1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D8D8D8"/>
                </a:solidFill>
                <a:latin typeface="Arial"/>
                <a:cs typeface="Arial"/>
              </a:rPr>
              <a:t>as</a:t>
            </a:r>
            <a:r>
              <a:rPr i="1" spc="-2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i="1" spc="-10" dirty="0">
                <a:solidFill>
                  <a:srgbClr val="D8D8FF"/>
                </a:solidFill>
                <a:latin typeface="Arial"/>
                <a:cs typeface="Arial"/>
              </a:rPr>
              <a:t>knowledge</a:t>
            </a:r>
            <a:r>
              <a:rPr i="1" spc="-25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D8D8D8"/>
                </a:solidFill>
                <a:latin typeface="Arial"/>
                <a:cs typeface="Arial"/>
              </a:rPr>
              <a:t>to</a:t>
            </a:r>
            <a:r>
              <a:rPr i="1" spc="-2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D8D8D8"/>
                </a:solidFill>
                <a:latin typeface="Arial"/>
                <a:cs typeface="Arial"/>
              </a:rPr>
              <a:t>be</a:t>
            </a:r>
            <a:r>
              <a:rPr i="1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i="1" spc="-10" dirty="0">
                <a:solidFill>
                  <a:srgbClr val="F6DEDE"/>
                </a:solidFill>
                <a:latin typeface="Arial"/>
                <a:cs typeface="Arial"/>
              </a:rPr>
              <a:t>applied</a:t>
            </a:r>
            <a:r>
              <a:rPr i="1" spc="-2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i="1" spc="-10" dirty="0">
                <a:solidFill>
                  <a:srgbClr val="D8D8D8"/>
                </a:solidFill>
                <a:latin typeface="Arial"/>
                <a:cs typeface="Arial"/>
              </a:rPr>
              <a:t>towards </a:t>
            </a:r>
            <a:r>
              <a:rPr i="1" spc="-10" dirty="0">
                <a:solidFill>
                  <a:srgbClr val="D8D8FF"/>
                </a:solidFill>
                <a:latin typeface="Arial"/>
                <a:cs typeface="Arial"/>
              </a:rPr>
              <a:t>adaptive</a:t>
            </a:r>
            <a:r>
              <a:rPr i="1" spc="-20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i="1" spc="-10" dirty="0">
                <a:solidFill>
                  <a:srgbClr val="D8D8FF"/>
                </a:solidFill>
                <a:latin typeface="Arial"/>
                <a:cs typeface="Arial"/>
              </a:rPr>
              <a:t>behaviors</a:t>
            </a:r>
            <a:r>
              <a:rPr i="1" spc="-20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D8D8D8"/>
                </a:solidFill>
                <a:latin typeface="Arial"/>
                <a:cs typeface="Arial"/>
              </a:rPr>
              <a:t>within</a:t>
            </a:r>
            <a:r>
              <a:rPr i="1" spc="-1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D8D8D8"/>
                </a:solidFill>
                <a:latin typeface="Arial"/>
                <a:cs typeface="Arial"/>
              </a:rPr>
              <a:t>an</a:t>
            </a:r>
            <a:r>
              <a:rPr i="1" spc="-2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i="1" spc="-10" dirty="0">
                <a:solidFill>
                  <a:srgbClr val="D8D8FF"/>
                </a:solidFill>
                <a:latin typeface="Arial"/>
                <a:cs typeface="Arial"/>
              </a:rPr>
              <a:t>environment</a:t>
            </a:r>
            <a:r>
              <a:rPr i="1" spc="-20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D8D8D8"/>
                </a:solidFill>
                <a:latin typeface="Arial"/>
                <a:cs typeface="Arial"/>
              </a:rPr>
              <a:t>or</a:t>
            </a:r>
            <a:r>
              <a:rPr i="1" spc="-1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D8D8FF"/>
                </a:solidFill>
                <a:latin typeface="Arial"/>
                <a:cs typeface="Arial"/>
              </a:rPr>
              <a:t>context</a:t>
            </a:r>
            <a:r>
              <a:rPr i="1" dirty="0">
                <a:solidFill>
                  <a:srgbClr val="D8D8D8"/>
                </a:solidFill>
                <a:latin typeface="Arial"/>
                <a:cs typeface="Arial"/>
              </a:rPr>
              <a:t>.</a:t>
            </a:r>
            <a:r>
              <a:rPr i="1" spc="4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i="1" spc="-10" dirty="0">
                <a:solidFill>
                  <a:srgbClr val="D8D8D8"/>
                </a:solidFill>
                <a:latin typeface="Arial"/>
                <a:cs typeface="Arial"/>
              </a:rPr>
              <a:t>(...)</a:t>
            </a:r>
            <a:r>
              <a:rPr spc="-10" dirty="0">
                <a:solidFill>
                  <a:srgbClr val="D8D8D8"/>
                </a:solidFill>
              </a:rPr>
              <a:t>”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304131" y="3344092"/>
            <a:ext cx="240665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10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What</a:t>
            </a:r>
            <a:r>
              <a:rPr spc="45" dirty="0"/>
              <a:t> </a:t>
            </a:r>
            <a:r>
              <a:rPr dirty="0"/>
              <a:t>is</a:t>
            </a:r>
            <a:r>
              <a:rPr spc="50" dirty="0"/>
              <a:t> </a:t>
            </a:r>
            <a:r>
              <a:rPr spc="-10" dirty="0"/>
              <a:t>Intelligence?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1067676"/>
            <a:ext cx="4400550" cy="1339850"/>
            <a:chOff x="129196" y="1067676"/>
            <a:chExt cx="4400550" cy="1339850"/>
          </a:xfrm>
        </p:grpSpPr>
        <p:sp>
          <p:nvSpPr>
            <p:cNvPr id="4" name="object 4"/>
            <p:cNvSpPr/>
            <p:nvPr/>
          </p:nvSpPr>
          <p:spPr>
            <a:xfrm>
              <a:off x="129196" y="1067676"/>
              <a:ext cx="4349750" cy="196215"/>
            </a:xfrm>
            <a:custGeom>
              <a:avLst/>
              <a:gdLst/>
              <a:ahLst/>
              <a:cxnLst/>
              <a:rect l="l" t="t" r="r" b="b"/>
              <a:pathLst>
                <a:path w="4349750" h="19621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6133"/>
                  </a:lnTo>
                  <a:lnTo>
                    <a:pt x="4349657" y="196133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1251165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305812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293111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1111923"/>
              <a:ext cx="50800" cy="119388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1295431"/>
              <a:ext cx="4349750" cy="1061720"/>
            </a:xfrm>
            <a:custGeom>
              <a:avLst/>
              <a:gdLst/>
              <a:ahLst/>
              <a:cxnLst/>
              <a:rect l="l" t="t" r="r" b="b"/>
              <a:pathLst>
                <a:path w="4349750" h="1061720">
                  <a:moveTo>
                    <a:pt x="4349657" y="0"/>
                  </a:moveTo>
                  <a:lnTo>
                    <a:pt x="0" y="0"/>
                  </a:lnTo>
                  <a:lnTo>
                    <a:pt x="0" y="1010381"/>
                  </a:lnTo>
                  <a:lnTo>
                    <a:pt x="4008" y="1030105"/>
                  </a:lnTo>
                  <a:lnTo>
                    <a:pt x="14922" y="1046258"/>
                  </a:lnTo>
                  <a:lnTo>
                    <a:pt x="31075" y="1057172"/>
                  </a:lnTo>
                  <a:lnTo>
                    <a:pt x="50800" y="1061181"/>
                  </a:lnTo>
                  <a:lnTo>
                    <a:pt x="4298856" y="1061181"/>
                  </a:lnTo>
                  <a:lnTo>
                    <a:pt x="4318581" y="1057172"/>
                  </a:lnTo>
                  <a:lnTo>
                    <a:pt x="4334734" y="1046258"/>
                  </a:lnTo>
                  <a:lnTo>
                    <a:pt x="4345648" y="1030105"/>
                  </a:lnTo>
                  <a:lnTo>
                    <a:pt x="4349657" y="1010381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1150003"/>
              <a:ext cx="0" cy="1175385"/>
            </a:xfrm>
            <a:custGeom>
              <a:avLst/>
              <a:gdLst/>
              <a:ahLst/>
              <a:cxnLst/>
              <a:rect l="l" t="t" r="r" b="b"/>
              <a:pathLst>
                <a:path h="1175385">
                  <a:moveTo>
                    <a:pt x="0" y="117485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113730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112460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111190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7256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pc="-10" dirty="0"/>
              <a:t>Intelligence</a:t>
            </a:r>
            <a:r>
              <a:rPr spc="-15" dirty="0"/>
              <a:t> </a:t>
            </a:r>
            <a:r>
              <a:rPr dirty="0"/>
              <a:t>(from</a:t>
            </a:r>
            <a:r>
              <a:rPr spc="-15" dirty="0"/>
              <a:t> </a:t>
            </a:r>
            <a:r>
              <a:rPr spc="-10" dirty="0"/>
              <a:t>Wikipedia)</a:t>
            </a:r>
          </a:p>
          <a:p>
            <a:pPr marL="12700" marR="5080">
              <a:lnSpc>
                <a:spcPct val="102600"/>
              </a:lnSpc>
              <a:spcBef>
                <a:spcPts val="335"/>
              </a:spcBef>
            </a:pPr>
            <a:r>
              <a:rPr spc="-10" dirty="0">
                <a:solidFill>
                  <a:srgbClr val="000000"/>
                </a:solidFill>
              </a:rPr>
              <a:t>“</a:t>
            </a:r>
            <a:r>
              <a:rPr i="1" spc="-10" dirty="0">
                <a:solidFill>
                  <a:srgbClr val="C92626"/>
                </a:solidFill>
                <a:latin typeface="Arial"/>
                <a:cs typeface="Arial"/>
              </a:rPr>
              <a:t>Intelligence</a:t>
            </a:r>
            <a:r>
              <a:rPr i="1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000000"/>
                </a:solidFill>
                <a:latin typeface="Arial"/>
                <a:cs typeface="Arial"/>
              </a:rPr>
              <a:t>has</a:t>
            </a:r>
            <a:r>
              <a:rPr i="1" spc="-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000000"/>
                </a:solidFill>
                <a:latin typeface="Arial"/>
                <a:cs typeface="Arial"/>
              </a:rPr>
              <a:t>been</a:t>
            </a:r>
            <a:r>
              <a:rPr i="1" spc="-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000000"/>
                </a:solidFill>
                <a:latin typeface="Arial"/>
                <a:cs typeface="Arial"/>
              </a:rPr>
              <a:t>defined</a:t>
            </a:r>
            <a:r>
              <a:rPr i="1" spc="-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000000"/>
                </a:solidFill>
                <a:latin typeface="Arial"/>
                <a:cs typeface="Arial"/>
              </a:rPr>
              <a:t>in</a:t>
            </a:r>
            <a:r>
              <a:rPr i="1" spc="-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000000"/>
                </a:solidFill>
                <a:latin typeface="Arial"/>
                <a:cs typeface="Arial"/>
              </a:rPr>
              <a:t>many</a:t>
            </a:r>
            <a:r>
              <a:rPr i="1" spc="-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000000"/>
                </a:solidFill>
                <a:latin typeface="Arial"/>
                <a:cs typeface="Arial"/>
              </a:rPr>
              <a:t>ways:</a:t>
            </a:r>
            <a:r>
              <a:rPr i="1" spc="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i="1" spc="-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000000"/>
                </a:solidFill>
                <a:latin typeface="Arial"/>
                <a:cs typeface="Arial"/>
              </a:rPr>
              <a:t>capacity</a:t>
            </a:r>
            <a:r>
              <a:rPr i="1" spc="-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000000"/>
                </a:solidFill>
                <a:latin typeface="Arial"/>
                <a:cs typeface="Arial"/>
              </a:rPr>
              <a:t>for</a:t>
            </a:r>
            <a:r>
              <a:rPr i="1" spc="-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i="1" spc="-10" dirty="0">
                <a:solidFill>
                  <a:srgbClr val="0000FF"/>
                </a:solidFill>
                <a:latin typeface="Arial"/>
                <a:cs typeface="Arial"/>
              </a:rPr>
              <a:t>logic</a:t>
            </a:r>
            <a:r>
              <a:rPr i="1" spc="-10" dirty="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i="1" dirty="0">
                <a:solidFill>
                  <a:srgbClr val="0000FF"/>
                </a:solidFill>
                <a:latin typeface="Arial"/>
                <a:cs typeface="Arial"/>
              </a:rPr>
              <a:t>understanding</a:t>
            </a:r>
            <a:r>
              <a:rPr i="1" dirty="0">
                <a:solidFill>
                  <a:srgbClr val="000000"/>
                </a:solidFill>
                <a:latin typeface="Arial"/>
                <a:cs typeface="Arial"/>
              </a:rPr>
              <a:t>,</a:t>
            </a:r>
            <a:r>
              <a:rPr i="1" spc="-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i="1" spc="-10" dirty="0">
                <a:solidFill>
                  <a:srgbClr val="0000FF"/>
                </a:solidFill>
                <a:latin typeface="Arial"/>
                <a:cs typeface="Arial"/>
              </a:rPr>
              <a:t>self-awareness</a:t>
            </a:r>
            <a:r>
              <a:rPr i="1" spc="-10" dirty="0">
                <a:solidFill>
                  <a:srgbClr val="000000"/>
                </a:solidFill>
                <a:latin typeface="Arial"/>
                <a:cs typeface="Arial"/>
              </a:rPr>
              <a:t>,</a:t>
            </a:r>
            <a:r>
              <a:rPr i="1" spc="-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0000FF"/>
                </a:solidFill>
                <a:latin typeface="Arial"/>
                <a:cs typeface="Arial"/>
              </a:rPr>
              <a:t>learning</a:t>
            </a:r>
            <a:r>
              <a:rPr i="1" dirty="0">
                <a:solidFill>
                  <a:srgbClr val="000000"/>
                </a:solidFill>
                <a:latin typeface="Arial"/>
                <a:cs typeface="Arial"/>
              </a:rPr>
              <a:t>,</a:t>
            </a:r>
            <a:r>
              <a:rPr i="1" spc="-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0000FF"/>
                </a:solidFill>
                <a:latin typeface="Arial"/>
                <a:cs typeface="Arial"/>
              </a:rPr>
              <a:t>emotional</a:t>
            </a:r>
            <a:r>
              <a:rPr i="1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i="1" spc="-10" dirty="0">
                <a:solidFill>
                  <a:srgbClr val="0000FF"/>
                </a:solidFill>
                <a:latin typeface="Arial"/>
                <a:cs typeface="Arial"/>
              </a:rPr>
              <a:t>knowledge</a:t>
            </a:r>
            <a:r>
              <a:rPr i="1" spc="-10" dirty="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i="1" dirty="0">
                <a:solidFill>
                  <a:srgbClr val="0000FF"/>
                </a:solidFill>
                <a:latin typeface="Arial"/>
                <a:cs typeface="Arial"/>
              </a:rPr>
              <a:t>reasoning</a:t>
            </a:r>
            <a:r>
              <a:rPr i="1" dirty="0">
                <a:solidFill>
                  <a:srgbClr val="000000"/>
                </a:solidFill>
                <a:latin typeface="Arial"/>
                <a:cs typeface="Arial"/>
              </a:rPr>
              <a:t>,</a:t>
            </a:r>
            <a:r>
              <a:rPr i="1" spc="-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i="1" spc="-10" dirty="0">
                <a:solidFill>
                  <a:srgbClr val="0000FF"/>
                </a:solidFill>
                <a:latin typeface="Arial"/>
                <a:cs typeface="Arial"/>
              </a:rPr>
              <a:t>planning</a:t>
            </a:r>
            <a:r>
              <a:rPr i="1" spc="-10" dirty="0">
                <a:solidFill>
                  <a:srgbClr val="000000"/>
                </a:solidFill>
                <a:latin typeface="Arial"/>
                <a:cs typeface="Arial"/>
              </a:rPr>
              <a:t>,</a:t>
            </a:r>
            <a:r>
              <a:rPr i="1" spc="-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0000FF"/>
                </a:solidFill>
                <a:latin typeface="Arial"/>
                <a:cs typeface="Arial"/>
              </a:rPr>
              <a:t>creativity</a:t>
            </a:r>
            <a:r>
              <a:rPr i="1" dirty="0">
                <a:solidFill>
                  <a:srgbClr val="000000"/>
                </a:solidFill>
                <a:latin typeface="Arial"/>
                <a:cs typeface="Arial"/>
              </a:rPr>
              <a:t>,</a:t>
            </a:r>
            <a:r>
              <a:rPr i="1" spc="-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0000FF"/>
                </a:solidFill>
                <a:latin typeface="Arial"/>
                <a:cs typeface="Arial"/>
              </a:rPr>
              <a:t>critical</a:t>
            </a:r>
            <a:r>
              <a:rPr i="1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i="1" spc="-10" dirty="0">
                <a:solidFill>
                  <a:srgbClr val="0000FF"/>
                </a:solidFill>
                <a:latin typeface="Arial"/>
                <a:cs typeface="Arial"/>
              </a:rPr>
              <a:t>thinking</a:t>
            </a:r>
            <a:r>
              <a:rPr i="1" spc="-10" dirty="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i="1" dirty="0">
                <a:solidFill>
                  <a:srgbClr val="000000"/>
                </a:solidFill>
                <a:latin typeface="Arial"/>
                <a:cs typeface="Arial"/>
              </a:rPr>
              <a:t>and</a:t>
            </a:r>
            <a:r>
              <a:rPr i="1" spc="-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i="1" spc="-20" dirty="0">
                <a:solidFill>
                  <a:srgbClr val="0000FF"/>
                </a:solidFill>
                <a:latin typeface="Arial"/>
                <a:cs typeface="Arial"/>
              </a:rPr>
              <a:t>problem-</a:t>
            </a:r>
            <a:r>
              <a:rPr i="1" spc="-10" dirty="0">
                <a:solidFill>
                  <a:srgbClr val="0000FF"/>
                </a:solidFill>
                <a:latin typeface="Arial"/>
                <a:cs typeface="Arial"/>
              </a:rPr>
              <a:t>solving</a:t>
            </a:r>
            <a:r>
              <a:rPr i="1" spc="-10" dirty="0">
                <a:solidFill>
                  <a:srgbClr val="000000"/>
                </a:solidFill>
                <a:latin typeface="Arial"/>
                <a:cs typeface="Arial"/>
              </a:rPr>
              <a:t>. </a:t>
            </a:r>
            <a:r>
              <a:rPr i="1" dirty="0">
                <a:solidFill>
                  <a:srgbClr val="000000"/>
                </a:solidFill>
                <a:latin typeface="Arial"/>
                <a:cs typeface="Arial"/>
              </a:rPr>
              <a:t>More</a:t>
            </a:r>
            <a:r>
              <a:rPr i="1" spc="-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i="1" spc="-20" dirty="0">
                <a:solidFill>
                  <a:srgbClr val="000000"/>
                </a:solidFill>
                <a:latin typeface="Arial"/>
                <a:cs typeface="Arial"/>
              </a:rPr>
              <a:t>generally, </a:t>
            </a:r>
            <a:r>
              <a:rPr i="1" dirty="0">
                <a:solidFill>
                  <a:srgbClr val="000000"/>
                </a:solidFill>
                <a:latin typeface="Arial"/>
                <a:cs typeface="Arial"/>
              </a:rPr>
              <a:t>it</a:t>
            </a:r>
            <a:r>
              <a:rPr i="1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000000"/>
                </a:solidFill>
                <a:latin typeface="Arial"/>
                <a:cs typeface="Arial"/>
              </a:rPr>
              <a:t>can</a:t>
            </a:r>
            <a:r>
              <a:rPr i="1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000000"/>
                </a:solidFill>
                <a:latin typeface="Arial"/>
                <a:cs typeface="Arial"/>
              </a:rPr>
              <a:t>be</a:t>
            </a:r>
            <a:r>
              <a:rPr i="1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000000"/>
                </a:solidFill>
                <a:latin typeface="Arial"/>
                <a:cs typeface="Arial"/>
              </a:rPr>
              <a:t>described</a:t>
            </a:r>
            <a:r>
              <a:rPr i="1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000000"/>
                </a:solidFill>
                <a:latin typeface="Arial"/>
                <a:cs typeface="Arial"/>
              </a:rPr>
              <a:t>as</a:t>
            </a:r>
            <a:r>
              <a:rPr i="1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i="1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000000"/>
                </a:solidFill>
                <a:latin typeface="Arial"/>
                <a:cs typeface="Arial"/>
              </a:rPr>
              <a:t>ability</a:t>
            </a:r>
            <a:r>
              <a:rPr i="1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000000"/>
                </a:solidFill>
                <a:latin typeface="Arial"/>
                <a:cs typeface="Arial"/>
              </a:rPr>
              <a:t>to</a:t>
            </a:r>
            <a:r>
              <a:rPr i="1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i="1" spc="-10" dirty="0">
                <a:solidFill>
                  <a:srgbClr val="C92626"/>
                </a:solidFill>
                <a:latin typeface="Arial"/>
                <a:cs typeface="Arial"/>
              </a:rPr>
              <a:t>perceive</a:t>
            </a:r>
            <a:r>
              <a:rPr i="1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000000"/>
                </a:solidFill>
                <a:latin typeface="Arial"/>
                <a:cs typeface="Arial"/>
              </a:rPr>
              <a:t>or</a:t>
            </a:r>
            <a:r>
              <a:rPr i="1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i="1" spc="-10" dirty="0">
                <a:solidFill>
                  <a:srgbClr val="C92626"/>
                </a:solidFill>
                <a:latin typeface="Arial"/>
                <a:cs typeface="Arial"/>
              </a:rPr>
              <a:t>infer </a:t>
            </a:r>
            <a:r>
              <a:rPr i="1" dirty="0">
                <a:solidFill>
                  <a:srgbClr val="0000FF"/>
                </a:solidFill>
                <a:latin typeface="Arial"/>
                <a:cs typeface="Arial"/>
              </a:rPr>
              <a:t>information</a:t>
            </a:r>
            <a:r>
              <a:rPr i="1" dirty="0">
                <a:solidFill>
                  <a:srgbClr val="000000"/>
                </a:solidFill>
                <a:latin typeface="Arial"/>
                <a:cs typeface="Arial"/>
              </a:rPr>
              <a:t>,</a:t>
            </a:r>
            <a:r>
              <a:rPr i="1" spc="-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000000"/>
                </a:solidFill>
                <a:latin typeface="Arial"/>
                <a:cs typeface="Arial"/>
              </a:rPr>
              <a:t>and</a:t>
            </a:r>
            <a:r>
              <a:rPr i="1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000000"/>
                </a:solidFill>
                <a:latin typeface="Arial"/>
                <a:cs typeface="Arial"/>
              </a:rPr>
              <a:t>to</a:t>
            </a:r>
            <a:r>
              <a:rPr i="1" spc="-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C92626"/>
                </a:solidFill>
                <a:latin typeface="Arial"/>
                <a:cs typeface="Arial"/>
              </a:rPr>
              <a:t>retain</a:t>
            </a:r>
            <a:r>
              <a:rPr i="1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000000"/>
                </a:solidFill>
                <a:latin typeface="Arial"/>
                <a:cs typeface="Arial"/>
              </a:rPr>
              <a:t>it</a:t>
            </a:r>
            <a:r>
              <a:rPr i="1" spc="-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000000"/>
                </a:solidFill>
                <a:latin typeface="Arial"/>
                <a:cs typeface="Arial"/>
              </a:rPr>
              <a:t>as</a:t>
            </a:r>
            <a:r>
              <a:rPr i="1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i="1" spc="-10" dirty="0">
                <a:solidFill>
                  <a:srgbClr val="0000FF"/>
                </a:solidFill>
                <a:latin typeface="Arial"/>
                <a:cs typeface="Arial"/>
              </a:rPr>
              <a:t>knowledge</a:t>
            </a:r>
            <a:r>
              <a:rPr i="1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000000"/>
                </a:solidFill>
                <a:latin typeface="Arial"/>
                <a:cs typeface="Arial"/>
              </a:rPr>
              <a:t>to</a:t>
            </a:r>
            <a:r>
              <a:rPr i="1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000000"/>
                </a:solidFill>
                <a:latin typeface="Arial"/>
                <a:cs typeface="Arial"/>
              </a:rPr>
              <a:t>be</a:t>
            </a:r>
            <a:r>
              <a:rPr i="1" spc="-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i="1" spc="-10" dirty="0">
                <a:solidFill>
                  <a:srgbClr val="C92626"/>
                </a:solidFill>
                <a:latin typeface="Arial"/>
                <a:cs typeface="Arial"/>
              </a:rPr>
              <a:t>applied</a:t>
            </a:r>
            <a:r>
              <a:rPr i="1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i="1" spc="-10" dirty="0">
                <a:solidFill>
                  <a:srgbClr val="000000"/>
                </a:solidFill>
                <a:latin typeface="Arial"/>
                <a:cs typeface="Arial"/>
              </a:rPr>
              <a:t>towards </a:t>
            </a:r>
            <a:r>
              <a:rPr i="1" spc="-10" dirty="0">
                <a:solidFill>
                  <a:srgbClr val="0000FF"/>
                </a:solidFill>
                <a:latin typeface="Arial"/>
                <a:cs typeface="Arial"/>
              </a:rPr>
              <a:t>adaptive</a:t>
            </a:r>
            <a:r>
              <a:rPr i="1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i="1" spc="-10" dirty="0">
                <a:solidFill>
                  <a:srgbClr val="0000FF"/>
                </a:solidFill>
                <a:latin typeface="Arial"/>
                <a:cs typeface="Arial"/>
              </a:rPr>
              <a:t>behaviors</a:t>
            </a:r>
            <a:r>
              <a:rPr i="1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000000"/>
                </a:solidFill>
                <a:latin typeface="Arial"/>
                <a:cs typeface="Arial"/>
              </a:rPr>
              <a:t>within</a:t>
            </a:r>
            <a:r>
              <a:rPr i="1" spc="-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000000"/>
                </a:solidFill>
                <a:latin typeface="Arial"/>
                <a:cs typeface="Arial"/>
              </a:rPr>
              <a:t>an</a:t>
            </a:r>
            <a:r>
              <a:rPr i="1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i="1" spc="-10" dirty="0">
                <a:solidFill>
                  <a:srgbClr val="0000FF"/>
                </a:solidFill>
                <a:latin typeface="Arial"/>
                <a:cs typeface="Arial"/>
              </a:rPr>
              <a:t>environment</a:t>
            </a:r>
            <a:r>
              <a:rPr i="1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000000"/>
                </a:solidFill>
                <a:latin typeface="Arial"/>
                <a:cs typeface="Arial"/>
              </a:rPr>
              <a:t>or</a:t>
            </a:r>
            <a:r>
              <a:rPr i="1" spc="-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0000FF"/>
                </a:solidFill>
                <a:latin typeface="Arial"/>
                <a:cs typeface="Arial"/>
              </a:rPr>
              <a:t>context</a:t>
            </a:r>
            <a:r>
              <a:rPr i="1" dirty="0">
                <a:solidFill>
                  <a:srgbClr val="000000"/>
                </a:solidFill>
                <a:latin typeface="Arial"/>
                <a:cs typeface="Arial"/>
              </a:rPr>
              <a:t>.</a:t>
            </a:r>
            <a:r>
              <a:rPr i="1" spc="4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i="1" spc="-10" dirty="0">
                <a:solidFill>
                  <a:srgbClr val="000000"/>
                </a:solidFill>
                <a:latin typeface="Arial"/>
                <a:cs typeface="Arial"/>
              </a:rPr>
              <a:t>(...)</a:t>
            </a:r>
            <a:r>
              <a:rPr spc="-10" dirty="0">
                <a:solidFill>
                  <a:srgbClr val="000000"/>
                </a:solidFill>
              </a:rPr>
              <a:t>”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304131" y="3344092"/>
            <a:ext cx="240665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10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What</a:t>
            </a:r>
            <a:r>
              <a:rPr spc="75" dirty="0"/>
              <a:t> </a:t>
            </a:r>
            <a:r>
              <a:rPr dirty="0"/>
              <a:t>is</a:t>
            </a:r>
            <a:r>
              <a:rPr spc="80" dirty="0"/>
              <a:t> </a:t>
            </a:r>
            <a:r>
              <a:rPr dirty="0"/>
              <a:t>Intelligence?</a:t>
            </a:r>
            <a:r>
              <a:rPr spc="195" dirty="0"/>
              <a:t> </a:t>
            </a:r>
            <a:r>
              <a:rPr spc="-10" dirty="0"/>
              <a:t>[cont.]</a:t>
            </a:r>
          </a:p>
        </p:txBody>
      </p:sp>
      <p:sp>
        <p:nvSpPr>
          <p:cNvPr id="3" name="object 3"/>
          <p:cNvSpPr/>
          <p:nvPr/>
        </p:nvSpPr>
        <p:spPr>
          <a:xfrm>
            <a:off x="129196" y="432091"/>
            <a:ext cx="4349750" cy="191770"/>
          </a:xfrm>
          <a:custGeom>
            <a:avLst/>
            <a:gdLst/>
            <a:ahLst/>
            <a:cxnLst/>
            <a:rect l="l" t="t" r="r" b="b"/>
            <a:pathLst>
              <a:path w="4349750" h="191770">
                <a:moveTo>
                  <a:pt x="4298856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91282"/>
                </a:lnTo>
                <a:lnTo>
                  <a:pt x="4349657" y="191282"/>
                </a:lnTo>
                <a:lnTo>
                  <a:pt x="4349657" y="50800"/>
                </a:lnTo>
                <a:lnTo>
                  <a:pt x="4345648" y="31075"/>
                </a:lnTo>
                <a:lnTo>
                  <a:pt x="4334734" y="14922"/>
                </a:lnTo>
                <a:lnTo>
                  <a:pt x="4318581" y="4008"/>
                </a:lnTo>
                <a:lnTo>
                  <a:pt x="4298856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7297" y="417663"/>
            <a:ext cx="148971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Example: simple</a:t>
            </a:r>
            <a:r>
              <a:rPr sz="1100" spc="-5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puzzle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29196" y="476288"/>
            <a:ext cx="4400550" cy="2980055"/>
            <a:chOff x="129196" y="476288"/>
            <a:chExt cx="4400550" cy="298005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10717"/>
              <a:ext cx="4349657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362223"/>
              <a:ext cx="101600" cy="9377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349523"/>
              <a:ext cx="4298856" cy="10647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76326"/>
              <a:ext cx="50800" cy="288589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29196" y="654965"/>
              <a:ext cx="4349750" cy="2758440"/>
            </a:xfrm>
            <a:custGeom>
              <a:avLst/>
              <a:gdLst/>
              <a:ahLst/>
              <a:cxnLst/>
              <a:rect l="l" t="t" r="r" b="b"/>
              <a:pathLst>
                <a:path w="4349750" h="2758440">
                  <a:moveTo>
                    <a:pt x="4349657" y="0"/>
                  </a:moveTo>
                  <a:lnTo>
                    <a:pt x="0" y="0"/>
                  </a:lnTo>
                  <a:lnTo>
                    <a:pt x="0" y="2707257"/>
                  </a:lnTo>
                  <a:lnTo>
                    <a:pt x="4008" y="2726982"/>
                  </a:lnTo>
                  <a:lnTo>
                    <a:pt x="14922" y="2743135"/>
                  </a:lnTo>
                  <a:lnTo>
                    <a:pt x="31075" y="2754049"/>
                  </a:lnTo>
                  <a:lnTo>
                    <a:pt x="50800" y="2758057"/>
                  </a:lnTo>
                  <a:lnTo>
                    <a:pt x="4298856" y="2758057"/>
                  </a:lnTo>
                  <a:lnTo>
                    <a:pt x="4318581" y="2754049"/>
                  </a:lnTo>
                  <a:lnTo>
                    <a:pt x="4334734" y="2743135"/>
                  </a:lnTo>
                  <a:lnTo>
                    <a:pt x="4345648" y="2726982"/>
                  </a:lnTo>
                  <a:lnTo>
                    <a:pt x="4349657" y="2707257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14388"/>
              <a:ext cx="0" cy="2867025"/>
            </a:xfrm>
            <a:custGeom>
              <a:avLst/>
              <a:gdLst/>
              <a:ahLst/>
              <a:cxnLst/>
              <a:rect l="l" t="t" r="r" b="b"/>
              <a:pathLst>
                <a:path h="2867025">
                  <a:moveTo>
                    <a:pt x="0" y="286688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0168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48898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78853" y="47628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3668" y="777229"/>
              <a:ext cx="1274413" cy="107514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79916" y="680288"/>
              <a:ext cx="1274407" cy="117208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98586" y="1887892"/>
            <a:ext cx="1010919" cy="98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(Courtesy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of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Michela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Milano,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UniBO)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11010" y="2261552"/>
            <a:ext cx="76835" cy="443865"/>
            <a:chOff x="311010" y="2261552"/>
            <a:chExt cx="76835" cy="443865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2261552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2628481"/>
              <a:ext cx="76809" cy="7680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44385" y="2164588"/>
            <a:ext cx="3479800" cy="58420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100" dirty="0">
                <a:latin typeface="Arial"/>
                <a:cs typeface="Arial"/>
              </a:rPr>
              <a:t>What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solution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this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puzzle?</a:t>
            </a:r>
            <a:endParaRPr sz="1100">
              <a:latin typeface="Arial"/>
              <a:cs typeface="Arial"/>
            </a:endParaRPr>
          </a:p>
          <a:p>
            <a:pPr marL="16510">
              <a:lnSpc>
                <a:spcPct val="100000"/>
              </a:lnSpc>
              <a:spcBef>
                <a:spcPts val="175"/>
              </a:spcBef>
            </a:pPr>
            <a:r>
              <a:rPr sz="1000" spc="-20" dirty="0">
                <a:solidFill>
                  <a:srgbClr val="CFCFED"/>
                </a:solidFill>
                <a:latin typeface="Lucida Sans Unicode"/>
                <a:cs typeface="Lucida Sans Unicode"/>
              </a:rPr>
              <a:t>=</a:t>
            </a:r>
            <a:r>
              <a:rPr sz="1000" i="1" spc="-20" dirty="0">
                <a:solidFill>
                  <a:srgbClr val="CFCFED"/>
                </a:solidFill>
                <a:latin typeface="Meiryo UI"/>
                <a:cs typeface="Meiryo UI"/>
              </a:rPr>
              <a:t>⇒</a:t>
            </a:r>
            <a:r>
              <a:rPr sz="1000" i="1" spc="130" dirty="0">
                <a:solidFill>
                  <a:srgbClr val="CFCFED"/>
                </a:solidFill>
                <a:latin typeface="Meiryo UI"/>
                <a:cs typeface="Meiryo UI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(I’d</a:t>
            </a:r>
            <a:r>
              <a:rPr sz="10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say)</a:t>
            </a:r>
            <a:r>
              <a:rPr sz="10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B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0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result</a:t>
            </a:r>
            <a:r>
              <a:rPr sz="10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0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column-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by-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column</a:t>
            </a:r>
            <a:r>
              <a:rPr sz="10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clockwise</a:t>
            </a:r>
            <a:r>
              <a:rPr sz="10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rotation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What</a:t>
            </a:r>
            <a:r>
              <a:rPr sz="1100" spc="-5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have</a:t>
            </a:r>
            <a:r>
              <a:rPr sz="1100" spc="-4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you</a:t>
            </a:r>
            <a:r>
              <a:rPr sz="1100" spc="-4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done</a:t>
            </a:r>
            <a:r>
              <a:rPr sz="1100" spc="-4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for</a:t>
            </a:r>
            <a:r>
              <a:rPr sz="1100" spc="-4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solving</a:t>
            </a:r>
            <a:r>
              <a:rPr sz="1100" spc="-4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it?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31533" y="2774734"/>
            <a:ext cx="134620" cy="286385"/>
            <a:chOff x="531533" y="2774734"/>
            <a:chExt cx="134620" cy="286385"/>
          </a:xfrm>
        </p:grpSpPr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1533" y="2774734"/>
              <a:ext cx="134416" cy="1344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1533" y="2926562"/>
              <a:ext cx="134416" cy="13441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564934" y="2774053"/>
            <a:ext cx="6794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0" dirty="0">
                <a:solidFill>
                  <a:srgbClr val="EBEBF7"/>
                </a:solidFill>
                <a:latin typeface="Arial"/>
                <a:cs typeface="Arial"/>
              </a:rPr>
              <a:t>1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600" spc="-50" dirty="0">
                <a:solidFill>
                  <a:srgbClr val="EBEBF7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pic>
        <p:nvPicPr>
          <p:cNvPr id="26" name="object 2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31533" y="3230219"/>
            <a:ext cx="134416" cy="134416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564934" y="3228764"/>
            <a:ext cx="6794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0" dirty="0">
                <a:solidFill>
                  <a:srgbClr val="EBEBF7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304144" y="3344092"/>
            <a:ext cx="240665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11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21487" y="2745732"/>
            <a:ext cx="2955290" cy="6330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read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&amp;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recognize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figures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14" dirty="0">
                <a:solidFill>
                  <a:srgbClr val="E5E5F1"/>
                </a:solidFill>
                <a:latin typeface="Lucida Sans Unicode"/>
                <a:cs typeface="Lucida Sans Unicode"/>
              </a:rPr>
              <a:t>=</a:t>
            </a:r>
            <a:r>
              <a:rPr sz="1000" i="1" spc="-114" dirty="0">
                <a:solidFill>
                  <a:srgbClr val="E5E5F1"/>
                </a:solidFill>
                <a:latin typeface="Meiryo UI"/>
                <a:cs typeface="Meiryo UI"/>
              </a:rPr>
              <a:t>⇒</a:t>
            </a:r>
            <a:r>
              <a:rPr sz="1000" i="1" spc="-65" dirty="0">
                <a:solidFill>
                  <a:srgbClr val="E5E5F1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E5E5F7"/>
                </a:solidFill>
                <a:latin typeface="Arial"/>
                <a:cs typeface="Arial"/>
              </a:rPr>
              <a:t>perceive</a:t>
            </a:r>
            <a:r>
              <a:rPr sz="1000" spc="-10" dirty="0">
                <a:solidFill>
                  <a:srgbClr val="E5E5F7"/>
                </a:solidFill>
                <a:latin typeface="Arial"/>
                <a:cs typeface="Arial"/>
              </a:rPr>
              <a:t> information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recognize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patterns,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problem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and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candidate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solutions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ts val="1190"/>
              </a:lnSpc>
            </a:pPr>
            <a:r>
              <a:rPr sz="1000" spc="-114" dirty="0">
                <a:solidFill>
                  <a:srgbClr val="E5E5F1"/>
                </a:solidFill>
                <a:latin typeface="Lucida Sans Unicode"/>
                <a:cs typeface="Lucida Sans Unicode"/>
              </a:rPr>
              <a:t>=</a:t>
            </a:r>
            <a:r>
              <a:rPr sz="1000" i="1" spc="-114" dirty="0">
                <a:solidFill>
                  <a:srgbClr val="E5E5F1"/>
                </a:solidFill>
                <a:latin typeface="Meiryo UI"/>
                <a:cs typeface="Meiryo UI"/>
              </a:rPr>
              <a:t>⇒</a:t>
            </a:r>
            <a:r>
              <a:rPr sz="1000" i="1" spc="-60" dirty="0">
                <a:solidFill>
                  <a:srgbClr val="E5E5F1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E5E5F7"/>
                </a:solidFill>
                <a:latin typeface="Arial"/>
                <a:cs typeface="Arial"/>
              </a:rPr>
              <a:t>retain</a:t>
            </a:r>
            <a:r>
              <a:rPr sz="1000" spc="5" dirty="0">
                <a:solidFill>
                  <a:srgbClr val="E5E5F7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7"/>
                </a:solidFill>
                <a:latin typeface="Arial"/>
                <a:cs typeface="Arial"/>
              </a:rPr>
              <a:t>knowledge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ts val="1200"/>
              </a:lnSpc>
            </a:pP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choose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solution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14" dirty="0">
                <a:solidFill>
                  <a:srgbClr val="E5E5F1"/>
                </a:solidFill>
                <a:latin typeface="Lucida Sans Unicode"/>
                <a:cs typeface="Lucida Sans Unicode"/>
              </a:rPr>
              <a:t>=</a:t>
            </a:r>
            <a:r>
              <a:rPr sz="1000" i="1" spc="-114" dirty="0">
                <a:solidFill>
                  <a:srgbClr val="E5E5F1"/>
                </a:solidFill>
                <a:latin typeface="Meiryo UI"/>
                <a:cs typeface="Meiryo UI"/>
              </a:rPr>
              <a:t>⇒</a:t>
            </a:r>
            <a:r>
              <a:rPr sz="1000" i="1" spc="-65" dirty="0">
                <a:solidFill>
                  <a:srgbClr val="E5E5F1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E5E5F7"/>
                </a:solidFill>
                <a:latin typeface="Arial"/>
                <a:cs typeface="Arial"/>
              </a:rPr>
              <a:t>infer</a:t>
            </a:r>
            <a:r>
              <a:rPr sz="1000" spc="-10" dirty="0">
                <a:solidFill>
                  <a:srgbClr val="E5E5F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7"/>
                </a:solidFill>
                <a:latin typeface="Arial"/>
                <a:cs typeface="Arial"/>
              </a:rPr>
              <a:t>other</a:t>
            </a:r>
            <a:r>
              <a:rPr sz="1000" spc="-10" dirty="0">
                <a:solidFill>
                  <a:srgbClr val="E5E5F7"/>
                </a:solidFill>
                <a:latin typeface="Arial"/>
                <a:cs typeface="Arial"/>
              </a:rPr>
              <a:t> knowledge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What</a:t>
            </a:r>
            <a:r>
              <a:rPr spc="75" dirty="0"/>
              <a:t> </a:t>
            </a:r>
            <a:r>
              <a:rPr dirty="0"/>
              <a:t>is</a:t>
            </a:r>
            <a:r>
              <a:rPr spc="80" dirty="0"/>
              <a:t> </a:t>
            </a:r>
            <a:r>
              <a:rPr dirty="0"/>
              <a:t>Intelligence?</a:t>
            </a:r>
            <a:r>
              <a:rPr spc="195" dirty="0"/>
              <a:t> </a:t>
            </a:r>
            <a:r>
              <a:rPr spc="-10" dirty="0"/>
              <a:t>[cont.]</a:t>
            </a:r>
          </a:p>
        </p:txBody>
      </p:sp>
      <p:sp>
        <p:nvSpPr>
          <p:cNvPr id="3" name="object 3"/>
          <p:cNvSpPr/>
          <p:nvPr/>
        </p:nvSpPr>
        <p:spPr>
          <a:xfrm>
            <a:off x="129196" y="432091"/>
            <a:ext cx="4349750" cy="191770"/>
          </a:xfrm>
          <a:custGeom>
            <a:avLst/>
            <a:gdLst/>
            <a:ahLst/>
            <a:cxnLst/>
            <a:rect l="l" t="t" r="r" b="b"/>
            <a:pathLst>
              <a:path w="4349750" h="191770">
                <a:moveTo>
                  <a:pt x="4298856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91282"/>
                </a:lnTo>
                <a:lnTo>
                  <a:pt x="4349657" y="191282"/>
                </a:lnTo>
                <a:lnTo>
                  <a:pt x="4349657" y="50800"/>
                </a:lnTo>
                <a:lnTo>
                  <a:pt x="4345648" y="31075"/>
                </a:lnTo>
                <a:lnTo>
                  <a:pt x="4334734" y="14922"/>
                </a:lnTo>
                <a:lnTo>
                  <a:pt x="4318581" y="4008"/>
                </a:lnTo>
                <a:lnTo>
                  <a:pt x="4298856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7297" y="417663"/>
            <a:ext cx="148971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Example: simple</a:t>
            </a:r>
            <a:r>
              <a:rPr sz="1100" spc="-5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puzzle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29196" y="476288"/>
            <a:ext cx="4400550" cy="2980055"/>
            <a:chOff x="129196" y="476288"/>
            <a:chExt cx="4400550" cy="298005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10717"/>
              <a:ext cx="4349657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362223"/>
              <a:ext cx="101600" cy="9377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349523"/>
              <a:ext cx="4298856" cy="10647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76326"/>
              <a:ext cx="50800" cy="288589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29196" y="654965"/>
              <a:ext cx="4349750" cy="2758440"/>
            </a:xfrm>
            <a:custGeom>
              <a:avLst/>
              <a:gdLst/>
              <a:ahLst/>
              <a:cxnLst/>
              <a:rect l="l" t="t" r="r" b="b"/>
              <a:pathLst>
                <a:path w="4349750" h="2758440">
                  <a:moveTo>
                    <a:pt x="4349657" y="0"/>
                  </a:moveTo>
                  <a:lnTo>
                    <a:pt x="0" y="0"/>
                  </a:lnTo>
                  <a:lnTo>
                    <a:pt x="0" y="2707257"/>
                  </a:lnTo>
                  <a:lnTo>
                    <a:pt x="4008" y="2726982"/>
                  </a:lnTo>
                  <a:lnTo>
                    <a:pt x="14922" y="2743135"/>
                  </a:lnTo>
                  <a:lnTo>
                    <a:pt x="31075" y="2754049"/>
                  </a:lnTo>
                  <a:lnTo>
                    <a:pt x="50800" y="2758057"/>
                  </a:lnTo>
                  <a:lnTo>
                    <a:pt x="4298856" y="2758057"/>
                  </a:lnTo>
                  <a:lnTo>
                    <a:pt x="4318581" y="2754049"/>
                  </a:lnTo>
                  <a:lnTo>
                    <a:pt x="4334734" y="2743135"/>
                  </a:lnTo>
                  <a:lnTo>
                    <a:pt x="4345648" y="2726982"/>
                  </a:lnTo>
                  <a:lnTo>
                    <a:pt x="4349657" y="2707257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14388"/>
              <a:ext cx="0" cy="2867025"/>
            </a:xfrm>
            <a:custGeom>
              <a:avLst/>
              <a:gdLst/>
              <a:ahLst/>
              <a:cxnLst/>
              <a:rect l="l" t="t" r="r" b="b"/>
              <a:pathLst>
                <a:path h="2867025">
                  <a:moveTo>
                    <a:pt x="0" y="286688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0168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48898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78853" y="47628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3668" y="777229"/>
              <a:ext cx="1274413" cy="107514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79916" y="680288"/>
              <a:ext cx="1274407" cy="117208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98586" y="1887892"/>
            <a:ext cx="1010919" cy="98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(Courtesy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of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Michela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Milano,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UniBO)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11010" y="2261552"/>
            <a:ext cx="76835" cy="443865"/>
            <a:chOff x="311010" y="2261552"/>
            <a:chExt cx="76835" cy="443865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2261552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2628481"/>
              <a:ext cx="76809" cy="7680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44385" y="2164588"/>
            <a:ext cx="3479800" cy="58420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100" dirty="0">
                <a:latin typeface="Arial"/>
                <a:cs typeface="Arial"/>
              </a:rPr>
              <a:t>What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solution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this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puzzle?</a:t>
            </a:r>
            <a:endParaRPr sz="1100">
              <a:latin typeface="Arial"/>
              <a:cs typeface="Arial"/>
            </a:endParaRPr>
          </a:p>
          <a:p>
            <a:pPr marL="16510">
              <a:lnSpc>
                <a:spcPct val="100000"/>
              </a:lnSpc>
              <a:spcBef>
                <a:spcPts val="175"/>
              </a:spcBef>
            </a:pPr>
            <a:r>
              <a:rPr sz="1000" spc="-20" dirty="0">
                <a:solidFill>
                  <a:srgbClr val="3333B2"/>
                </a:solidFill>
                <a:latin typeface="Lucida Sans Unicode"/>
                <a:cs typeface="Lucida Sans Unicode"/>
              </a:rPr>
              <a:t>=</a:t>
            </a:r>
            <a:r>
              <a:rPr sz="1000" i="1" spc="-20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30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spc="-10" dirty="0">
                <a:latin typeface="Arial"/>
                <a:cs typeface="Arial"/>
              </a:rPr>
              <a:t>(I’d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say)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B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result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column-</a:t>
            </a:r>
            <a:r>
              <a:rPr sz="1000" spc="-20" dirty="0">
                <a:latin typeface="Arial"/>
                <a:cs typeface="Arial"/>
              </a:rPr>
              <a:t>by-</a:t>
            </a:r>
            <a:r>
              <a:rPr sz="1000" dirty="0">
                <a:latin typeface="Arial"/>
                <a:cs typeface="Arial"/>
              </a:rPr>
              <a:t>column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clockwise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rotation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What</a:t>
            </a:r>
            <a:r>
              <a:rPr sz="1100" spc="-5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have</a:t>
            </a:r>
            <a:r>
              <a:rPr sz="1100" spc="-4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you</a:t>
            </a:r>
            <a:r>
              <a:rPr sz="1100" spc="-4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done</a:t>
            </a:r>
            <a:r>
              <a:rPr sz="1100" spc="-4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for</a:t>
            </a:r>
            <a:r>
              <a:rPr sz="1100" spc="-4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solving</a:t>
            </a:r>
            <a:r>
              <a:rPr sz="1100" spc="-4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it?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31533" y="2774734"/>
            <a:ext cx="134620" cy="286385"/>
            <a:chOff x="531533" y="2774734"/>
            <a:chExt cx="134620" cy="286385"/>
          </a:xfrm>
        </p:grpSpPr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1533" y="2774734"/>
              <a:ext cx="134416" cy="1344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1533" y="2926562"/>
              <a:ext cx="134416" cy="13441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564934" y="2774053"/>
            <a:ext cx="6794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0" dirty="0">
                <a:solidFill>
                  <a:srgbClr val="EBEBF7"/>
                </a:solidFill>
                <a:latin typeface="Arial"/>
                <a:cs typeface="Arial"/>
              </a:rPr>
              <a:t>1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600" spc="-50" dirty="0">
                <a:solidFill>
                  <a:srgbClr val="EBEBF7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pic>
        <p:nvPicPr>
          <p:cNvPr id="26" name="object 2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31533" y="3230219"/>
            <a:ext cx="134416" cy="134416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564934" y="3228764"/>
            <a:ext cx="6794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0" dirty="0">
                <a:solidFill>
                  <a:srgbClr val="EBEBF7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21487" y="2745732"/>
            <a:ext cx="2955290" cy="6330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read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&amp;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recognize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figures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14" dirty="0">
                <a:solidFill>
                  <a:srgbClr val="E5E5F1"/>
                </a:solidFill>
                <a:latin typeface="Lucida Sans Unicode"/>
                <a:cs typeface="Lucida Sans Unicode"/>
              </a:rPr>
              <a:t>=</a:t>
            </a:r>
            <a:r>
              <a:rPr sz="1000" i="1" spc="-114" dirty="0">
                <a:solidFill>
                  <a:srgbClr val="E5E5F1"/>
                </a:solidFill>
                <a:latin typeface="Meiryo UI"/>
                <a:cs typeface="Meiryo UI"/>
              </a:rPr>
              <a:t>⇒</a:t>
            </a:r>
            <a:r>
              <a:rPr sz="1000" i="1" spc="-65" dirty="0">
                <a:solidFill>
                  <a:srgbClr val="E5E5F1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E5E5F7"/>
                </a:solidFill>
                <a:latin typeface="Arial"/>
                <a:cs typeface="Arial"/>
              </a:rPr>
              <a:t>perceive</a:t>
            </a:r>
            <a:r>
              <a:rPr sz="1000" spc="-10" dirty="0">
                <a:solidFill>
                  <a:srgbClr val="E5E5F7"/>
                </a:solidFill>
                <a:latin typeface="Arial"/>
                <a:cs typeface="Arial"/>
              </a:rPr>
              <a:t> information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recognize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patterns,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problem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and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candidate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solutions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ts val="1190"/>
              </a:lnSpc>
            </a:pPr>
            <a:r>
              <a:rPr sz="1000" spc="-114" dirty="0">
                <a:solidFill>
                  <a:srgbClr val="E5E5F1"/>
                </a:solidFill>
                <a:latin typeface="Lucida Sans Unicode"/>
                <a:cs typeface="Lucida Sans Unicode"/>
              </a:rPr>
              <a:t>=</a:t>
            </a:r>
            <a:r>
              <a:rPr sz="1000" i="1" spc="-114" dirty="0">
                <a:solidFill>
                  <a:srgbClr val="E5E5F1"/>
                </a:solidFill>
                <a:latin typeface="Meiryo UI"/>
                <a:cs typeface="Meiryo UI"/>
              </a:rPr>
              <a:t>⇒</a:t>
            </a:r>
            <a:r>
              <a:rPr sz="1000" i="1" spc="-60" dirty="0">
                <a:solidFill>
                  <a:srgbClr val="E5E5F1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E5E5F7"/>
                </a:solidFill>
                <a:latin typeface="Arial"/>
                <a:cs typeface="Arial"/>
              </a:rPr>
              <a:t>retain</a:t>
            </a:r>
            <a:r>
              <a:rPr sz="1000" spc="5" dirty="0">
                <a:solidFill>
                  <a:srgbClr val="E5E5F7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7"/>
                </a:solidFill>
                <a:latin typeface="Arial"/>
                <a:cs typeface="Arial"/>
              </a:rPr>
              <a:t>knowledge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ts val="1200"/>
              </a:lnSpc>
            </a:pP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choose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solution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14" dirty="0">
                <a:solidFill>
                  <a:srgbClr val="E5E5F1"/>
                </a:solidFill>
                <a:latin typeface="Lucida Sans Unicode"/>
                <a:cs typeface="Lucida Sans Unicode"/>
              </a:rPr>
              <a:t>=</a:t>
            </a:r>
            <a:r>
              <a:rPr sz="1000" i="1" spc="-114" dirty="0">
                <a:solidFill>
                  <a:srgbClr val="E5E5F1"/>
                </a:solidFill>
                <a:latin typeface="Meiryo UI"/>
                <a:cs typeface="Meiryo UI"/>
              </a:rPr>
              <a:t>⇒</a:t>
            </a:r>
            <a:r>
              <a:rPr sz="1000" i="1" spc="-65" dirty="0">
                <a:solidFill>
                  <a:srgbClr val="E5E5F1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E5E5F7"/>
                </a:solidFill>
                <a:latin typeface="Arial"/>
                <a:cs typeface="Arial"/>
              </a:rPr>
              <a:t>infer</a:t>
            </a:r>
            <a:r>
              <a:rPr sz="1000" spc="-10" dirty="0">
                <a:solidFill>
                  <a:srgbClr val="E5E5F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7"/>
                </a:solidFill>
                <a:latin typeface="Arial"/>
                <a:cs typeface="Arial"/>
              </a:rPr>
              <a:t>other</a:t>
            </a:r>
            <a:r>
              <a:rPr sz="1000" spc="-10" dirty="0">
                <a:solidFill>
                  <a:srgbClr val="E5E5F7"/>
                </a:solidFill>
                <a:latin typeface="Arial"/>
                <a:cs typeface="Arial"/>
              </a:rPr>
              <a:t> knowledge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304144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11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What</a:t>
            </a:r>
            <a:r>
              <a:rPr spc="75" dirty="0"/>
              <a:t> </a:t>
            </a:r>
            <a:r>
              <a:rPr dirty="0"/>
              <a:t>is</a:t>
            </a:r>
            <a:r>
              <a:rPr spc="80" dirty="0"/>
              <a:t> </a:t>
            </a:r>
            <a:r>
              <a:rPr dirty="0"/>
              <a:t>Intelligence?</a:t>
            </a:r>
            <a:r>
              <a:rPr spc="195" dirty="0"/>
              <a:t> </a:t>
            </a:r>
            <a:r>
              <a:rPr spc="-10" dirty="0"/>
              <a:t>[cont.]</a:t>
            </a:r>
          </a:p>
        </p:txBody>
      </p:sp>
      <p:sp>
        <p:nvSpPr>
          <p:cNvPr id="3" name="object 3"/>
          <p:cNvSpPr/>
          <p:nvPr/>
        </p:nvSpPr>
        <p:spPr>
          <a:xfrm>
            <a:off x="129196" y="432091"/>
            <a:ext cx="4349750" cy="191770"/>
          </a:xfrm>
          <a:custGeom>
            <a:avLst/>
            <a:gdLst/>
            <a:ahLst/>
            <a:cxnLst/>
            <a:rect l="l" t="t" r="r" b="b"/>
            <a:pathLst>
              <a:path w="4349750" h="191770">
                <a:moveTo>
                  <a:pt x="4298856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91282"/>
                </a:lnTo>
                <a:lnTo>
                  <a:pt x="4349657" y="191282"/>
                </a:lnTo>
                <a:lnTo>
                  <a:pt x="4349657" y="50800"/>
                </a:lnTo>
                <a:lnTo>
                  <a:pt x="4345648" y="31075"/>
                </a:lnTo>
                <a:lnTo>
                  <a:pt x="4334734" y="14922"/>
                </a:lnTo>
                <a:lnTo>
                  <a:pt x="4318581" y="4008"/>
                </a:lnTo>
                <a:lnTo>
                  <a:pt x="4298856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7297" y="417663"/>
            <a:ext cx="148971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Example: simple</a:t>
            </a:r>
            <a:r>
              <a:rPr sz="1100" spc="-5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puzzle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29196" y="476288"/>
            <a:ext cx="4400550" cy="2980055"/>
            <a:chOff x="129196" y="476288"/>
            <a:chExt cx="4400550" cy="298005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10717"/>
              <a:ext cx="4349657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362223"/>
              <a:ext cx="101600" cy="9377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349523"/>
              <a:ext cx="4298856" cy="10647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76326"/>
              <a:ext cx="50800" cy="288589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29196" y="654965"/>
              <a:ext cx="4349750" cy="2758440"/>
            </a:xfrm>
            <a:custGeom>
              <a:avLst/>
              <a:gdLst/>
              <a:ahLst/>
              <a:cxnLst/>
              <a:rect l="l" t="t" r="r" b="b"/>
              <a:pathLst>
                <a:path w="4349750" h="2758440">
                  <a:moveTo>
                    <a:pt x="4349657" y="0"/>
                  </a:moveTo>
                  <a:lnTo>
                    <a:pt x="0" y="0"/>
                  </a:lnTo>
                  <a:lnTo>
                    <a:pt x="0" y="2707257"/>
                  </a:lnTo>
                  <a:lnTo>
                    <a:pt x="4008" y="2726982"/>
                  </a:lnTo>
                  <a:lnTo>
                    <a:pt x="14922" y="2743135"/>
                  </a:lnTo>
                  <a:lnTo>
                    <a:pt x="31075" y="2754049"/>
                  </a:lnTo>
                  <a:lnTo>
                    <a:pt x="50800" y="2758057"/>
                  </a:lnTo>
                  <a:lnTo>
                    <a:pt x="4298856" y="2758057"/>
                  </a:lnTo>
                  <a:lnTo>
                    <a:pt x="4318581" y="2754049"/>
                  </a:lnTo>
                  <a:lnTo>
                    <a:pt x="4334734" y="2743135"/>
                  </a:lnTo>
                  <a:lnTo>
                    <a:pt x="4345648" y="2726982"/>
                  </a:lnTo>
                  <a:lnTo>
                    <a:pt x="4349657" y="2707257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14388"/>
              <a:ext cx="0" cy="2867025"/>
            </a:xfrm>
            <a:custGeom>
              <a:avLst/>
              <a:gdLst/>
              <a:ahLst/>
              <a:cxnLst/>
              <a:rect l="l" t="t" r="r" b="b"/>
              <a:pathLst>
                <a:path h="2867025">
                  <a:moveTo>
                    <a:pt x="0" y="286688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0168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48898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78853" y="47628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3668" y="777229"/>
              <a:ext cx="1274413" cy="107514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79916" y="680288"/>
              <a:ext cx="1274407" cy="117208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98586" y="1887892"/>
            <a:ext cx="1010919" cy="98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(Courtesy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of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Michela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Milano,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UniBO)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11010" y="2261552"/>
            <a:ext cx="76835" cy="443865"/>
            <a:chOff x="311010" y="2261552"/>
            <a:chExt cx="76835" cy="443865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2261552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2628481"/>
              <a:ext cx="76809" cy="7680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44385" y="2164588"/>
            <a:ext cx="3479800" cy="58420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100" dirty="0">
                <a:latin typeface="Arial"/>
                <a:cs typeface="Arial"/>
              </a:rPr>
              <a:t>What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solution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this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puzzle?</a:t>
            </a:r>
            <a:endParaRPr sz="1100">
              <a:latin typeface="Arial"/>
              <a:cs typeface="Arial"/>
            </a:endParaRPr>
          </a:p>
          <a:p>
            <a:pPr marL="16510">
              <a:lnSpc>
                <a:spcPct val="100000"/>
              </a:lnSpc>
              <a:spcBef>
                <a:spcPts val="175"/>
              </a:spcBef>
            </a:pPr>
            <a:r>
              <a:rPr sz="1000" spc="-20" dirty="0">
                <a:solidFill>
                  <a:srgbClr val="3333B2"/>
                </a:solidFill>
                <a:latin typeface="Lucida Sans Unicode"/>
                <a:cs typeface="Lucida Sans Unicode"/>
              </a:rPr>
              <a:t>=</a:t>
            </a:r>
            <a:r>
              <a:rPr sz="1000" i="1" spc="-20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30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spc="-10" dirty="0">
                <a:latin typeface="Arial"/>
                <a:cs typeface="Arial"/>
              </a:rPr>
              <a:t>(I’d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say)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B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result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column-</a:t>
            </a:r>
            <a:r>
              <a:rPr sz="1000" spc="-20" dirty="0">
                <a:latin typeface="Arial"/>
                <a:cs typeface="Arial"/>
              </a:rPr>
              <a:t>by-</a:t>
            </a:r>
            <a:r>
              <a:rPr sz="1000" dirty="0">
                <a:latin typeface="Arial"/>
                <a:cs typeface="Arial"/>
              </a:rPr>
              <a:t>column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clockwise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rotation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What</a:t>
            </a:r>
            <a:r>
              <a:rPr sz="1100" spc="-5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have</a:t>
            </a:r>
            <a:r>
              <a:rPr sz="1100" spc="-4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you</a:t>
            </a:r>
            <a:r>
              <a:rPr sz="1100" spc="-4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done</a:t>
            </a:r>
            <a:r>
              <a:rPr sz="1100" spc="-4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for</a:t>
            </a:r>
            <a:r>
              <a:rPr sz="1100" spc="-4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solving</a:t>
            </a:r>
            <a:r>
              <a:rPr sz="1100" spc="-4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it?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31533" y="2774734"/>
            <a:ext cx="134620" cy="286385"/>
            <a:chOff x="531533" y="2774734"/>
            <a:chExt cx="134620" cy="286385"/>
          </a:xfrm>
        </p:grpSpPr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1533" y="2774734"/>
              <a:ext cx="134416" cy="1344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1533" y="2926562"/>
              <a:ext cx="134416" cy="13441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564934" y="2774053"/>
            <a:ext cx="6794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0" dirty="0">
                <a:solidFill>
                  <a:srgbClr val="EDEDF8"/>
                </a:solidFill>
                <a:latin typeface="Arial"/>
                <a:cs typeface="Arial"/>
              </a:rPr>
              <a:t>1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600" spc="-50" dirty="0">
                <a:solidFill>
                  <a:srgbClr val="EDEDF8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pic>
        <p:nvPicPr>
          <p:cNvPr id="26" name="object 2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31533" y="3230219"/>
            <a:ext cx="134416" cy="134416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564934" y="3228764"/>
            <a:ext cx="6794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0" dirty="0">
                <a:solidFill>
                  <a:srgbClr val="EDEDF8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21487" y="2745732"/>
            <a:ext cx="2955290" cy="6330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read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&amp;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recognize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figures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14" dirty="0">
                <a:solidFill>
                  <a:srgbClr val="C7C7D2"/>
                </a:solidFill>
                <a:latin typeface="Lucida Sans Unicode"/>
                <a:cs typeface="Lucida Sans Unicode"/>
              </a:rPr>
              <a:t>=</a:t>
            </a:r>
            <a:r>
              <a:rPr sz="1000" i="1" spc="-114" dirty="0">
                <a:solidFill>
                  <a:srgbClr val="C7C7D2"/>
                </a:solidFill>
                <a:latin typeface="Meiryo UI"/>
                <a:cs typeface="Meiryo UI"/>
              </a:rPr>
              <a:t>⇒</a:t>
            </a:r>
            <a:r>
              <a:rPr sz="1000" i="1" spc="-65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perceive</a:t>
            </a:r>
            <a:r>
              <a:rPr sz="1000" spc="-10" dirty="0">
                <a:solidFill>
                  <a:srgbClr val="C7C7F8"/>
                </a:solidFill>
                <a:latin typeface="Arial"/>
                <a:cs typeface="Arial"/>
              </a:rPr>
              <a:t> information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recognize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patterns,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problem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candidate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solutions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ts val="1190"/>
              </a:lnSpc>
            </a:pPr>
            <a:r>
              <a:rPr sz="1000" spc="-114" dirty="0">
                <a:solidFill>
                  <a:srgbClr val="C7C7D2"/>
                </a:solidFill>
                <a:latin typeface="Lucida Sans Unicode"/>
                <a:cs typeface="Lucida Sans Unicode"/>
              </a:rPr>
              <a:t>=</a:t>
            </a:r>
            <a:r>
              <a:rPr sz="1000" i="1" spc="-114" dirty="0">
                <a:solidFill>
                  <a:srgbClr val="C7C7D2"/>
                </a:solidFill>
                <a:latin typeface="Meiryo UI"/>
                <a:cs typeface="Meiryo UI"/>
              </a:rPr>
              <a:t>⇒</a:t>
            </a:r>
            <a:r>
              <a:rPr sz="1000" i="1" spc="-60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retain</a:t>
            </a:r>
            <a:r>
              <a:rPr sz="1000" spc="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F8"/>
                </a:solidFill>
                <a:latin typeface="Arial"/>
                <a:cs typeface="Arial"/>
              </a:rPr>
              <a:t>knowledge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ts val="1200"/>
              </a:lnSpc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choose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solution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14" dirty="0">
                <a:solidFill>
                  <a:srgbClr val="C7C7D2"/>
                </a:solidFill>
                <a:latin typeface="Lucida Sans Unicode"/>
                <a:cs typeface="Lucida Sans Unicode"/>
              </a:rPr>
              <a:t>=</a:t>
            </a:r>
            <a:r>
              <a:rPr sz="1000" i="1" spc="-114" dirty="0">
                <a:solidFill>
                  <a:srgbClr val="C7C7D2"/>
                </a:solidFill>
                <a:latin typeface="Meiryo UI"/>
                <a:cs typeface="Meiryo UI"/>
              </a:rPr>
              <a:t>⇒</a:t>
            </a:r>
            <a:r>
              <a:rPr sz="1000" i="1" spc="-65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infer</a:t>
            </a:r>
            <a:r>
              <a:rPr sz="1000" spc="-1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other</a:t>
            </a:r>
            <a:r>
              <a:rPr sz="1000" spc="-10" dirty="0">
                <a:solidFill>
                  <a:srgbClr val="C7C7F8"/>
                </a:solidFill>
                <a:latin typeface="Arial"/>
                <a:cs typeface="Arial"/>
              </a:rPr>
              <a:t> knowledge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304144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11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5565"/>
            <a:ext cx="97726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AI</a:t>
            </a:r>
            <a:r>
              <a:rPr sz="1400" spc="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in</a:t>
            </a:r>
            <a:r>
              <a:rPr sz="1400" spc="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333B2"/>
                </a:solidFill>
                <a:latin typeface="Arial"/>
                <a:cs typeface="Arial"/>
              </a:rPr>
              <a:t>Fiction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9196" y="1691652"/>
            <a:ext cx="4400550" cy="296545"/>
            <a:chOff x="129196" y="1691652"/>
            <a:chExt cx="4400550" cy="296545"/>
          </a:xfrm>
        </p:grpSpPr>
        <p:sp>
          <p:nvSpPr>
            <p:cNvPr id="4" name="object 4"/>
            <p:cNvSpPr/>
            <p:nvPr/>
          </p:nvSpPr>
          <p:spPr>
            <a:xfrm>
              <a:off x="129196" y="1691652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1886077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1873376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1742224"/>
              <a:ext cx="50800" cy="14385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1736081"/>
              <a:ext cx="4349750" cy="201295"/>
            </a:xfrm>
            <a:custGeom>
              <a:avLst/>
              <a:gdLst/>
              <a:ahLst/>
              <a:cxnLst/>
              <a:rect l="l" t="t" r="r" b="b"/>
              <a:pathLst>
                <a:path w="4349750" h="201294">
                  <a:moveTo>
                    <a:pt x="4349657" y="0"/>
                  </a:moveTo>
                  <a:lnTo>
                    <a:pt x="0" y="0"/>
                  </a:lnTo>
                  <a:lnTo>
                    <a:pt x="0" y="149995"/>
                  </a:lnTo>
                  <a:lnTo>
                    <a:pt x="4008" y="169720"/>
                  </a:lnTo>
                  <a:lnTo>
                    <a:pt x="14922" y="185873"/>
                  </a:lnTo>
                  <a:lnTo>
                    <a:pt x="31075" y="196787"/>
                  </a:lnTo>
                  <a:lnTo>
                    <a:pt x="50800" y="200796"/>
                  </a:lnTo>
                  <a:lnTo>
                    <a:pt x="4298856" y="200796"/>
                  </a:lnTo>
                  <a:lnTo>
                    <a:pt x="4318581" y="196787"/>
                  </a:lnTo>
                  <a:lnTo>
                    <a:pt x="4334734" y="185873"/>
                  </a:lnTo>
                  <a:lnTo>
                    <a:pt x="4345648" y="169720"/>
                  </a:lnTo>
                  <a:lnTo>
                    <a:pt x="4349657" y="14999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1780318"/>
              <a:ext cx="0" cy="125095"/>
            </a:xfrm>
            <a:custGeom>
              <a:avLst/>
              <a:gdLst/>
              <a:ahLst/>
              <a:cxnLst/>
              <a:rect l="l" t="t" r="r" b="b"/>
              <a:pathLst>
                <a:path h="125094">
                  <a:moveTo>
                    <a:pt x="0" y="12480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17676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17549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17422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67297" y="1712035"/>
            <a:ext cx="1958339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There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plenty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AI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fiction</a:t>
            </a:r>
            <a:r>
              <a:rPr sz="1100" spc="-25" dirty="0">
                <a:latin typeface="Arial"/>
                <a:cs typeface="Arial"/>
              </a:rPr>
              <a:t> ...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8001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4</a:t>
            </a:fld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39</a:t>
            </a:r>
          </a:p>
        </p:txBody>
      </p:sp>
    </p:spTree>
  </p:cSld>
  <p:clrMapOvr>
    <a:masterClrMapping/>
  </p:clrMapOvr>
  <p:transition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What</a:t>
            </a:r>
            <a:r>
              <a:rPr spc="75" dirty="0"/>
              <a:t> </a:t>
            </a:r>
            <a:r>
              <a:rPr dirty="0"/>
              <a:t>is</a:t>
            </a:r>
            <a:r>
              <a:rPr spc="80" dirty="0"/>
              <a:t> </a:t>
            </a:r>
            <a:r>
              <a:rPr dirty="0"/>
              <a:t>Intelligence?</a:t>
            </a:r>
            <a:r>
              <a:rPr spc="195" dirty="0"/>
              <a:t> </a:t>
            </a:r>
            <a:r>
              <a:rPr spc="-10" dirty="0"/>
              <a:t>[cont.]</a:t>
            </a:r>
          </a:p>
        </p:txBody>
      </p:sp>
      <p:sp>
        <p:nvSpPr>
          <p:cNvPr id="3" name="object 3"/>
          <p:cNvSpPr/>
          <p:nvPr/>
        </p:nvSpPr>
        <p:spPr>
          <a:xfrm>
            <a:off x="129196" y="432091"/>
            <a:ext cx="4349750" cy="191770"/>
          </a:xfrm>
          <a:custGeom>
            <a:avLst/>
            <a:gdLst/>
            <a:ahLst/>
            <a:cxnLst/>
            <a:rect l="l" t="t" r="r" b="b"/>
            <a:pathLst>
              <a:path w="4349750" h="191770">
                <a:moveTo>
                  <a:pt x="4298856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91282"/>
                </a:lnTo>
                <a:lnTo>
                  <a:pt x="4349657" y="191282"/>
                </a:lnTo>
                <a:lnTo>
                  <a:pt x="4349657" y="50800"/>
                </a:lnTo>
                <a:lnTo>
                  <a:pt x="4345648" y="31075"/>
                </a:lnTo>
                <a:lnTo>
                  <a:pt x="4334734" y="14922"/>
                </a:lnTo>
                <a:lnTo>
                  <a:pt x="4318581" y="4008"/>
                </a:lnTo>
                <a:lnTo>
                  <a:pt x="4298856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7297" y="417663"/>
            <a:ext cx="148971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Example: simple</a:t>
            </a:r>
            <a:r>
              <a:rPr sz="1100" spc="-5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puzzle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29196" y="476288"/>
            <a:ext cx="4400550" cy="2980055"/>
            <a:chOff x="129196" y="476288"/>
            <a:chExt cx="4400550" cy="298005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10717"/>
              <a:ext cx="4349657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362223"/>
              <a:ext cx="101600" cy="9377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349523"/>
              <a:ext cx="4298856" cy="10647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76326"/>
              <a:ext cx="50800" cy="288589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29196" y="654965"/>
              <a:ext cx="4349750" cy="2758440"/>
            </a:xfrm>
            <a:custGeom>
              <a:avLst/>
              <a:gdLst/>
              <a:ahLst/>
              <a:cxnLst/>
              <a:rect l="l" t="t" r="r" b="b"/>
              <a:pathLst>
                <a:path w="4349750" h="2758440">
                  <a:moveTo>
                    <a:pt x="4349657" y="0"/>
                  </a:moveTo>
                  <a:lnTo>
                    <a:pt x="0" y="0"/>
                  </a:lnTo>
                  <a:lnTo>
                    <a:pt x="0" y="2707257"/>
                  </a:lnTo>
                  <a:lnTo>
                    <a:pt x="4008" y="2726982"/>
                  </a:lnTo>
                  <a:lnTo>
                    <a:pt x="14922" y="2743135"/>
                  </a:lnTo>
                  <a:lnTo>
                    <a:pt x="31075" y="2754049"/>
                  </a:lnTo>
                  <a:lnTo>
                    <a:pt x="50800" y="2758057"/>
                  </a:lnTo>
                  <a:lnTo>
                    <a:pt x="4298856" y="2758057"/>
                  </a:lnTo>
                  <a:lnTo>
                    <a:pt x="4318581" y="2754049"/>
                  </a:lnTo>
                  <a:lnTo>
                    <a:pt x="4334734" y="2743135"/>
                  </a:lnTo>
                  <a:lnTo>
                    <a:pt x="4345648" y="2726982"/>
                  </a:lnTo>
                  <a:lnTo>
                    <a:pt x="4349657" y="2707257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14388"/>
              <a:ext cx="0" cy="2867025"/>
            </a:xfrm>
            <a:custGeom>
              <a:avLst/>
              <a:gdLst/>
              <a:ahLst/>
              <a:cxnLst/>
              <a:rect l="l" t="t" r="r" b="b"/>
              <a:pathLst>
                <a:path h="2867025">
                  <a:moveTo>
                    <a:pt x="0" y="286688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0168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48898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78853" y="47628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3668" y="777229"/>
              <a:ext cx="1274413" cy="107514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79916" y="680288"/>
              <a:ext cx="1274407" cy="117208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98586" y="1887892"/>
            <a:ext cx="1010919" cy="98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(Courtesy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of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Michela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Milano,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UniBO)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11010" y="2261552"/>
            <a:ext cx="76835" cy="443865"/>
            <a:chOff x="311010" y="2261552"/>
            <a:chExt cx="76835" cy="443865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2261552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2628481"/>
              <a:ext cx="76809" cy="7680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44385" y="2164588"/>
            <a:ext cx="3479800" cy="58420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100" dirty="0">
                <a:latin typeface="Arial"/>
                <a:cs typeface="Arial"/>
              </a:rPr>
              <a:t>What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solution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this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puzzle?</a:t>
            </a:r>
            <a:endParaRPr sz="1100">
              <a:latin typeface="Arial"/>
              <a:cs typeface="Arial"/>
            </a:endParaRPr>
          </a:p>
          <a:p>
            <a:pPr marL="16510">
              <a:lnSpc>
                <a:spcPct val="100000"/>
              </a:lnSpc>
              <a:spcBef>
                <a:spcPts val="175"/>
              </a:spcBef>
            </a:pPr>
            <a:r>
              <a:rPr sz="1000" spc="-20" dirty="0">
                <a:solidFill>
                  <a:srgbClr val="3333B2"/>
                </a:solidFill>
                <a:latin typeface="Lucida Sans Unicode"/>
                <a:cs typeface="Lucida Sans Unicode"/>
              </a:rPr>
              <a:t>=</a:t>
            </a:r>
            <a:r>
              <a:rPr sz="1000" i="1" spc="-20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30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spc="-10" dirty="0">
                <a:latin typeface="Arial"/>
                <a:cs typeface="Arial"/>
              </a:rPr>
              <a:t>(I’d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say)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B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result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column-</a:t>
            </a:r>
            <a:r>
              <a:rPr sz="1000" spc="-20" dirty="0">
                <a:latin typeface="Arial"/>
                <a:cs typeface="Arial"/>
              </a:rPr>
              <a:t>by-</a:t>
            </a:r>
            <a:r>
              <a:rPr sz="1000" dirty="0">
                <a:latin typeface="Arial"/>
                <a:cs typeface="Arial"/>
              </a:rPr>
              <a:t>column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clockwise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rotation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What</a:t>
            </a:r>
            <a:r>
              <a:rPr sz="1100" spc="-5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have</a:t>
            </a:r>
            <a:r>
              <a:rPr sz="1100" spc="-4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you</a:t>
            </a:r>
            <a:r>
              <a:rPr sz="1100" spc="-4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done</a:t>
            </a:r>
            <a:r>
              <a:rPr sz="1100" spc="-4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for</a:t>
            </a:r>
            <a:r>
              <a:rPr sz="1100" spc="-4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solving</a:t>
            </a:r>
            <a:r>
              <a:rPr sz="1100" spc="-4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it?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31533" y="2774734"/>
            <a:ext cx="134620" cy="286385"/>
            <a:chOff x="531533" y="2774734"/>
            <a:chExt cx="134620" cy="286385"/>
          </a:xfrm>
        </p:grpSpPr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1533" y="2774734"/>
              <a:ext cx="134416" cy="1344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1533" y="2926562"/>
              <a:ext cx="134416" cy="13441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564934" y="2774053"/>
            <a:ext cx="6794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600" spc="-50" dirty="0">
                <a:solidFill>
                  <a:srgbClr val="EDEDF8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pic>
        <p:nvPicPr>
          <p:cNvPr id="26" name="object 2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31533" y="3230219"/>
            <a:ext cx="134416" cy="134416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564934" y="3228764"/>
            <a:ext cx="6794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0" dirty="0">
                <a:solidFill>
                  <a:srgbClr val="EDEDF8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21487" y="2745732"/>
            <a:ext cx="2955290" cy="6330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"/>
                <a:cs typeface="Arial"/>
              </a:rPr>
              <a:t>read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&amp;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recognize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figures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14" dirty="0">
                <a:latin typeface="Lucida Sans Unicode"/>
                <a:cs typeface="Lucida Sans Unicode"/>
              </a:rPr>
              <a:t>=</a:t>
            </a:r>
            <a:r>
              <a:rPr sz="1000" i="1" spc="-114" dirty="0">
                <a:latin typeface="Meiryo UI"/>
                <a:cs typeface="Meiryo UI"/>
              </a:rPr>
              <a:t>⇒</a:t>
            </a:r>
            <a:r>
              <a:rPr sz="1000" i="1" spc="-65" dirty="0"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perceive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 information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recognize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patterns,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problem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candidate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solutions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ts val="1190"/>
              </a:lnSpc>
            </a:pPr>
            <a:r>
              <a:rPr sz="1000" spc="-114" dirty="0">
                <a:solidFill>
                  <a:srgbClr val="C7C7D2"/>
                </a:solidFill>
                <a:latin typeface="Lucida Sans Unicode"/>
                <a:cs typeface="Lucida Sans Unicode"/>
              </a:rPr>
              <a:t>=</a:t>
            </a:r>
            <a:r>
              <a:rPr sz="1000" i="1" spc="-114" dirty="0">
                <a:solidFill>
                  <a:srgbClr val="C7C7D2"/>
                </a:solidFill>
                <a:latin typeface="Meiryo UI"/>
                <a:cs typeface="Meiryo UI"/>
              </a:rPr>
              <a:t>⇒</a:t>
            </a:r>
            <a:r>
              <a:rPr sz="1000" i="1" spc="-60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retain</a:t>
            </a:r>
            <a:r>
              <a:rPr sz="1000" spc="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F8"/>
                </a:solidFill>
                <a:latin typeface="Arial"/>
                <a:cs typeface="Arial"/>
              </a:rPr>
              <a:t>knowledge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ts val="1200"/>
              </a:lnSpc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choose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solution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14" dirty="0">
                <a:solidFill>
                  <a:srgbClr val="C7C7D2"/>
                </a:solidFill>
                <a:latin typeface="Lucida Sans Unicode"/>
                <a:cs typeface="Lucida Sans Unicode"/>
              </a:rPr>
              <a:t>=</a:t>
            </a:r>
            <a:r>
              <a:rPr sz="1000" i="1" spc="-114" dirty="0">
                <a:solidFill>
                  <a:srgbClr val="C7C7D2"/>
                </a:solidFill>
                <a:latin typeface="Meiryo UI"/>
                <a:cs typeface="Meiryo UI"/>
              </a:rPr>
              <a:t>⇒</a:t>
            </a:r>
            <a:r>
              <a:rPr sz="1000" i="1" spc="-65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infer</a:t>
            </a:r>
            <a:r>
              <a:rPr sz="1000" spc="-1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other</a:t>
            </a:r>
            <a:r>
              <a:rPr sz="1000" spc="-10" dirty="0">
                <a:solidFill>
                  <a:srgbClr val="C7C7F8"/>
                </a:solidFill>
                <a:latin typeface="Arial"/>
                <a:cs typeface="Arial"/>
              </a:rPr>
              <a:t> knowledge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304144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11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What</a:t>
            </a:r>
            <a:r>
              <a:rPr spc="75" dirty="0"/>
              <a:t> </a:t>
            </a:r>
            <a:r>
              <a:rPr dirty="0"/>
              <a:t>is</a:t>
            </a:r>
            <a:r>
              <a:rPr spc="80" dirty="0"/>
              <a:t> </a:t>
            </a:r>
            <a:r>
              <a:rPr dirty="0"/>
              <a:t>Intelligence?</a:t>
            </a:r>
            <a:r>
              <a:rPr spc="195" dirty="0"/>
              <a:t> </a:t>
            </a:r>
            <a:r>
              <a:rPr spc="-10" dirty="0"/>
              <a:t>[cont.]</a:t>
            </a:r>
          </a:p>
        </p:txBody>
      </p:sp>
      <p:sp>
        <p:nvSpPr>
          <p:cNvPr id="3" name="object 3"/>
          <p:cNvSpPr/>
          <p:nvPr/>
        </p:nvSpPr>
        <p:spPr>
          <a:xfrm>
            <a:off x="129196" y="432091"/>
            <a:ext cx="4349750" cy="191770"/>
          </a:xfrm>
          <a:custGeom>
            <a:avLst/>
            <a:gdLst/>
            <a:ahLst/>
            <a:cxnLst/>
            <a:rect l="l" t="t" r="r" b="b"/>
            <a:pathLst>
              <a:path w="4349750" h="191770">
                <a:moveTo>
                  <a:pt x="4298856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91282"/>
                </a:lnTo>
                <a:lnTo>
                  <a:pt x="4349657" y="191282"/>
                </a:lnTo>
                <a:lnTo>
                  <a:pt x="4349657" y="50800"/>
                </a:lnTo>
                <a:lnTo>
                  <a:pt x="4345648" y="31075"/>
                </a:lnTo>
                <a:lnTo>
                  <a:pt x="4334734" y="14922"/>
                </a:lnTo>
                <a:lnTo>
                  <a:pt x="4318581" y="4008"/>
                </a:lnTo>
                <a:lnTo>
                  <a:pt x="4298856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7297" y="417663"/>
            <a:ext cx="148971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Example: simple</a:t>
            </a:r>
            <a:r>
              <a:rPr sz="1100" spc="-5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puzzle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29196" y="476288"/>
            <a:ext cx="4400550" cy="2980055"/>
            <a:chOff x="129196" y="476288"/>
            <a:chExt cx="4400550" cy="298005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10717"/>
              <a:ext cx="4349657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362223"/>
              <a:ext cx="101600" cy="9377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349523"/>
              <a:ext cx="4298856" cy="10647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76326"/>
              <a:ext cx="50800" cy="288589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29196" y="654965"/>
              <a:ext cx="4349750" cy="2758440"/>
            </a:xfrm>
            <a:custGeom>
              <a:avLst/>
              <a:gdLst/>
              <a:ahLst/>
              <a:cxnLst/>
              <a:rect l="l" t="t" r="r" b="b"/>
              <a:pathLst>
                <a:path w="4349750" h="2758440">
                  <a:moveTo>
                    <a:pt x="4349657" y="0"/>
                  </a:moveTo>
                  <a:lnTo>
                    <a:pt x="0" y="0"/>
                  </a:lnTo>
                  <a:lnTo>
                    <a:pt x="0" y="2707257"/>
                  </a:lnTo>
                  <a:lnTo>
                    <a:pt x="4008" y="2726982"/>
                  </a:lnTo>
                  <a:lnTo>
                    <a:pt x="14922" y="2743135"/>
                  </a:lnTo>
                  <a:lnTo>
                    <a:pt x="31075" y="2754049"/>
                  </a:lnTo>
                  <a:lnTo>
                    <a:pt x="50800" y="2758057"/>
                  </a:lnTo>
                  <a:lnTo>
                    <a:pt x="4298856" y="2758057"/>
                  </a:lnTo>
                  <a:lnTo>
                    <a:pt x="4318581" y="2754049"/>
                  </a:lnTo>
                  <a:lnTo>
                    <a:pt x="4334734" y="2743135"/>
                  </a:lnTo>
                  <a:lnTo>
                    <a:pt x="4345648" y="2726982"/>
                  </a:lnTo>
                  <a:lnTo>
                    <a:pt x="4349657" y="2707257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14388"/>
              <a:ext cx="0" cy="2867025"/>
            </a:xfrm>
            <a:custGeom>
              <a:avLst/>
              <a:gdLst/>
              <a:ahLst/>
              <a:cxnLst/>
              <a:rect l="l" t="t" r="r" b="b"/>
              <a:pathLst>
                <a:path h="2867025">
                  <a:moveTo>
                    <a:pt x="0" y="286688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0168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48898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78853" y="47628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3668" y="777229"/>
              <a:ext cx="1274413" cy="107514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79916" y="680288"/>
              <a:ext cx="1274407" cy="117208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98586" y="1887892"/>
            <a:ext cx="1010919" cy="98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(Courtesy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of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Michela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Milano,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UniBO)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11010" y="2261552"/>
            <a:ext cx="76835" cy="443865"/>
            <a:chOff x="311010" y="2261552"/>
            <a:chExt cx="76835" cy="443865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2261552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2628481"/>
              <a:ext cx="76809" cy="7680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44385" y="2164588"/>
            <a:ext cx="3479800" cy="58420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100" dirty="0">
                <a:latin typeface="Arial"/>
                <a:cs typeface="Arial"/>
              </a:rPr>
              <a:t>What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solution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this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puzzle?</a:t>
            </a:r>
            <a:endParaRPr sz="1100">
              <a:latin typeface="Arial"/>
              <a:cs typeface="Arial"/>
            </a:endParaRPr>
          </a:p>
          <a:p>
            <a:pPr marL="16510">
              <a:lnSpc>
                <a:spcPct val="100000"/>
              </a:lnSpc>
              <a:spcBef>
                <a:spcPts val="175"/>
              </a:spcBef>
            </a:pPr>
            <a:r>
              <a:rPr sz="1000" spc="-20" dirty="0">
                <a:solidFill>
                  <a:srgbClr val="3333B2"/>
                </a:solidFill>
                <a:latin typeface="Lucida Sans Unicode"/>
                <a:cs typeface="Lucida Sans Unicode"/>
              </a:rPr>
              <a:t>=</a:t>
            </a:r>
            <a:r>
              <a:rPr sz="1000" i="1" spc="-20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30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spc="-10" dirty="0">
                <a:latin typeface="Arial"/>
                <a:cs typeface="Arial"/>
              </a:rPr>
              <a:t>(I’d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say)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B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result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column-</a:t>
            </a:r>
            <a:r>
              <a:rPr sz="1000" spc="-20" dirty="0">
                <a:latin typeface="Arial"/>
                <a:cs typeface="Arial"/>
              </a:rPr>
              <a:t>by-</a:t>
            </a:r>
            <a:r>
              <a:rPr sz="1000" dirty="0">
                <a:latin typeface="Arial"/>
                <a:cs typeface="Arial"/>
              </a:rPr>
              <a:t>column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clockwise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rotation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What</a:t>
            </a:r>
            <a:r>
              <a:rPr sz="1100" spc="-5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have</a:t>
            </a:r>
            <a:r>
              <a:rPr sz="1100" spc="-4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you</a:t>
            </a:r>
            <a:r>
              <a:rPr sz="1100" spc="-4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done</a:t>
            </a:r>
            <a:r>
              <a:rPr sz="1100" spc="-4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for</a:t>
            </a:r>
            <a:r>
              <a:rPr sz="1100" spc="-4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solving</a:t>
            </a:r>
            <a:r>
              <a:rPr sz="1100" spc="-4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it?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31533" y="2774734"/>
            <a:ext cx="134620" cy="286385"/>
            <a:chOff x="531533" y="2774734"/>
            <a:chExt cx="134620" cy="286385"/>
          </a:xfrm>
        </p:grpSpPr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1533" y="2774734"/>
              <a:ext cx="134416" cy="1344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1533" y="2926562"/>
              <a:ext cx="134416" cy="13441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564934" y="2774053"/>
            <a:ext cx="6794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600" spc="-5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pic>
        <p:nvPicPr>
          <p:cNvPr id="26" name="object 2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31533" y="3230232"/>
            <a:ext cx="134416" cy="134416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564934" y="3228764"/>
            <a:ext cx="6794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0" dirty="0">
                <a:solidFill>
                  <a:srgbClr val="EDEDF8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21487" y="2745732"/>
            <a:ext cx="2955290" cy="6330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"/>
                <a:cs typeface="Arial"/>
              </a:rPr>
              <a:t>read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&amp;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recognize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figures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14" dirty="0">
                <a:latin typeface="Lucida Sans Unicode"/>
                <a:cs typeface="Lucida Sans Unicode"/>
              </a:rPr>
              <a:t>=</a:t>
            </a:r>
            <a:r>
              <a:rPr sz="1000" i="1" spc="-114" dirty="0">
                <a:latin typeface="Meiryo UI"/>
                <a:cs typeface="Meiryo UI"/>
              </a:rPr>
              <a:t>⇒</a:t>
            </a:r>
            <a:r>
              <a:rPr sz="1000" i="1" spc="-65" dirty="0"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perceive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 information </a:t>
            </a:r>
            <a:r>
              <a:rPr sz="1000" dirty="0">
                <a:latin typeface="Arial"/>
                <a:cs typeface="Arial"/>
              </a:rPr>
              <a:t>recognize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patterns,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problem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candidate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solutions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ts val="1190"/>
              </a:lnSpc>
            </a:pPr>
            <a:r>
              <a:rPr sz="1000" spc="-114" dirty="0">
                <a:latin typeface="Lucida Sans Unicode"/>
                <a:cs typeface="Lucida Sans Unicode"/>
              </a:rPr>
              <a:t>=</a:t>
            </a:r>
            <a:r>
              <a:rPr sz="1000" i="1" spc="-114" dirty="0">
                <a:latin typeface="Meiryo UI"/>
                <a:cs typeface="Meiryo UI"/>
              </a:rPr>
              <a:t>⇒</a:t>
            </a:r>
            <a:r>
              <a:rPr sz="1000" i="1" spc="-60" dirty="0"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retain</a:t>
            </a:r>
            <a:r>
              <a:rPr sz="1000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knowledge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ts val="1200"/>
              </a:lnSpc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choose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solution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14" dirty="0">
                <a:solidFill>
                  <a:srgbClr val="C7C7D2"/>
                </a:solidFill>
                <a:latin typeface="Lucida Sans Unicode"/>
                <a:cs typeface="Lucida Sans Unicode"/>
              </a:rPr>
              <a:t>=</a:t>
            </a:r>
            <a:r>
              <a:rPr sz="1000" i="1" spc="-114" dirty="0">
                <a:solidFill>
                  <a:srgbClr val="C7C7D2"/>
                </a:solidFill>
                <a:latin typeface="Meiryo UI"/>
                <a:cs typeface="Meiryo UI"/>
              </a:rPr>
              <a:t>⇒</a:t>
            </a:r>
            <a:r>
              <a:rPr sz="1000" i="1" spc="-65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infer</a:t>
            </a:r>
            <a:r>
              <a:rPr sz="1000" spc="-1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other</a:t>
            </a:r>
            <a:r>
              <a:rPr sz="1000" spc="-10" dirty="0">
                <a:solidFill>
                  <a:srgbClr val="C7C7F8"/>
                </a:solidFill>
                <a:latin typeface="Arial"/>
                <a:cs typeface="Arial"/>
              </a:rPr>
              <a:t> knowledge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304144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11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What</a:t>
            </a:r>
            <a:r>
              <a:rPr spc="75" dirty="0"/>
              <a:t> </a:t>
            </a:r>
            <a:r>
              <a:rPr dirty="0"/>
              <a:t>is</a:t>
            </a:r>
            <a:r>
              <a:rPr spc="80" dirty="0"/>
              <a:t> </a:t>
            </a:r>
            <a:r>
              <a:rPr dirty="0"/>
              <a:t>Intelligence?</a:t>
            </a:r>
            <a:r>
              <a:rPr spc="195" dirty="0"/>
              <a:t> </a:t>
            </a:r>
            <a:r>
              <a:rPr spc="-10" dirty="0"/>
              <a:t>[cont.]</a:t>
            </a:r>
          </a:p>
        </p:txBody>
      </p:sp>
      <p:sp>
        <p:nvSpPr>
          <p:cNvPr id="3" name="object 3"/>
          <p:cNvSpPr/>
          <p:nvPr/>
        </p:nvSpPr>
        <p:spPr>
          <a:xfrm>
            <a:off x="129196" y="432091"/>
            <a:ext cx="4349750" cy="191770"/>
          </a:xfrm>
          <a:custGeom>
            <a:avLst/>
            <a:gdLst/>
            <a:ahLst/>
            <a:cxnLst/>
            <a:rect l="l" t="t" r="r" b="b"/>
            <a:pathLst>
              <a:path w="4349750" h="191770">
                <a:moveTo>
                  <a:pt x="4298856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91282"/>
                </a:lnTo>
                <a:lnTo>
                  <a:pt x="4349657" y="191282"/>
                </a:lnTo>
                <a:lnTo>
                  <a:pt x="4349657" y="50800"/>
                </a:lnTo>
                <a:lnTo>
                  <a:pt x="4345648" y="31075"/>
                </a:lnTo>
                <a:lnTo>
                  <a:pt x="4334734" y="14922"/>
                </a:lnTo>
                <a:lnTo>
                  <a:pt x="4318581" y="4008"/>
                </a:lnTo>
                <a:lnTo>
                  <a:pt x="4298856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7297" y="417663"/>
            <a:ext cx="148971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Example: simple</a:t>
            </a:r>
            <a:r>
              <a:rPr sz="1100" spc="-5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puzzle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29196" y="476288"/>
            <a:ext cx="4400550" cy="2980055"/>
            <a:chOff x="129196" y="476288"/>
            <a:chExt cx="4400550" cy="298005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10717"/>
              <a:ext cx="4349657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362223"/>
              <a:ext cx="101600" cy="9377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349523"/>
              <a:ext cx="4298856" cy="10647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76326"/>
              <a:ext cx="50800" cy="288589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29196" y="654965"/>
              <a:ext cx="4349750" cy="2758440"/>
            </a:xfrm>
            <a:custGeom>
              <a:avLst/>
              <a:gdLst/>
              <a:ahLst/>
              <a:cxnLst/>
              <a:rect l="l" t="t" r="r" b="b"/>
              <a:pathLst>
                <a:path w="4349750" h="2758440">
                  <a:moveTo>
                    <a:pt x="4349657" y="0"/>
                  </a:moveTo>
                  <a:lnTo>
                    <a:pt x="0" y="0"/>
                  </a:lnTo>
                  <a:lnTo>
                    <a:pt x="0" y="2707257"/>
                  </a:lnTo>
                  <a:lnTo>
                    <a:pt x="4008" y="2726982"/>
                  </a:lnTo>
                  <a:lnTo>
                    <a:pt x="14922" y="2743135"/>
                  </a:lnTo>
                  <a:lnTo>
                    <a:pt x="31075" y="2754049"/>
                  </a:lnTo>
                  <a:lnTo>
                    <a:pt x="50800" y="2758057"/>
                  </a:lnTo>
                  <a:lnTo>
                    <a:pt x="4298856" y="2758057"/>
                  </a:lnTo>
                  <a:lnTo>
                    <a:pt x="4318581" y="2754049"/>
                  </a:lnTo>
                  <a:lnTo>
                    <a:pt x="4334734" y="2743135"/>
                  </a:lnTo>
                  <a:lnTo>
                    <a:pt x="4345648" y="2726982"/>
                  </a:lnTo>
                  <a:lnTo>
                    <a:pt x="4349657" y="2707257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14388"/>
              <a:ext cx="0" cy="2867025"/>
            </a:xfrm>
            <a:custGeom>
              <a:avLst/>
              <a:gdLst/>
              <a:ahLst/>
              <a:cxnLst/>
              <a:rect l="l" t="t" r="r" b="b"/>
              <a:pathLst>
                <a:path h="2867025">
                  <a:moveTo>
                    <a:pt x="0" y="286688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0168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48898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78853" y="47628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3668" y="777229"/>
              <a:ext cx="1274413" cy="107514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79916" y="680288"/>
              <a:ext cx="1274407" cy="117208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98586" y="1887892"/>
            <a:ext cx="1010919" cy="98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(Courtesy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of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Michela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Milano,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UniBO)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11010" y="2261552"/>
            <a:ext cx="76835" cy="443865"/>
            <a:chOff x="311010" y="2261552"/>
            <a:chExt cx="76835" cy="443865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2261552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2628481"/>
              <a:ext cx="76809" cy="7680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44385" y="2164588"/>
            <a:ext cx="3479800" cy="58420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100" dirty="0">
                <a:latin typeface="Arial"/>
                <a:cs typeface="Arial"/>
              </a:rPr>
              <a:t>What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solution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this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puzzle?</a:t>
            </a:r>
            <a:endParaRPr sz="1100">
              <a:latin typeface="Arial"/>
              <a:cs typeface="Arial"/>
            </a:endParaRPr>
          </a:p>
          <a:p>
            <a:pPr marL="16510">
              <a:lnSpc>
                <a:spcPct val="100000"/>
              </a:lnSpc>
              <a:spcBef>
                <a:spcPts val="175"/>
              </a:spcBef>
            </a:pPr>
            <a:r>
              <a:rPr sz="1000" spc="-20" dirty="0">
                <a:solidFill>
                  <a:srgbClr val="3333B2"/>
                </a:solidFill>
                <a:latin typeface="Lucida Sans Unicode"/>
                <a:cs typeface="Lucida Sans Unicode"/>
              </a:rPr>
              <a:t>=</a:t>
            </a:r>
            <a:r>
              <a:rPr sz="1000" i="1" spc="-20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30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spc="-10" dirty="0">
                <a:latin typeface="Arial"/>
                <a:cs typeface="Arial"/>
              </a:rPr>
              <a:t>(I’d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say)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B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result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column-</a:t>
            </a:r>
            <a:r>
              <a:rPr sz="1000" spc="-20" dirty="0">
                <a:latin typeface="Arial"/>
                <a:cs typeface="Arial"/>
              </a:rPr>
              <a:t>by-</a:t>
            </a:r>
            <a:r>
              <a:rPr sz="1000" dirty="0">
                <a:latin typeface="Arial"/>
                <a:cs typeface="Arial"/>
              </a:rPr>
              <a:t>column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clockwise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rotation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What</a:t>
            </a:r>
            <a:r>
              <a:rPr sz="1100" spc="-5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have</a:t>
            </a:r>
            <a:r>
              <a:rPr sz="1100" spc="-4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you</a:t>
            </a:r>
            <a:r>
              <a:rPr sz="1100" spc="-4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done</a:t>
            </a:r>
            <a:r>
              <a:rPr sz="1100" spc="-4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for</a:t>
            </a:r>
            <a:r>
              <a:rPr sz="1100" spc="-4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solving</a:t>
            </a:r>
            <a:r>
              <a:rPr sz="1100" spc="-4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it?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31533" y="2774734"/>
            <a:ext cx="134620" cy="286385"/>
            <a:chOff x="531533" y="2774734"/>
            <a:chExt cx="134620" cy="286385"/>
          </a:xfrm>
        </p:grpSpPr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1533" y="2774734"/>
              <a:ext cx="134416" cy="1344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1533" y="2926562"/>
              <a:ext cx="134416" cy="13441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564934" y="2774053"/>
            <a:ext cx="6794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600" spc="-5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pic>
        <p:nvPicPr>
          <p:cNvPr id="26" name="object 2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31533" y="3230232"/>
            <a:ext cx="134416" cy="134416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564934" y="3228764"/>
            <a:ext cx="6794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r>
              <a:rPr spc="-10" dirty="0"/>
              <a:t>11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39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721487" y="2745732"/>
            <a:ext cx="2955290" cy="6330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"/>
                <a:cs typeface="Arial"/>
              </a:rPr>
              <a:t>read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&amp;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recognize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figures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14" dirty="0">
                <a:latin typeface="Lucida Sans Unicode"/>
                <a:cs typeface="Lucida Sans Unicode"/>
              </a:rPr>
              <a:t>=</a:t>
            </a:r>
            <a:r>
              <a:rPr sz="1000" i="1" spc="-114" dirty="0">
                <a:latin typeface="Meiryo UI"/>
                <a:cs typeface="Meiryo UI"/>
              </a:rPr>
              <a:t>⇒</a:t>
            </a:r>
            <a:r>
              <a:rPr sz="1000" i="1" spc="-65" dirty="0"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perceive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 information </a:t>
            </a:r>
            <a:r>
              <a:rPr sz="1000" dirty="0">
                <a:latin typeface="Arial"/>
                <a:cs typeface="Arial"/>
              </a:rPr>
              <a:t>recognize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patterns,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problem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candidate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solutions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ts val="1190"/>
              </a:lnSpc>
            </a:pPr>
            <a:r>
              <a:rPr sz="1000" spc="-114" dirty="0">
                <a:latin typeface="Lucida Sans Unicode"/>
                <a:cs typeface="Lucida Sans Unicode"/>
              </a:rPr>
              <a:t>=</a:t>
            </a:r>
            <a:r>
              <a:rPr sz="1000" i="1" spc="-114" dirty="0">
                <a:latin typeface="Meiryo UI"/>
                <a:cs typeface="Meiryo UI"/>
              </a:rPr>
              <a:t>⇒</a:t>
            </a:r>
            <a:r>
              <a:rPr sz="1000" i="1" spc="-60" dirty="0"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retain</a:t>
            </a:r>
            <a:r>
              <a:rPr sz="1000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knowledge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ts val="1200"/>
              </a:lnSpc>
            </a:pPr>
            <a:r>
              <a:rPr sz="1000" dirty="0">
                <a:latin typeface="Arial"/>
                <a:cs typeface="Arial"/>
              </a:rPr>
              <a:t>choose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solution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114" dirty="0">
                <a:latin typeface="Lucida Sans Unicode"/>
                <a:cs typeface="Lucida Sans Unicode"/>
              </a:rPr>
              <a:t>=</a:t>
            </a:r>
            <a:r>
              <a:rPr sz="1000" i="1" spc="-114" dirty="0">
                <a:latin typeface="Meiryo UI"/>
                <a:cs typeface="Meiryo UI"/>
              </a:rPr>
              <a:t>⇒</a:t>
            </a:r>
            <a:r>
              <a:rPr sz="1000" i="1" spc="-65" dirty="0"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infer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other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 knowledge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What</a:t>
            </a:r>
            <a:r>
              <a:rPr spc="80" dirty="0"/>
              <a:t> </a:t>
            </a:r>
            <a:r>
              <a:rPr dirty="0"/>
              <a:t>is</a:t>
            </a:r>
            <a:r>
              <a:rPr spc="85" dirty="0"/>
              <a:t> </a:t>
            </a:r>
            <a:r>
              <a:rPr dirty="0"/>
              <a:t>Artificial</a:t>
            </a:r>
            <a:r>
              <a:rPr spc="85" dirty="0"/>
              <a:t> </a:t>
            </a:r>
            <a:r>
              <a:rPr spc="-10" dirty="0"/>
              <a:t>Intelligence?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643597"/>
            <a:ext cx="4400550" cy="2400300"/>
            <a:chOff x="129196" y="643597"/>
            <a:chExt cx="4400550" cy="2400300"/>
          </a:xfrm>
        </p:grpSpPr>
        <p:sp>
          <p:nvSpPr>
            <p:cNvPr id="4" name="object 4"/>
            <p:cNvSpPr/>
            <p:nvPr/>
          </p:nvSpPr>
          <p:spPr>
            <a:xfrm>
              <a:off x="129196" y="643597"/>
              <a:ext cx="4349750" cy="184785"/>
            </a:xfrm>
            <a:custGeom>
              <a:avLst/>
              <a:gdLst/>
              <a:ahLst/>
              <a:cxnLst/>
              <a:rect l="l" t="t" r="r" b="b"/>
              <a:pathLst>
                <a:path w="4349750" h="184784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4285"/>
                  </a:lnTo>
                  <a:lnTo>
                    <a:pt x="4349657" y="184285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815225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941942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929242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687832"/>
              <a:ext cx="50800" cy="225411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859478"/>
              <a:ext cx="4349750" cy="2133600"/>
            </a:xfrm>
            <a:custGeom>
              <a:avLst/>
              <a:gdLst/>
              <a:ahLst/>
              <a:cxnLst/>
              <a:rect l="l" t="t" r="r" b="b"/>
              <a:pathLst>
                <a:path w="4349750" h="2133600">
                  <a:moveTo>
                    <a:pt x="4349657" y="0"/>
                  </a:moveTo>
                  <a:lnTo>
                    <a:pt x="0" y="0"/>
                  </a:lnTo>
                  <a:lnTo>
                    <a:pt x="0" y="2082464"/>
                  </a:lnTo>
                  <a:lnTo>
                    <a:pt x="4008" y="2102188"/>
                  </a:lnTo>
                  <a:lnTo>
                    <a:pt x="14922" y="2118341"/>
                  </a:lnTo>
                  <a:lnTo>
                    <a:pt x="31075" y="2129256"/>
                  </a:lnTo>
                  <a:lnTo>
                    <a:pt x="50800" y="2133264"/>
                  </a:lnTo>
                  <a:lnTo>
                    <a:pt x="4298856" y="2133264"/>
                  </a:lnTo>
                  <a:lnTo>
                    <a:pt x="4318581" y="2129256"/>
                  </a:lnTo>
                  <a:lnTo>
                    <a:pt x="4334734" y="2118341"/>
                  </a:lnTo>
                  <a:lnTo>
                    <a:pt x="4345648" y="2102188"/>
                  </a:lnTo>
                  <a:lnTo>
                    <a:pt x="4349657" y="208246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725898"/>
              <a:ext cx="0" cy="2235200"/>
            </a:xfrm>
            <a:custGeom>
              <a:avLst/>
              <a:gdLst/>
              <a:ahLst/>
              <a:cxnLst/>
              <a:rect l="l" t="t" r="r" b="b"/>
              <a:pathLst>
                <a:path h="2235200">
                  <a:moveTo>
                    <a:pt x="0" y="223509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71319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70049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68779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1117409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671586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2187562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2491219"/>
              <a:ext cx="61874" cy="61874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pc="-10" dirty="0"/>
              <a:t>Different</a:t>
            </a:r>
            <a:r>
              <a:rPr spc="-5" dirty="0"/>
              <a:t> </a:t>
            </a:r>
            <a:r>
              <a:rPr spc="-10" dirty="0"/>
              <a:t>definitions</a:t>
            </a:r>
            <a:r>
              <a:rPr spc="-5" dirty="0"/>
              <a:t> </a:t>
            </a:r>
            <a:r>
              <a:rPr dirty="0"/>
              <a:t>due to</a:t>
            </a:r>
            <a:r>
              <a:rPr spc="-5" dirty="0"/>
              <a:t> </a:t>
            </a:r>
            <a:r>
              <a:rPr spc="-10" dirty="0"/>
              <a:t>different</a:t>
            </a:r>
            <a:r>
              <a:rPr dirty="0"/>
              <a:t> </a:t>
            </a:r>
            <a:r>
              <a:rPr spc="-10" dirty="0"/>
              <a:t>criteria</a:t>
            </a:r>
          </a:p>
          <a:p>
            <a:pPr marL="289560" marR="372745" indent="-277495">
              <a:lnSpc>
                <a:spcPts val="1650"/>
              </a:lnSpc>
              <a:spcBef>
                <a:spcPts val="60"/>
              </a:spcBef>
            </a:pPr>
            <a:r>
              <a:rPr spc="-10" dirty="0">
                <a:solidFill>
                  <a:srgbClr val="000000"/>
                </a:solidFill>
              </a:rPr>
              <a:t>Historically,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four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approaches,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along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two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orthogonal</a:t>
            </a:r>
            <a:r>
              <a:rPr spc="-2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dimensions: </a:t>
            </a:r>
            <a:r>
              <a:rPr dirty="0">
                <a:solidFill>
                  <a:srgbClr val="C7C7F8"/>
                </a:solidFill>
              </a:rPr>
              <a:t>thought</a:t>
            </a:r>
            <a:r>
              <a:rPr spc="-40" dirty="0">
                <a:solidFill>
                  <a:srgbClr val="C7C7F8"/>
                </a:solidFill>
              </a:rPr>
              <a:t> </a:t>
            </a:r>
            <a:r>
              <a:rPr dirty="0">
                <a:solidFill>
                  <a:srgbClr val="C7C7F8"/>
                </a:solidFill>
              </a:rPr>
              <a:t>processes</a:t>
            </a:r>
            <a:r>
              <a:rPr spc="-40" dirty="0">
                <a:solidFill>
                  <a:srgbClr val="C7C7F8"/>
                </a:solidFill>
              </a:rPr>
              <a:t> </a:t>
            </a:r>
            <a:r>
              <a:rPr dirty="0">
                <a:solidFill>
                  <a:srgbClr val="C7C7F8"/>
                </a:solidFill>
              </a:rPr>
              <a:t>&amp;</a:t>
            </a:r>
            <a:r>
              <a:rPr spc="-40" dirty="0">
                <a:solidFill>
                  <a:srgbClr val="C7C7F8"/>
                </a:solidFill>
              </a:rPr>
              <a:t> </a:t>
            </a:r>
            <a:r>
              <a:rPr spc="-10" dirty="0">
                <a:solidFill>
                  <a:srgbClr val="C7C7F8"/>
                </a:solidFill>
              </a:rPr>
              <a:t>reasoning</a:t>
            </a:r>
          </a:p>
          <a:p>
            <a:pPr marL="289560">
              <a:lnSpc>
                <a:spcPts val="1250"/>
              </a:lnSpc>
            </a:pPr>
            <a:r>
              <a:rPr spc="-25" dirty="0">
                <a:solidFill>
                  <a:srgbClr val="C7C7D2"/>
                </a:solidFill>
              </a:rPr>
              <a:t>vs.</a:t>
            </a:r>
          </a:p>
          <a:p>
            <a:pPr marL="289560">
              <a:lnSpc>
                <a:spcPct val="100000"/>
              </a:lnSpc>
              <a:spcBef>
                <a:spcPts val="35"/>
              </a:spcBef>
            </a:pPr>
            <a:r>
              <a:rPr dirty="0">
                <a:solidFill>
                  <a:srgbClr val="C7C7F8"/>
                </a:solidFill>
              </a:rPr>
              <a:t>behavior</a:t>
            </a:r>
            <a:r>
              <a:rPr spc="-50" dirty="0">
                <a:solidFill>
                  <a:srgbClr val="C7C7F8"/>
                </a:solidFill>
              </a:rPr>
              <a:t> </a:t>
            </a:r>
            <a:r>
              <a:rPr dirty="0">
                <a:solidFill>
                  <a:srgbClr val="C7C7F8"/>
                </a:solidFill>
              </a:rPr>
              <a:t>&amp;</a:t>
            </a:r>
            <a:r>
              <a:rPr spc="-45" dirty="0">
                <a:solidFill>
                  <a:srgbClr val="C7C7F8"/>
                </a:solidFill>
              </a:rPr>
              <a:t> </a:t>
            </a:r>
            <a:r>
              <a:rPr spc="-10" dirty="0">
                <a:solidFill>
                  <a:srgbClr val="C7C7F8"/>
                </a:solidFill>
              </a:rPr>
              <a:t>action</a:t>
            </a:r>
          </a:p>
          <a:p>
            <a:pPr marL="289560" marR="1544955">
              <a:lnSpc>
                <a:spcPct val="102600"/>
              </a:lnSpc>
              <a:spcBef>
                <a:spcPts val="300"/>
              </a:spcBef>
            </a:pPr>
            <a:r>
              <a:rPr dirty="0">
                <a:solidFill>
                  <a:srgbClr val="C7C7D2"/>
                </a:solidFill>
              </a:rPr>
              <a:t>Success</a:t>
            </a:r>
            <a:r>
              <a:rPr spc="-40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C7C7D2"/>
                </a:solidFill>
              </a:rPr>
              <a:t>according</a:t>
            </a:r>
            <a:r>
              <a:rPr spc="-40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C7C7D2"/>
                </a:solidFill>
              </a:rPr>
              <a:t>to</a:t>
            </a:r>
            <a:r>
              <a:rPr spc="-35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C7C7F8"/>
                </a:solidFill>
              </a:rPr>
              <a:t>human</a:t>
            </a:r>
            <a:r>
              <a:rPr spc="-40" dirty="0">
                <a:solidFill>
                  <a:srgbClr val="C7C7F8"/>
                </a:solidFill>
              </a:rPr>
              <a:t> </a:t>
            </a:r>
            <a:r>
              <a:rPr spc="-10" dirty="0">
                <a:solidFill>
                  <a:srgbClr val="C7C7F8"/>
                </a:solidFill>
              </a:rPr>
              <a:t>standards </a:t>
            </a:r>
            <a:r>
              <a:rPr spc="-25" dirty="0">
                <a:solidFill>
                  <a:srgbClr val="C7C7D2"/>
                </a:solidFill>
              </a:rPr>
              <a:t>vs.</a:t>
            </a:r>
          </a:p>
          <a:p>
            <a:pPr marL="289560">
              <a:lnSpc>
                <a:spcPts val="1195"/>
              </a:lnSpc>
            </a:pPr>
            <a:r>
              <a:rPr dirty="0">
                <a:solidFill>
                  <a:srgbClr val="C7C7D2"/>
                </a:solidFill>
              </a:rPr>
              <a:t>success</a:t>
            </a:r>
            <a:r>
              <a:rPr spc="-65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C7C7D2"/>
                </a:solidFill>
              </a:rPr>
              <a:t>according</a:t>
            </a:r>
            <a:r>
              <a:rPr spc="-65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C7C7D2"/>
                </a:solidFill>
              </a:rPr>
              <a:t>to</a:t>
            </a:r>
            <a:r>
              <a:rPr spc="-65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C7C7F8"/>
                </a:solidFill>
              </a:rPr>
              <a:t>an</a:t>
            </a:r>
            <a:r>
              <a:rPr spc="-60" dirty="0">
                <a:solidFill>
                  <a:srgbClr val="C7C7F8"/>
                </a:solidFill>
              </a:rPr>
              <a:t> </a:t>
            </a:r>
            <a:r>
              <a:rPr dirty="0">
                <a:solidFill>
                  <a:srgbClr val="C7C7F8"/>
                </a:solidFill>
              </a:rPr>
              <a:t>ideal</a:t>
            </a:r>
            <a:r>
              <a:rPr spc="-65" dirty="0">
                <a:solidFill>
                  <a:srgbClr val="C7C7F8"/>
                </a:solidFill>
              </a:rPr>
              <a:t> </a:t>
            </a:r>
            <a:r>
              <a:rPr dirty="0">
                <a:solidFill>
                  <a:srgbClr val="C7C7F8"/>
                </a:solidFill>
              </a:rPr>
              <a:t>concept</a:t>
            </a:r>
            <a:r>
              <a:rPr spc="-65" dirty="0">
                <a:solidFill>
                  <a:srgbClr val="C7C7F8"/>
                </a:solidFill>
              </a:rPr>
              <a:t> </a:t>
            </a:r>
            <a:r>
              <a:rPr dirty="0">
                <a:solidFill>
                  <a:srgbClr val="C7C7F8"/>
                </a:solidFill>
              </a:rPr>
              <a:t>of</a:t>
            </a:r>
            <a:r>
              <a:rPr spc="-60" dirty="0">
                <a:solidFill>
                  <a:srgbClr val="C7C7F8"/>
                </a:solidFill>
              </a:rPr>
              <a:t> </a:t>
            </a:r>
            <a:r>
              <a:rPr dirty="0">
                <a:solidFill>
                  <a:srgbClr val="C7C7F8"/>
                </a:solidFill>
              </a:rPr>
              <a:t>intelligence:</a:t>
            </a:r>
            <a:r>
              <a:rPr spc="5" dirty="0">
                <a:solidFill>
                  <a:srgbClr val="C7C7F8"/>
                </a:solidFill>
              </a:rPr>
              <a:t> </a:t>
            </a:r>
            <a:r>
              <a:rPr spc="-10" dirty="0">
                <a:solidFill>
                  <a:srgbClr val="E5CDD7"/>
                </a:solidFill>
              </a:rPr>
              <a:t>rationality</a:t>
            </a:r>
            <a:r>
              <a:rPr spc="-10" dirty="0">
                <a:solidFill>
                  <a:srgbClr val="C7C7D2"/>
                </a:solidFill>
              </a:rPr>
              <a:t>.</a:t>
            </a:r>
          </a:p>
          <a:p>
            <a:pPr marL="566420" marR="508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solidFill>
                  <a:srgbClr val="E5CDD7"/>
                </a:solidFill>
              </a:rPr>
              <a:t>human-centered</a:t>
            </a:r>
            <a:r>
              <a:rPr sz="1000" spc="-10" dirty="0">
                <a:solidFill>
                  <a:srgbClr val="E5CDD7"/>
                </a:solidFill>
              </a:rPr>
              <a:t> </a:t>
            </a:r>
            <a:r>
              <a:rPr sz="1000" dirty="0">
                <a:solidFill>
                  <a:srgbClr val="E5CDD7"/>
                </a:solidFill>
              </a:rPr>
              <a:t>approach:</a:t>
            </a:r>
            <a:r>
              <a:rPr sz="1000" spc="55" dirty="0">
                <a:solidFill>
                  <a:srgbClr val="E5CDD7"/>
                </a:solidFill>
              </a:rPr>
              <a:t> </a:t>
            </a:r>
            <a:r>
              <a:rPr sz="1000" spc="-10" dirty="0">
                <a:solidFill>
                  <a:srgbClr val="C7C7D2"/>
                </a:solidFill>
              </a:rPr>
              <a:t>involves</a:t>
            </a:r>
            <a:r>
              <a:rPr sz="1000" spc="-5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observations</a:t>
            </a:r>
            <a:r>
              <a:rPr sz="1000" spc="-10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and</a:t>
            </a:r>
            <a:r>
              <a:rPr sz="1000" spc="-5" dirty="0">
                <a:solidFill>
                  <a:srgbClr val="C7C7D2"/>
                </a:solidFill>
              </a:rPr>
              <a:t> </a:t>
            </a:r>
            <a:r>
              <a:rPr sz="1000" spc="-10" dirty="0">
                <a:solidFill>
                  <a:srgbClr val="C7C7D2"/>
                </a:solidFill>
              </a:rPr>
              <a:t>hypotheses </a:t>
            </a:r>
            <a:r>
              <a:rPr sz="1000" dirty="0">
                <a:solidFill>
                  <a:srgbClr val="C7C7D2"/>
                </a:solidFill>
              </a:rPr>
              <a:t>about</a:t>
            </a:r>
            <a:r>
              <a:rPr sz="1000" spc="-5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human</a:t>
            </a:r>
            <a:r>
              <a:rPr sz="1000" spc="-5" dirty="0">
                <a:solidFill>
                  <a:srgbClr val="C7C7D2"/>
                </a:solidFill>
              </a:rPr>
              <a:t> </a:t>
            </a:r>
            <a:r>
              <a:rPr sz="1000" spc="-10" dirty="0">
                <a:solidFill>
                  <a:srgbClr val="C7C7D2"/>
                </a:solidFill>
              </a:rPr>
              <a:t>behavior</a:t>
            </a:r>
            <a:endParaRPr sz="1000"/>
          </a:p>
          <a:p>
            <a:pPr marL="566420" marR="144780">
              <a:lnSpc>
                <a:spcPts val="1200"/>
              </a:lnSpc>
              <a:spcBef>
                <a:spcPts val="30"/>
              </a:spcBef>
            </a:pPr>
            <a:r>
              <a:rPr sz="1000" dirty="0">
                <a:solidFill>
                  <a:srgbClr val="E5CDD7"/>
                </a:solidFill>
              </a:rPr>
              <a:t>rationalist</a:t>
            </a:r>
            <a:r>
              <a:rPr sz="1000" spc="-20" dirty="0">
                <a:solidFill>
                  <a:srgbClr val="E5CDD7"/>
                </a:solidFill>
              </a:rPr>
              <a:t> </a:t>
            </a:r>
            <a:r>
              <a:rPr sz="1000" dirty="0">
                <a:solidFill>
                  <a:srgbClr val="E5CDD7"/>
                </a:solidFill>
              </a:rPr>
              <a:t>approach</a:t>
            </a:r>
            <a:r>
              <a:rPr sz="1000" spc="-15" dirty="0">
                <a:solidFill>
                  <a:srgbClr val="E5CDD7"/>
                </a:solidFill>
              </a:rPr>
              <a:t> </a:t>
            </a:r>
            <a:r>
              <a:rPr sz="1000" spc="-10" dirty="0">
                <a:solidFill>
                  <a:srgbClr val="C7C7D2"/>
                </a:solidFill>
              </a:rPr>
              <a:t>involves</a:t>
            </a:r>
            <a:r>
              <a:rPr sz="1000" spc="-15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a</a:t>
            </a:r>
            <a:r>
              <a:rPr sz="1000" spc="-20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combination</a:t>
            </a:r>
            <a:r>
              <a:rPr sz="1000" spc="-15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of</a:t>
            </a:r>
            <a:r>
              <a:rPr sz="1000" spc="-15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mathematics</a:t>
            </a:r>
            <a:r>
              <a:rPr sz="1000" spc="-20" dirty="0">
                <a:solidFill>
                  <a:srgbClr val="C7C7D2"/>
                </a:solidFill>
              </a:rPr>
              <a:t> </a:t>
            </a:r>
            <a:r>
              <a:rPr sz="1000" spc="-25" dirty="0">
                <a:solidFill>
                  <a:srgbClr val="C7C7D2"/>
                </a:solidFill>
              </a:rPr>
              <a:t>and </a:t>
            </a:r>
            <a:r>
              <a:rPr sz="1000" spc="-10" dirty="0">
                <a:solidFill>
                  <a:srgbClr val="C7C7D2"/>
                </a:solidFill>
              </a:rPr>
              <a:t>engineering.</a:t>
            </a:r>
            <a:endParaRPr sz="1000"/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dirty="0">
                <a:solidFill>
                  <a:srgbClr val="C7C7D2"/>
                </a:solidFill>
              </a:rPr>
              <a:t>The</a:t>
            </a:r>
            <a:r>
              <a:rPr spc="-50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C7C7D2"/>
                </a:solidFill>
              </a:rPr>
              <a:t>four</a:t>
            </a:r>
            <a:r>
              <a:rPr spc="-45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C7C7D2"/>
                </a:solidFill>
              </a:rPr>
              <a:t>groups</a:t>
            </a:r>
            <a:r>
              <a:rPr spc="-45" dirty="0">
                <a:solidFill>
                  <a:srgbClr val="C7C7D2"/>
                </a:solidFill>
              </a:rPr>
              <a:t> </a:t>
            </a:r>
            <a:r>
              <a:rPr spc="-10" dirty="0">
                <a:solidFill>
                  <a:srgbClr val="C7C7D2"/>
                </a:solidFill>
              </a:rPr>
              <a:t>have</a:t>
            </a:r>
            <a:r>
              <a:rPr spc="-50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C7C7D2"/>
                </a:solidFill>
              </a:rPr>
              <a:t>both</a:t>
            </a:r>
            <a:r>
              <a:rPr spc="-45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C7C7D2"/>
                </a:solidFill>
              </a:rPr>
              <a:t>disparaged</a:t>
            </a:r>
            <a:r>
              <a:rPr spc="-45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C7C7D2"/>
                </a:solidFill>
              </a:rPr>
              <a:t>and</a:t>
            </a:r>
            <a:r>
              <a:rPr spc="-45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C7C7D2"/>
                </a:solidFill>
              </a:rPr>
              <a:t>helped</a:t>
            </a:r>
            <a:r>
              <a:rPr spc="-50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C7C7D2"/>
                </a:solidFill>
              </a:rPr>
              <a:t>each</a:t>
            </a:r>
            <a:r>
              <a:rPr spc="-45" dirty="0">
                <a:solidFill>
                  <a:srgbClr val="C7C7D2"/>
                </a:solidFill>
              </a:rPr>
              <a:t> </a:t>
            </a:r>
            <a:r>
              <a:rPr spc="-10" dirty="0">
                <a:solidFill>
                  <a:srgbClr val="C7C7D2"/>
                </a:solidFill>
              </a:rPr>
              <a:t>other.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r>
              <a:rPr spc="-10" dirty="0"/>
              <a:t>12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39</a:t>
            </a:r>
          </a:p>
        </p:txBody>
      </p:sp>
    </p:spTree>
  </p:cSld>
  <p:clrMapOvr>
    <a:masterClrMapping/>
  </p:clrMapOvr>
  <p:transition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What</a:t>
            </a:r>
            <a:r>
              <a:rPr spc="80" dirty="0"/>
              <a:t> </a:t>
            </a:r>
            <a:r>
              <a:rPr dirty="0"/>
              <a:t>is</a:t>
            </a:r>
            <a:r>
              <a:rPr spc="85" dirty="0"/>
              <a:t> </a:t>
            </a:r>
            <a:r>
              <a:rPr dirty="0"/>
              <a:t>Artificial</a:t>
            </a:r>
            <a:r>
              <a:rPr spc="85" dirty="0"/>
              <a:t> </a:t>
            </a:r>
            <a:r>
              <a:rPr spc="-10" dirty="0"/>
              <a:t>Intelligence?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643597"/>
            <a:ext cx="4400550" cy="2400300"/>
            <a:chOff x="129196" y="643597"/>
            <a:chExt cx="4400550" cy="2400300"/>
          </a:xfrm>
        </p:grpSpPr>
        <p:sp>
          <p:nvSpPr>
            <p:cNvPr id="4" name="object 4"/>
            <p:cNvSpPr/>
            <p:nvPr/>
          </p:nvSpPr>
          <p:spPr>
            <a:xfrm>
              <a:off x="129196" y="643597"/>
              <a:ext cx="4349750" cy="184785"/>
            </a:xfrm>
            <a:custGeom>
              <a:avLst/>
              <a:gdLst/>
              <a:ahLst/>
              <a:cxnLst/>
              <a:rect l="l" t="t" r="r" b="b"/>
              <a:pathLst>
                <a:path w="4349750" h="184784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4285"/>
                  </a:lnTo>
                  <a:lnTo>
                    <a:pt x="4349657" y="184285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815225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941942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929242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687832"/>
              <a:ext cx="50800" cy="225411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859478"/>
              <a:ext cx="4349750" cy="2133600"/>
            </a:xfrm>
            <a:custGeom>
              <a:avLst/>
              <a:gdLst/>
              <a:ahLst/>
              <a:cxnLst/>
              <a:rect l="l" t="t" r="r" b="b"/>
              <a:pathLst>
                <a:path w="4349750" h="2133600">
                  <a:moveTo>
                    <a:pt x="4349657" y="0"/>
                  </a:moveTo>
                  <a:lnTo>
                    <a:pt x="0" y="0"/>
                  </a:lnTo>
                  <a:lnTo>
                    <a:pt x="0" y="2082464"/>
                  </a:lnTo>
                  <a:lnTo>
                    <a:pt x="4008" y="2102188"/>
                  </a:lnTo>
                  <a:lnTo>
                    <a:pt x="14922" y="2118341"/>
                  </a:lnTo>
                  <a:lnTo>
                    <a:pt x="31075" y="2129256"/>
                  </a:lnTo>
                  <a:lnTo>
                    <a:pt x="50800" y="2133264"/>
                  </a:lnTo>
                  <a:lnTo>
                    <a:pt x="4298856" y="2133264"/>
                  </a:lnTo>
                  <a:lnTo>
                    <a:pt x="4318581" y="2129256"/>
                  </a:lnTo>
                  <a:lnTo>
                    <a:pt x="4334734" y="2118341"/>
                  </a:lnTo>
                  <a:lnTo>
                    <a:pt x="4345648" y="2102188"/>
                  </a:lnTo>
                  <a:lnTo>
                    <a:pt x="4349657" y="208246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725898"/>
              <a:ext cx="0" cy="2235200"/>
            </a:xfrm>
            <a:custGeom>
              <a:avLst/>
              <a:gdLst/>
              <a:ahLst/>
              <a:cxnLst/>
              <a:rect l="l" t="t" r="r" b="b"/>
              <a:pathLst>
                <a:path h="2235200">
                  <a:moveTo>
                    <a:pt x="0" y="223509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71319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70049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68779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1117409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671586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2187562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2491219"/>
              <a:ext cx="61874" cy="61874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pc="-10" dirty="0"/>
              <a:t>Different</a:t>
            </a:r>
            <a:r>
              <a:rPr spc="-5" dirty="0"/>
              <a:t> </a:t>
            </a:r>
            <a:r>
              <a:rPr spc="-10" dirty="0"/>
              <a:t>definitions</a:t>
            </a:r>
            <a:r>
              <a:rPr spc="-5" dirty="0"/>
              <a:t> </a:t>
            </a:r>
            <a:r>
              <a:rPr dirty="0"/>
              <a:t>due to</a:t>
            </a:r>
            <a:r>
              <a:rPr spc="-5" dirty="0"/>
              <a:t> </a:t>
            </a:r>
            <a:r>
              <a:rPr spc="-10" dirty="0"/>
              <a:t>different</a:t>
            </a:r>
            <a:r>
              <a:rPr dirty="0"/>
              <a:t> </a:t>
            </a:r>
            <a:r>
              <a:rPr spc="-10" dirty="0"/>
              <a:t>criteria</a:t>
            </a:r>
          </a:p>
          <a:p>
            <a:pPr marL="289560" marR="372745" indent="-277495">
              <a:lnSpc>
                <a:spcPts val="1650"/>
              </a:lnSpc>
              <a:spcBef>
                <a:spcPts val="60"/>
              </a:spcBef>
            </a:pPr>
            <a:r>
              <a:rPr spc="-10" dirty="0">
                <a:solidFill>
                  <a:srgbClr val="000000"/>
                </a:solidFill>
              </a:rPr>
              <a:t>Historically,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four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approaches,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along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two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orthogonal</a:t>
            </a:r>
            <a:r>
              <a:rPr spc="-2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dimensions: </a:t>
            </a:r>
            <a:r>
              <a:rPr dirty="0">
                <a:solidFill>
                  <a:srgbClr val="0000FF"/>
                </a:solidFill>
              </a:rPr>
              <a:t>thought</a:t>
            </a:r>
            <a:r>
              <a:rPr spc="-40" dirty="0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processes</a:t>
            </a:r>
            <a:r>
              <a:rPr spc="-40" dirty="0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&amp;</a:t>
            </a:r>
            <a:r>
              <a:rPr spc="-40" dirty="0">
                <a:solidFill>
                  <a:srgbClr val="0000FF"/>
                </a:solidFill>
              </a:rPr>
              <a:t> </a:t>
            </a:r>
            <a:r>
              <a:rPr spc="-10" dirty="0">
                <a:solidFill>
                  <a:srgbClr val="0000FF"/>
                </a:solidFill>
              </a:rPr>
              <a:t>reasoning</a:t>
            </a:r>
          </a:p>
          <a:p>
            <a:pPr marL="289560">
              <a:lnSpc>
                <a:spcPts val="1250"/>
              </a:lnSpc>
            </a:pPr>
            <a:r>
              <a:rPr spc="-25" dirty="0">
                <a:solidFill>
                  <a:srgbClr val="000000"/>
                </a:solidFill>
              </a:rPr>
              <a:t>vs.</a:t>
            </a:r>
          </a:p>
          <a:p>
            <a:pPr marL="289560">
              <a:lnSpc>
                <a:spcPct val="100000"/>
              </a:lnSpc>
              <a:spcBef>
                <a:spcPts val="35"/>
              </a:spcBef>
            </a:pPr>
            <a:r>
              <a:rPr dirty="0">
                <a:solidFill>
                  <a:srgbClr val="0000FF"/>
                </a:solidFill>
              </a:rPr>
              <a:t>behavior</a:t>
            </a:r>
            <a:r>
              <a:rPr spc="-50" dirty="0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&amp;</a:t>
            </a:r>
            <a:r>
              <a:rPr spc="-45" dirty="0">
                <a:solidFill>
                  <a:srgbClr val="0000FF"/>
                </a:solidFill>
              </a:rPr>
              <a:t> </a:t>
            </a:r>
            <a:r>
              <a:rPr spc="-10" dirty="0">
                <a:solidFill>
                  <a:srgbClr val="0000FF"/>
                </a:solidFill>
              </a:rPr>
              <a:t>action</a:t>
            </a:r>
          </a:p>
          <a:p>
            <a:pPr marL="289560" marR="1544955">
              <a:lnSpc>
                <a:spcPct val="102600"/>
              </a:lnSpc>
              <a:spcBef>
                <a:spcPts val="300"/>
              </a:spcBef>
            </a:pPr>
            <a:r>
              <a:rPr dirty="0">
                <a:solidFill>
                  <a:srgbClr val="C7C7D2"/>
                </a:solidFill>
              </a:rPr>
              <a:t>Success</a:t>
            </a:r>
            <a:r>
              <a:rPr spc="-40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C7C7D2"/>
                </a:solidFill>
              </a:rPr>
              <a:t>according</a:t>
            </a:r>
            <a:r>
              <a:rPr spc="-40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C7C7D2"/>
                </a:solidFill>
              </a:rPr>
              <a:t>to</a:t>
            </a:r>
            <a:r>
              <a:rPr spc="-35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C7C7F8"/>
                </a:solidFill>
              </a:rPr>
              <a:t>human</a:t>
            </a:r>
            <a:r>
              <a:rPr spc="-40" dirty="0">
                <a:solidFill>
                  <a:srgbClr val="C7C7F8"/>
                </a:solidFill>
              </a:rPr>
              <a:t> </a:t>
            </a:r>
            <a:r>
              <a:rPr spc="-10" dirty="0">
                <a:solidFill>
                  <a:srgbClr val="C7C7F8"/>
                </a:solidFill>
              </a:rPr>
              <a:t>standards </a:t>
            </a:r>
            <a:r>
              <a:rPr spc="-25" dirty="0">
                <a:solidFill>
                  <a:srgbClr val="C7C7D2"/>
                </a:solidFill>
              </a:rPr>
              <a:t>vs.</a:t>
            </a:r>
          </a:p>
          <a:p>
            <a:pPr marL="289560">
              <a:lnSpc>
                <a:spcPts val="1195"/>
              </a:lnSpc>
            </a:pPr>
            <a:r>
              <a:rPr dirty="0">
                <a:solidFill>
                  <a:srgbClr val="C7C7D2"/>
                </a:solidFill>
              </a:rPr>
              <a:t>success</a:t>
            </a:r>
            <a:r>
              <a:rPr spc="-65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C7C7D2"/>
                </a:solidFill>
              </a:rPr>
              <a:t>according</a:t>
            </a:r>
            <a:r>
              <a:rPr spc="-65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C7C7D2"/>
                </a:solidFill>
              </a:rPr>
              <a:t>to</a:t>
            </a:r>
            <a:r>
              <a:rPr spc="-65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C7C7F8"/>
                </a:solidFill>
              </a:rPr>
              <a:t>an</a:t>
            </a:r>
            <a:r>
              <a:rPr spc="-60" dirty="0">
                <a:solidFill>
                  <a:srgbClr val="C7C7F8"/>
                </a:solidFill>
              </a:rPr>
              <a:t> </a:t>
            </a:r>
            <a:r>
              <a:rPr dirty="0">
                <a:solidFill>
                  <a:srgbClr val="C7C7F8"/>
                </a:solidFill>
              </a:rPr>
              <a:t>ideal</a:t>
            </a:r>
            <a:r>
              <a:rPr spc="-65" dirty="0">
                <a:solidFill>
                  <a:srgbClr val="C7C7F8"/>
                </a:solidFill>
              </a:rPr>
              <a:t> </a:t>
            </a:r>
            <a:r>
              <a:rPr dirty="0">
                <a:solidFill>
                  <a:srgbClr val="C7C7F8"/>
                </a:solidFill>
              </a:rPr>
              <a:t>concept</a:t>
            </a:r>
            <a:r>
              <a:rPr spc="-65" dirty="0">
                <a:solidFill>
                  <a:srgbClr val="C7C7F8"/>
                </a:solidFill>
              </a:rPr>
              <a:t> </a:t>
            </a:r>
            <a:r>
              <a:rPr dirty="0">
                <a:solidFill>
                  <a:srgbClr val="C7C7F8"/>
                </a:solidFill>
              </a:rPr>
              <a:t>of</a:t>
            </a:r>
            <a:r>
              <a:rPr spc="-60" dirty="0">
                <a:solidFill>
                  <a:srgbClr val="C7C7F8"/>
                </a:solidFill>
              </a:rPr>
              <a:t> </a:t>
            </a:r>
            <a:r>
              <a:rPr dirty="0">
                <a:solidFill>
                  <a:srgbClr val="C7C7F8"/>
                </a:solidFill>
              </a:rPr>
              <a:t>intelligence:</a:t>
            </a:r>
            <a:r>
              <a:rPr spc="5" dirty="0">
                <a:solidFill>
                  <a:srgbClr val="C7C7F8"/>
                </a:solidFill>
              </a:rPr>
              <a:t> </a:t>
            </a:r>
            <a:r>
              <a:rPr spc="-10" dirty="0">
                <a:solidFill>
                  <a:srgbClr val="E5CDD7"/>
                </a:solidFill>
              </a:rPr>
              <a:t>rationality</a:t>
            </a:r>
            <a:r>
              <a:rPr spc="-10" dirty="0">
                <a:solidFill>
                  <a:srgbClr val="C7C7D2"/>
                </a:solidFill>
              </a:rPr>
              <a:t>.</a:t>
            </a:r>
          </a:p>
          <a:p>
            <a:pPr marL="566420" marR="508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solidFill>
                  <a:srgbClr val="E5CDD7"/>
                </a:solidFill>
              </a:rPr>
              <a:t>human-centered</a:t>
            </a:r>
            <a:r>
              <a:rPr sz="1000" spc="-10" dirty="0">
                <a:solidFill>
                  <a:srgbClr val="E5CDD7"/>
                </a:solidFill>
              </a:rPr>
              <a:t> </a:t>
            </a:r>
            <a:r>
              <a:rPr sz="1000" dirty="0">
                <a:solidFill>
                  <a:srgbClr val="E5CDD7"/>
                </a:solidFill>
              </a:rPr>
              <a:t>approach:</a:t>
            </a:r>
            <a:r>
              <a:rPr sz="1000" spc="55" dirty="0">
                <a:solidFill>
                  <a:srgbClr val="E5CDD7"/>
                </a:solidFill>
              </a:rPr>
              <a:t> </a:t>
            </a:r>
            <a:r>
              <a:rPr sz="1000" spc="-10" dirty="0">
                <a:solidFill>
                  <a:srgbClr val="C7C7D2"/>
                </a:solidFill>
              </a:rPr>
              <a:t>involves</a:t>
            </a:r>
            <a:r>
              <a:rPr sz="1000" spc="-5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observations</a:t>
            </a:r>
            <a:r>
              <a:rPr sz="1000" spc="-10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and</a:t>
            </a:r>
            <a:r>
              <a:rPr sz="1000" spc="-5" dirty="0">
                <a:solidFill>
                  <a:srgbClr val="C7C7D2"/>
                </a:solidFill>
              </a:rPr>
              <a:t> </a:t>
            </a:r>
            <a:r>
              <a:rPr sz="1000" spc="-10" dirty="0">
                <a:solidFill>
                  <a:srgbClr val="C7C7D2"/>
                </a:solidFill>
              </a:rPr>
              <a:t>hypotheses </a:t>
            </a:r>
            <a:r>
              <a:rPr sz="1000" dirty="0">
                <a:solidFill>
                  <a:srgbClr val="C7C7D2"/>
                </a:solidFill>
              </a:rPr>
              <a:t>about</a:t>
            </a:r>
            <a:r>
              <a:rPr sz="1000" spc="-5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human</a:t>
            </a:r>
            <a:r>
              <a:rPr sz="1000" spc="-5" dirty="0">
                <a:solidFill>
                  <a:srgbClr val="C7C7D2"/>
                </a:solidFill>
              </a:rPr>
              <a:t> </a:t>
            </a:r>
            <a:r>
              <a:rPr sz="1000" spc="-10" dirty="0">
                <a:solidFill>
                  <a:srgbClr val="C7C7D2"/>
                </a:solidFill>
              </a:rPr>
              <a:t>behavior</a:t>
            </a:r>
            <a:endParaRPr sz="1000"/>
          </a:p>
          <a:p>
            <a:pPr marL="566420" marR="144780">
              <a:lnSpc>
                <a:spcPts val="1200"/>
              </a:lnSpc>
              <a:spcBef>
                <a:spcPts val="30"/>
              </a:spcBef>
            </a:pPr>
            <a:r>
              <a:rPr sz="1000" dirty="0">
                <a:solidFill>
                  <a:srgbClr val="E5CDD7"/>
                </a:solidFill>
              </a:rPr>
              <a:t>rationalist</a:t>
            </a:r>
            <a:r>
              <a:rPr sz="1000" spc="-20" dirty="0">
                <a:solidFill>
                  <a:srgbClr val="E5CDD7"/>
                </a:solidFill>
              </a:rPr>
              <a:t> </a:t>
            </a:r>
            <a:r>
              <a:rPr sz="1000" dirty="0">
                <a:solidFill>
                  <a:srgbClr val="E5CDD7"/>
                </a:solidFill>
              </a:rPr>
              <a:t>approach</a:t>
            </a:r>
            <a:r>
              <a:rPr sz="1000" spc="-15" dirty="0">
                <a:solidFill>
                  <a:srgbClr val="E5CDD7"/>
                </a:solidFill>
              </a:rPr>
              <a:t> </a:t>
            </a:r>
            <a:r>
              <a:rPr sz="1000" spc="-10" dirty="0">
                <a:solidFill>
                  <a:srgbClr val="C7C7D2"/>
                </a:solidFill>
              </a:rPr>
              <a:t>involves</a:t>
            </a:r>
            <a:r>
              <a:rPr sz="1000" spc="-15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a</a:t>
            </a:r>
            <a:r>
              <a:rPr sz="1000" spc="-20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combination</a:t>
            </a:r>
            <a:r>
              <a:rPr sz="1000" spc="-15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of</a:t>
            </a:r>
            <a:r>
              <a:rPr sz="1000" spc="-15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mathematics</a:t>
            </a:r>
            <a:r>
              <a:rPr sz="1000" spc="-20" dirty="0">
                <a:solidFill>
                  <a:srgbClr val="C7C7D2"/>
                </a:solidFill>
              </a:rPr>
              <a:t> </a:t>
            </a:r>
            <a:r>
              <a:rPr sz="1000" spc="-25" dirty="0">
                <a:solidFill>
                  <a:srgbClr val="C7C7D2"/>
                </a:solidFill>
              </a:rPr>
              <a:t>and </a:t>
            </a:r>
            <a:r>
              <a:rPr sz="1000" spc="-10" dirty="0">
                <a:solidFill>
                  <a:srgbClr val="C7C7D2"/>
                </a:solidFill>
              </a:rPr>
              <a:t>engineering.</a:t>
            </a:r>
            <a:endParaRPr sz="1000"/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dirty="0">
                <a:solidFill>
                  <a:srgbClr val="C7C7D2"/>
                </a:solidFill>
              </a:rPr>
              <a:t>The</a:t>
            </a:r>
            <a:r>
              <a:rPr spc="-50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C7C7D2"/>
                </a:solidFill>
              </a:rPr>
              <a:t>four</a:t>
            </a:r>
            <a:r>
              <a:rPr spc="-45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C7C7D2"/>
                </a:solidFill>
              </a:rPr>
              <a:t>groups</a:t>
            </a:r>
            <a:r>
              <a:rPr spc="-45" dirty="0">
                <a:solidFill>
                  <a:srgbClr val="C7C7D2"/>
                </a:solidFill>
              </a:rPr>
              <a:t> </a:t>
            </a:r>
            <a:r>
              <a:rPr spc="-10" dirty="0">
                <a:solidFill>
                  <a:srgbClr val="C7C7D2"/>
                </a:solidFill>
              </a:rPr>
              <a:t>have</a:t>
            </a:r>
            <a:r>
              <a:rPr spc="-50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C7C7D2"/>
                </a:solidFill>
              </a:rPr>
              <a:t>both</a:t>
            </a:r>
            <a:r>
              <a:rPr spc="-45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C7C7D2"/>
                </a:solidFill>
              </a:rPr>
              <a:t>disparaged</a:t>
            </a:r>
            <a:r>
              <a:rPr spc="-45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C7C7D2"/>
                </a:solidFill>
              </a:rPr>
              <a:t>and</a:t>
            </a:r>
            <a:r>
              <a:rPr spc="-45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C7C7D2"/>
                </a:solidFill>
              </a:rPr>
              <a:t>helped</a:t>
            </a:r>
            <a:r>
              <a:rPr spc="-50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C7C7D2"/>
                </a:solidFill>
              </a:rPr>
              <a:t>each</a:t>
            </a:r>
            <a:r>
              <a:rPr spc="-45" dirty="0">
                <a:solidFill>
                  <a:srgbClr val="C7C7D2"/>
                </a:solidFill>
              </a:rPr>
              <a:t> </a:t>
            </a:r>
            <a:r>
              <a:rPr spc="-10" dirty="0">
                <a:solidFill>
                  <a:srgbClr val="C7C7D2"/>
                </a:solidFill>
              </a:rPr>
              <a:t>other.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12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What</a:t>
            </a:r>
            <a:r>
              <a:rPr spc="80" dirty="0"/>
              <a:t> </a:t>
            </a:r>
            <a:r>
              <a:rPr dirty="0"/>
              <a:t>is</a:t>
            </a:r>
            <a:r>
              <a:rPr spc="85" dirty="0"/>
              <a:t> </a:t>
            </a:r>
            <a:r>
              <a:rPr dirty="0"/>
              <a:t>Artificial</a:t>
            </a:r>
            <a:r>
              <a:rPr spc="85" dirty="0"/>
              <a:t> </a:t>
            </a:r>
            <a:r>
              <a:rPr spc="-10" dirty="0"/>
              <a:t>Intelligence?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643597"/>
            <a:ext cx="4400550" cy="2400300"/>
            <a:chOff x="129196" y="643597"/>
            <a:chExt cx="4400550" cy="2400300"/>
          </a:xfrm>
        </p:grpSpPr>
        <p:sp>
          <p:nvSpPr>
            <p:cNvPr id="4" name="object 4"/>
            <p:cNvSpPr/>
            <p:nvPr/>
          </p:nvSpPr>
          <p:spPr>
            <a:xfrm>
              <a:off x="129196" y="643597"/>
              <a:ext cx="4349750" cy="184785"/>
            </a:xfrm>
            <a:custGeom>
              <a:avLst/>
              <a:gdLst/>
              <a:ahLst/>
              <a:cxnLst/>
              <a:rect l="l" t="t" r="r" b="b"/>
              <a:pathLst>
                <a:path w="4349750" h="184784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4285"/>
                  </a:lnTo>
                  <a:lnTo>
                    <a:pt x="4349657" y="184285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815225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941942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929242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687832"/>
              <a:ext cx="50800" cy="225411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859478"/>
              <a:ext cx="4349750" cy="2133600"/>
            </a:xfrm>
            <a:custGeom>
              <a:avLst/>
              <a:gdLst/>
              <a:ahLst/>
              <a:cxnLst/>
              <a:rect l="l" t="t" r="r" b="b"/>
              <a:pathLst>
                <a:path w="4349750" h="2133600">
                  <a:moveTo>
                    <a:pt x="4349657" y="0"/>
                  </a:moveTo>
                  <a:lnTo>
                    <a:pt x="0" y="0"/>
                  </a:lnTo>
                  <a:lnTo>
                    <a:pt x="0" y="2082464"/>
                  </a:lnTo>
                  <a:lnTo>
                    <a:pt x="4008" y="2102188"/>
                  </a:lnTo>
                  <a:lnTo>
                    <a:pt x="14922" y="2118341"/>
                  </a:lnTo>
                  <a:lnTo>
                    <a:pt x="31075" y="2129256"/>
                  </a:lnTo>
                  <a:lnTo>
                    <a:pt x="50800" y="2133264"/>
                  </a:lnTo>
                  <a:lnTo>
                    <a:pt x="4298856" y="2133264"/>
                  </a:lnTo>
                  <a:lnTo>
                    <a:pt x="4318581" y="2129256"/>
                  </a:lnTo>
                  <a:lnTo>
                    <a:pt x="4334734" y="2118341"/>
                  </a:lnTo>
                  <a:lnTo>
                    <a:pt x="4345648" y="2102188"/>
                  </a:lnTo>
                  <a:lnTo>
                    <a:pt x="4349657" y="208246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725898"/>
              <a:ext cx="0" cy="2235200"/>
            </a:xfrm>
            <a:custGeom>
              <a:avLst/>
              <a:gdLst/>
              <a:ahLst/>
              <a:cxnLst/>
              <a:rect l="l" t="t" r="r" b="b"/>
              <a:pathLst>
                <a:path h="2235200">
                  <a:moveTo>
                    <a:pt x="0" y="223509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71319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70049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68779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1117409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671586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2187562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2491219"/>
              <a:ext cx="61874" cy="61874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pc="-10" dirty="0"/>
              <a:t>Different</a:t>
            </a:r>
            <a:r>
              <a:rPr spc="-5" dirty="0"/>
              <a:t> </a:t>
            </a:r>
            <a:r>
              <a:rPr spc="-10" dirty="0"/>
              <a:t>definitions</a:t>
            </a:r>
            <a:r>
              <a:rPr spc="-5" dirty="0"/>
              <a:t> </a:t>
            </a:r>
            <a:r>
              <a:rPr dirty="0"/>
              <a:t>due to</a:t>
            </a:r>
            <a:r>
              <a:rPr spc="-5" dirty="0"/>
              <a:t> </a:t>
            </a:r>
            <a:r>
              <a:rPr spc="-10" dirty="0"/>
              <a:t>different</a:t>
            </a:r>
            <a:r>
              <a:rPr dirty="0"/>
              <a:t> </a:t>
            </a:r>
            <a:r>
              <a:rPr spc="-10" dirty="0"/>
              <a:t>criteria</a:t>
            </a:r>
          </a:p>
          <a:p>
            <a:pPr marL="289560" marR="372745" indent="-277495">
              <a:lnSpc>
                <a:spcPts val="1650"/>
              </a:lnSpc>
              <a:spcBef>
                <a:spcPts val="60"/>
              </a:spcBef>
            </a:pPr>
            <a:r>
              <a:rPr spc="-10" dirty="0">
                <a:solidFill>
                  <a:srgbClr val="000000"/>
                </a:solidFill>
              </a:rPr>
              <a:t>Historically,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four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approaches,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along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two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orthogonal</a:t>
            </a:r>
            <a:r>
              <a:rPr spc="-2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dimensions: </a:t>
            </a:r>
            <a:r>
              <a:rPr dirty="0">
                <a:solidFill>
                  <a:srgbClr val="0000FF"/>
                </a:solidFill>
              </a:rPr>
              <a:t>thought</a:t>
            </a:r>
            <a:r>
              <a:rPr spc="-40" dirty="0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processes</a:t>
            </a:r>
            <a:r>
              <a:rPr spc="-40" dirty="0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&amp;</a:t>
            </a:r>
            <a:r>
              <a:rPr spc="-40" dirty="0">
                <a:solidFill>
                  <a:srgbClr val="0000FF"/>
                </a:solidFill>
              </a:rPr>
              <a:t> </a:t>
            </a:r>
            <a:r>
              <a:rPr spc="-10" dirty="0">
                <a:solidFill>
                  <a:srgbClr val="0000FF"/>
                </a:solidFill>
              </a:rPr>
              <a:t>reasoning</a:t>
            </a:r>
          </a:p>
          <a:p>
            <a:pPr marL="289560">
              <a:lnSpc>
                <a:spcPts val="1250"/>
              </a:lnSpc>
            </a:pPr>
            <a:r>
              <a:rPr spc="-25" dirty="0">
                <a:solidFill>
                  <a:srgbClr val="000000"/>
                </a:solidFill>
              </a:rPr>
              <a:t>vs.</a:t>
            </a:r>
          </a:p>
          <a:p>
            <a:pPr marL="289560">
              <a:lnSpc>
                <a:spcPct val="100000"/>
              </a:lnSpc>
              <a:spcBef>
                <a:spcPts val="35"/>
              </a:spcBef>
            </a:pPr>
            <a:r>
              <a:rPr dirty="0">
                <a:solidFill>
                  <a:srgbClr val="0000FF"/>
                </a:solidFill>
              </a:rPr>
              <a:t>behavior</a:t>
            </a:r>
            <a:r>
              <a:rPr spc="-50" dirty="0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&amp;</a:t>
            </a:r>
            <a:r>
              <a:rPr spc="-45" dirty="0">
                <a:solidFill>
                  <a:srgbClr val="0000FF"/>
                </a:solidFill>
              </a:rPr>
              <a:t> </a:t>
            </a:r>
            <a:r>
              <a:rPr spc="-10" dirty="0">
                <a:solidFill>
                  <a:srgbClr val="0000FF"/>
                </a:solidFill>
              </a:rPr>
              <a:t>action</a:t>
            </a:r>
          </a:p>
          <a:p>
            <a:pPr marL="289560" marR="1544955">
              <a:lnSpc>
                <a:spcPct val="102600"/>
              </a:lnSpc>
              <a:spcBef>
                <a:spcPts val="300"/>
              </a:spcBef>
            </a:pPr>
            <a:r>
              <a:rPr dirty="0">
                <a:solidFill>
                  <a:srgbClr val="000000"/>
                </a:solidFill>
              </a:rPr>
              <a:t>Success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according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to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human</a:t>
            </a:r>
            <a:r>
              <a:rPr spc="-40" dirty="0">
                <a:solidFill>
                  <a:srgbClr val="0000FF"/>
                </a:solidFill>
              </a:rPr>
              <a:t> </a:t>
            </a:r>
            <a:r>
              <a:rPr spc="-10" dirty="0">
                <a:solidFill>
                  <a:srgbClr val="0000FF"/>
                </a:solidFill>
              </a:rPr>
              <a:t>standards </a:t>
            </a:r>
            <a:r>
              <a:rPr spc="-25" dirty="0">
                <a:solidFill>
                  <a:srgbClr val="000000"/>
                </a:solidFill>
              </a:rPr>
              <a:t>vs.</a:t>
            </a:r>
          </a:p>
          <a:p>
            <a:pPr marL="289560">
              <a:lnSpc>
                <a:spcPts val="1195"/>
              </a:lnSpc>
            </a:pPr>
            <a:r>
              <a:rPr dirty="0">
                <a:solidFill>
                  <a:srgbClr val="000000"/>
                </a:solidFill>
              </a:rPr>
              <a:t>success</a:t>
            </a:r>
            <a:r>
              <a:rPr spc="-6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according</a:t>
            </a:r>
            <a:r>
              <a:rPr spc="-6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to</a:t>
            </a:r>
            <a:r>
              <a:rPr spc="-6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an</a:t>
            </a:r>
            <a:r>
              <a:rPr spc="-60" dirty="0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ideal</a:t>
            </a:r>
            <a:r>
              <a:rPr spc="-65" dirty="0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concept</a:t>
            </a:r>
            <a:r>
              <a:rPr spc="-65" dirty="0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of</a:t>
            </a:r>
            <a:r>
              <a:rPr spc="-60" dirty="0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intelligence:</a:t>
            </a:r>
            <a:r>
              <a:rPr spc="5" dirty="0">
                <a:solidFill>
                  <a:srgbClr val="0000FF"/>
                </a:solidFill>
              </a:rPr>
              <a:t> </a:t>
            </a:r>
            <a:r>
              <a:rPr spc="-10" dirty="0">
                <a:solidFill>
                  <a:srgbClr val="C92626"/>
                </a:solidFill>
              </a:rPr>
              <a:t>rationality</a:t>
            </a:r>
            <a:r>
              <a:rPr spc="-10" dirty="0">
                <a:solidFill>
                  <a:srgbClr val="000000"/>
                </a:solidFill>
              </a:rPr>
              <a:t>.</a:t>
            </a:r>
          </a:p>
          <a:p>
            <a:pPr marL="566420" marR="508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solidFill>
                  <a:srgbClr val="C92626"/>
                </a:solidFill>
              </a:rPr>
              <a:t>human-centered</a:t>
            </a:r>
            <a:r>
              <a:rPr sz="1000" spc="-10" dirty="0">
                <a:solidFill>
                  <a:srgbClr val="C92626"/>
                </a:solidFill>
              </a:rPr>
              <a:t> </a:t>
            </a:r>
            <a:r>
              <a:rPr sz="1000" dirty="0">
                <a:solidFill>
                  <a:srgbClr val="C92626"/>
                </a:solidFill>
              </a:rPr>
              <a:t>approach:</a:t>
            </a:r>
            <a:r>
              <a:rPr sz="1000" spc="55" dirty="0">
                <a:solidFill>
                  <a:srgbClr val="C92626"/>
                </a:solidFill>
              </a:rPr>
              <a:t> </a:t>
            </a:r>
            <a:r>
              <a:rPr sz="1000" spc="-10" dirty="0">
                <a:solidFill>
                  <a:srgbClr val="000000"/>
                </a:solidFill>
              </a:rPr>
              <a:t>involves</a:t>
            </a:r>
            <a:r>
              <a:rPr sz="1000" spc="-5" dirty="0">
                <a:solidFill>
                  <a:srgbClr val="000000"/>
                </a:solidFill>
              </a:rPr>
              <a:t> </a:t>
            </a:r>
            <a:r>
              <a:rPr sz="1000" dirty="0">
                <a:solidFill>
                  <a:srgbClr val="000000"/>
                </a:solidFill>
              </a:rPr>
              <a:t>observations</a:t>
            </a:r>
            <a:r>
              <a:rPr sz="1000" spc="-10" dirty="0">
                <a:solidFill>
                  <a:srgbClr val="000000"/>
                </a:solidFill>
              </a:rPr>
              <a:t> </a:t>
            </a:r>
            <a:r>
              <a:rPr sz="1000" dirty="0">
                <a:solidFill>
                  <a:srgbClr val="000000"/>
                </a:solidFill>
              </a:rPr>
              <a:t>and</a:t>
            </a:r>
            <a:r>
              <a:rPr sz="1000" spc="-5" dirty="0">
                <a:solidFill>
                  <a:srgbClr val="000000"/>
                </a:solidFill>
              </a:rPr>
              <a:t> </a:t>
            </a:r>
            <a:r>
              <a:rPr sz="1000" spc="-10" dirty="0">
                <a:solidFill>
                  <a:srgbClr val="000000"/>
                </a:solidFill>
              </a:rPr>
              <a:t>hypotheses </a:t>
            </a:r>
            <a:r>
              <a:rPr sz="1000" dirty="0">
                <a:solidFill>
                  <a:srgbClr val="000000"/>
                </a:solidFill>
              </a:rPr>
              <a:t>about</a:t>
            </a:r>
            <a:r>
              <a:rPr sz="1000" spc="-5" dirty="0">
                <a:solidFill>
                  <a:srgbClr val="000000"/>
                </a:solidFill>
              </a:rPr>
              <a:t> </a:t>
            </a:r>
            <a:r>
              <a:rPr sz="1000" dirty="0">
                <a:solidFill>
                  <a:srgbClr val="000000"/>
                </a:solidFill>
              </a:rPr>
              <a:t>human</a:t>
            </a:r>
            <a:r>
              <a:rPr sz="1000" spc="-5" dirty="0">
                <a:solidFill>
                  <a:srgbClr val="000000"/>
                </a:solidFill>
              </a:rPr>
              <a:t> </a:t>
            </a:r>
            <a:r>
              <a:rPr sz="1000" spc="-10" dirty="0">
                <a:solidFill>
                  <a:srgbClr val="000000"/>
                </a:solidFill>
              </a:rPr>
              <a:t>behavior</a:t>
            </a:r>
            <a:endParaRPr sz="1000"/>
          </a:p>
          <a:p>
            <a:pPr marL="566420" marR="144780">
              <a:lnSpc>
                <a:spcPts val="1200"/>
              </a:lnSpc>
              <a:spcBef>
                <a:spcPts val="30"/>
              </a:spcBef>
            </a:pPr>
            <a:r>
              <a:rPr sz="1000" dirty="0">
                <a:solidFill>
                  <a:srgbClr val="C92626"/>
                </a:solidFill>
              </a:rPr>
              <a:t>rationalist</a:t>
            </a:r>
            <a:r>
              <a:rPr sz="1000" spc="-20" dirty="0">
                <a:solidFill>
                  <a:srgbClr val="C92626"/>
                </a:solidFill>
              </a:rPr>
              <a:t> </a:t>
            </a:r>
            <a:r>
              <a:rPr sz="1000" dirty="0">
                <a:solidFill>
                  <a:srgbClr val="C92626"/>
                </a:solidFill>
              </a:rPr>
              <a:t>approach</a:t>
            </a:r>
            <a:r>
              <a:rPr sz="1000" spc="-15" dirty="0">
                <a:solidFill>
                  <a:srgbClr val="C92626"/>
                </a:solidFill>
              </a:rPr>
              <a:t> </a:t>
            </a:r>
            <a:r>
              <a:rPr sz="1000" spc="-10" dirty="0">
                <a:solidFill>
                  <a:srgbClr val="000000"/>
                </a:solidFill>
              </a:rPr>
              <a:t>involves</a:t>
            </a:r>
            <a:r>
              <a:rPr sz="1000" spc="-15" dirty="0">
                <a:solidFill>
                  <a:srgbClr val="000000"/>
                </a:solidFill>
              </a:rPr>
              <a:t> </a:t>
            </a:r>
            <a:r>
              <a:rPr sz="1000" dirty="0">
                <a:solidFill>
                  <a:srgbClr val="000000"/>
                </a:solidFill>
              </a:rPr>
              <a:t>a</a:t>
            </a:r>
            <a:r>
              <a:rPr sz="1000" spc="-20" dirty="0">
                <a:solidFill>
                  <a:srgbClr val="000000"/>
                </a:solidFill>
              </a:rPr>
              <a:t> </a:t>
            </a:r>
            <a:r>
              <a:rPr sz="1000" dirty="0">
                <a:solidFill>
                  <a:srgbClr val="000000"/>
                </a:solidFill>
              </a:rPr>
              <a:t>combination</a:t>
            </a:r>
            <a:r>
              <a:rPr sz="1000" spc="-15" dirty="0">
                <a:solidFill>
                  <a:srgbClr val="000000"/>
                </a:solidFill>
              </a:rPr>
              <a:t> </a:t>
            </a:r>
            <a:r>
              <a:rPr sz="1000" dirty="0">
                <a:solidFill>
                  <a:srgbClr val="000000"/>
                </a:solidFill>
              </a:rPr>
              <a:t>of</a:t>
            </a:r>
            <a:r>
              <a:rPr sz="1000" spc="-15" dirty="0">
                <a:solidFill>
                  <a:srgbClr val="000000"/>
                </a:solidFill>
              </a:rPr>
              <a:t> </a:t>
            </a:r>
            <a:r>
              <a:rPr sz="1000" dirty="0">
                <a:solidFill>
                  <a:srgbClr val="000000"/>
                </a:solidFill>
              </a:rPr>
              <a:t>mathematics</a:t>
            </a:r>
            <a:r>
              <a:rPr sz="1000" spc="-20" dirty="0">
                <a:solidFill>
                  <a:srgbClr val="000000"/>
                </a:solidFill>
              </a:rPr>
              <a:t> </a:t>
            </a:r>
            <a:r>
              <a:rPr sz="1000" spc="-25" dirty="0">
                <a:solidFill>
                  <a:srgbClr val="000000"/>
                </a:solidFill>
              </a:rPr>
              <a:t>and </a:t>
            </a:r>
            <a:r>
              <a:rPr sz="1000" spc="-10" dirty="0">
                <a:solidFill>
                  <a:srgbClr val="000000"/>
                </a:solidFill>
              </a:rPr>
              <a:t>engineering.</a:t>
            </a:r>
            <a:endParaRPr sz="1000"/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dirty="0">
                <a:solidFill>
                  <a:srgbClr val="C7C7D2"/>
                </a:solidFill>
              </a:rPr>
              <a:t>The</a:t>
            </a:r>
            <a:r>
              <a:rPr spc="-50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C7C7D2"/>
                </a:solidFill>
              </a:rPr>
              <a:t>four</a:t>
            </a:r>
            <a:r>
              <a:rPr spc="-45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C7C7D2"/>
                </a:solidFill>
              </a:rPr>
              <a:t>groups</a:t>
            </a:r>
            <a:r>
              <a:rPr spc="-45" dirty="0">
                <a:solidFill>
                  <a:srgbClr val="C7C7D2"/>
                </a:solidFill>
              </a:rPr>
              <a:t> </a:t>
            </a:r>
            <a:r>
              <a:rPr spc="-10" dirty="0">
                <a:solidFill>
                  <a:srgbClr val="C7C7D2"/>
                </a:solidFill>
              </a:rPr>
              <a:t>have</a:t>
            </a:r>
            <a:r>
              <a:rPr spc="-50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C7C7D2"/>
                </a:solidFill>
              </a:rPr>
              <a:t>both</a:t>
            </a:r>
            <a:r>
              <a:rPr spc="-45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C7C7D2"/>
                </a:solidFill>
              </a:rPr>
              <a:t>disparaged</a:t>
            </a:r>
            <a:r>
              <a:rPr spc="-45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C7C7D2"/>
                </a:solidFill>
              </a:rPr>
              <a:t>and</a:t>
            </a:r>
            <a:r>
              <a:rPr spc="-45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C7C7D2"/>
                </a:solidFill>
              </a:rPr>
              <a:t>helped</a:t>
            </a:r>
            <a:r>
              <a:rPr spc="-50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C7C7D2"/>
                </a:solidFill>
              </a:rPr>
              <a:t>each</a:t>
            </a:r>
            <a:r>
              <a:rPr spc="-45" dirty="0">
                <a:solidFill>
                  <a:srgbClr val="C7C7D2"/>
                </a:solidFill>
              </a:rPr>
              <a:t> </a:t>
            </a:r>
            <a:r>
              <a:rPr spc="-10" dirty="0">
                <a:solidFill>
                  <a:srgbClr val="C7C7D2"/>
                </a:solidFill>
              </a:rPr>
              <a:t>other.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12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What</a:t>
            </a:r>
            <a:r>
              <a:rPr spc="80" dirty="0"/>
              <a:t> </a:t>
            </a:r>
            <a:r>
              <a:rPr dirty="0"/>
              <a:t>is</a:t>
            </a:r>
            <a:r>
              <a:rPr spc="85" dirty="0"/>
              <a:t> </a:t>
            </a:r>
            <a:r>
              <a:rPr dirty="0"/>
              <a:t>Artificial</a:t>
            </a:r>
            <a:r>
              <a:rPr spc="85" dirty="0"/>
              <a:t> </a:t>
            </a:r>
            <a:r>
              <a:rPr spc="-10" dirty="0"/>
              <a:t>Intelligence?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643597"/>
            <a:ext cx="4400550" cy="2400300"/>
            <a:chOff x="129196" y="643597"/>
            <a:chExt cx="4400550" cy="2400300"/>
          </a:xfrm>
        </p:grpSpPr>
        <p:sp>
          <p:nvSpPr>
            <p:cNvPr id="4" name="object 4"/>
            <p:cNvSpPr/>
            <p:nvPr/>
          </p:nvSpPr>
          <p:spPr>
            <a:xfrm>
              <a:off x="129196" y="643597"/>
              <a:ext cx="4349750" cy="184785"/>
            </a:xfrm>
            <a:custGeom>
              <a:avLst/>
              <a:gdLst/>
              <a:ahLst/>
              <a:cxnLst/>
              <a:rect l="l" t="t" r="r" b="b"/>
              <a:pathLst>
                <a:path w="4349750" h="184784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4285"/>
                  </a:lnTo>
                  <a:lnTo>
                    <a:pt x="4349657" y="184285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815225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941942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929242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687832"/>
              <a:ext cx="50800" cy="225411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859478"/>
              <a:ext cx="4349750" cy="2133600"/>
            </a:xfrm>
            <a:custGeom>
              <a:avLst/>
              <a:gdLst/>
              <a:ahLst/>
              <a:cxnLst/>
              <a:rect l="l" t="t" r="r" b="b"/>
              <a:pathLst>
                <a:path w="4349750" h="2133600">
                  <a:moveTo>
                    <a:pt x="4349657" y="0"/>
                  </a:moveTo>
                  <a:lnTo>
                    <a:pt x="0" y="0"/>
                  </a:lnTo>
                  <a:lnTo>
                    <a:pt x="0" y="2082464"/>
                  </a:lnTo>
                  <a:lnTo>
                    <a:pt x="4008" y="2102188"/>
                  </a:lnTo>
                  <a:lnTo>
                    <a:pt x="14922" y="2118341"/>
                  </a:lnTo>
                  <a:lnTo>
                    <a:pt x="31075" y="2129256"/>
                  </a:lnTo>
                  <a:lnTo>
                    <a:pt x="50800" y="2133264"/>
                  </a:lnTo>
                  <a:lnTo>
                    <a:pt x="4298856" y="2133264"/>
                  </a:lnTo>
                  <a:lnTo>
                    <a:pt x="4318581" y="2129256"/>
                  </a:lnTo>
                  <a:lnTo>
                    <a:pt x="4334734" y="2118341"/>
                  </a:lnTo>
                  <a:lnTo>
                    <a:pt x="4345648" y="2102188"/>
                  </a:lnTo>
                  <a:lnTo>
                    <a:pt x="4349657" y="208246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725898"/>
              <a:ext cx="0" cy="2235200"/>
            </a:xfrm>
            <a:custGeom>
              <a:avLst/>
              <a:gdLst/>
              <a:ahLst/>
              <a:cxnLst/>
              <a:rect l="l" t="t" r="r" b="b"/>
              <a:pathLst>
                <a:path h="2235200">
                  <a:moveTo>
                    <a:pt x="0" y="223509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71319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70049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68779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1117409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671586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2187562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2491219"/>
              <a:ext cx="61874" cy="61874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pc="-10" dirty="0"/>
              <a:t>Different</a:t>
            </a:r>
            <a:r>
              <a:rPr spc="-5" dirty="0"/>
              <a:t> </a:t>
            </a:r>
            <a:r>
              <a:rPr spc="-10" dirty="0"/>
              <a:t>definitions</a:t>
            </a:r>
            <a:r>
              <a:rPr spc="-5" dirty="0"/>
              <a:t> </a:t>
            </a:r>
            <a:r>
              <a:rPr dirty="0"/>
              <a:t>due to</a:t>
            </a:r>
            <a:r>
              <a:rPr spc="-5" dirty="0"/>
              <a:t> </a:t>
            </a:r>
            <a:r>
              <a:rPr spc="-10" dirty="0"/>
              <a:t>different</a:t>
            </a:r>
            <a:r>
              <a:rPr dirty="0"/>
              <a:t> </a:t>
            </a:r>
            <a:r>
              <a:rPr spc="-10" dirty="0"/>
              <a:t>criteria</a:t>
            </a:r>
          </a:p>
          <a:p>
            <a:pPr marL="289560" marR="372745" indent="-277495">
              <a:lnSpc>
                <a:spcPts val="1650"/>
              </a:lnSpc>
              <a:spcBef>
                <a:spcPts val="60"/>
              </a:spcBef>
            </a:pPr>
            <a:r>
              <a:rPr spc="-10" dirty="0">
                <a:solidFill>
                  <a:srgbClr val="000000"/>
                </a:solidFill>
              </a:rPr>
              <a:t>Historically,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four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approaches,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along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two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orthogonal</a:t>
            </a:r>
            <a:r>
              <a:rPr spc="-2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dimensions: </a:t>
            </a:r>
            <a:r>
              <a:rPr dirty="0">
                <a:solidFill>
                  <a:srgbClr val="0000FF"/>
                </a:solidFill>
              </a:rPr>
              <a:t>thought</a:t>
            </a:r>
            <a:r>
              <a:rPr spc="-40" dirty="0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processes</a:t>
            </a:r>
            <a:r>
              <a:rPr spc="-40" dirty="0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&amp;</a:t>
            </a:r>
            <a:r>
              <a:rPr spc="-40" dirty="0">
                <a:solidFill>
                  <a:srgbClr val="0000FF"/>
                </a:solidFill>
              </a:rPr>
              <a:t> </a:t>
            </a:r>
            <a:r>
              <a:rPr spc="-10" dirty="0">
                <a:solidFill>
                  <a:srgbClr val="0000FF"/>
                </a:solidFill>
              </a:rPr>
              <a:t>reasoning</a:t>
            </a:r>
          </a:p>
          <a:p>
            <a:pPr marL="289560">
              <a:lnSpc>
                <a:spcPts val="1250"/>
              </a:lnSpc>
            </a:pPr>
            <a:r>
              <a:rPr spc="-25" dirty="0">
                <a:solidFill>
                  <a:srgbClr val="000000"/>
                </a:solidFill>
              </a:rPr>
              <a:t>vs.</a:t>
            </a:r>
          </a:p>
          <a:p>
            <a:pPr marL="289560">
              <a:lnSpc>
                <a:spcPct val="100000"/>
              </a:lnSpc>
              <a:spcBef>
                <a:spcPts val="35"/>
              </a:spcBef>
            </a:pPr>
            <a:r>
              <a:rPr dirty="0">
                <a:solidFill>
                  <a:srgbClr val="0000FF"/>
                </a:solidFill>
              </a:rPr>
              <a:t>behavior</a:t>
            </a:r>
            <a:r>
              <a:rPr spc="-50" dirty="0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&amp;</a:t>
            </a:r>
            <a:r>
              <a:rPr spc="-45" dirty="0">
                <a:solidFill>
                  <a:srgbClr val="0000FF"/>
                </a:solidFill>
              </a:rPr>
              <a:t> </a:t>
            </a:r>
            <a:r>
              <a:rPr spc="-10" dirty="0">
                <a:solidFill>
                  <a:srgbClr val="0000FF"/>
                </a:solidFill>
              </a:rPr>
              <a:t>action</a:t>
            </a:r>
          </a:p>
          <a:p>
            <a:pPr marL="289560" marR="1544955">
              <a:lnSpc>
                <a:spcPct val="102600"/>
              </a:lnSpc>
              <a:spcBef>
                <a:spcPts val="300"/>
              </a:spcBef>
            </a:pPr>
            <a:r>
              <a:rPr dirty="0">
                <a:solidFill>
                  <a:srgbClr val="000000"/>
                </a:solidFill>
              </a:rPr>
              <a:t>Success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according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to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human</a:t>
            </a:r>
            <a:r>
              <a:rPr spc="-40" dirty="0">
                <a:solidFill>
                  <a:srgbClr val="0000FF"/>
                </a:solidFill>
              </a:rPr>
              <a:t> </a:t>
            </a:r>
            <a:r>
              <a:rPr spc="-10" dirty="0">
                <a:solidFill>
                  <a:srgbClr val="0000FF"/>
                </a:solidFill>
              </a:rPr>
              <a:t>standards </a:t>
            </a:r>
            <a:r>
              <a:rPr spc="-25" dirty="0">
                <a:solidFill>
                  <a:srgbClr val="000000"/>
                </a:solidFill>
              </a:rPr>
              <a:t>vs.</a:t>
            </a:r>
          </a:p>
          <a:p>
            <a:pPr marL="289560">
              <a:lnSpc>
                <a:spcPts val="1195"/>
              </a:lnSpc>
            </a:pPr>
            <a:r>
              <a:rPr dirty="0">
                <a:solidFill>
                  <a:srgbClr val="000000"/>
                </a:solidFill>
              </a:rPr>
              <a:t>success</a:t>
            </a:r>
            <a:r>
              <a:rPr spc="-6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according</a:t>
            </a:r>
            <a:r>
              <a:rPr spc="-6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to</a:t>
            </a:r>
            <a:r>
              <a:rPr spc="-6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an</a:t>
            </a:r>
            <a:r>
              <a:rPr spc="-60" dirty="0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ideal</a:t>
            </a:r>
            <a:r>
              <a:rPr spc="-65" dirty="0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concept</a:t>
            </a:r>
            <a:r>
              <a:rPr spc="-65" dirty="0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of</a:t>
            </a:r>
            <a:r>
              <a:rPr spc="-60" dirty="0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intelligence:</a:t>
            </a:r>
            <a:r>
              <a:rPr spc="5" dirty="0">
                <a:solidFill>
                  <a:srgbClr val="0000FF"/>
                </a:solidFill>
              </a:rPr>
              <a:t> </a:t>
            </a:r>
            <a:r>
              <a:rPr spc="-10" dirty="0">
                <a:solidFill>
                  <a:srgbClr val="C92626"/>
                </a:solidFill>
              </a:rPr>
              <a:t>rationality</a:t>
            </a:r>
            <a:r>
              <a:rPr spc="-10" dirty="0">
                <a:solidFill>
                  <a:srgbClr val="000000"/>
                </a:solidFill>
              </a:rPr>
              <a:t>.</a:t>
            </a:r>
          </a:p>
          <a:p>
            <a:pPr marL="566420" marR="508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solidFill>
                  <a:srgbClr val="C92626"/>
                </a:solidFill>
              </a:rPr>
              <a:t>human-centered</a:t>
            </a:r>
            <a:r>
              <a:rPr sz="1000" spc="-10" dirty="0">
                <a:solidFill>
                  <a:srgbClr val="C92626"/>
                </a:solidFill>
              </a:rPr>
              <a:t> </a:t>
            </a:r>
            <a:r>
              <a:rPr sz="1000" dirty="0">
                <a:solidFill>
                  <a:srgbClr val="C92626"/>
                </a:solidFill>
              </a:rPr>
              <a:t>approach:</a:t>
            </a:r>
            <a:r>
              <a:rPr sz="1000" spc="55" dirty="0">
                <a:solidFill>
                  <a:srgbClr val="C92626"/>
                </a:solidFill>
              </a:rPr>
              <a:t> </a:t>
            </a:r>
            <a:r>
              <a:rPr sz="1000" spc="-10" dirty="0">
                <a:solidFill>
                  <a:srgbClr val="000000"/>
                </a:solidFill>
              </a:rPr>
              <a:t>involves</a:t>
            </a:r>
            <a:r>
              <a:rPr sz="1000" spc="-5" dirty="0">
                <a:solidFill>
                  <a:srgbClr val="000000"/>
                </a:solidFill>
              </a:rPr>
              <a:t> </a:t>
            </a:r>
            <a:r>
              <a:rPr sz="1000" dirty="0">
                <a:solidFill>
                  <a:srgbClr val="000000"/>
                </a:solidFill>
              </a:rPr>
              <a:t>observations</a:t>
            </a:r>
            <a:r>
              <a:rPr sz="1000" spc="-10" dirty="0">
                <a:solidFill>
                  <a:srgbClr val="000000"/>
                </a:solidFill>
              </a:rPr>
              <a:t> </a:t>
            </a:r>
            <a:r>
              <a:rPr sz="1000" dirty="0">
                <a:solidFill>
                  <a:srgbClr val="000000"/>
                </a:solidFill>
              </a:rPr>
              <a:t>and</a:t>
            </a:r>
            <a:r>
              <a:rPr sz="1000" spc="-5" dirty="0">
                <a:solidFill>
                  <a:srgbClr val="000000"/>
                </a:solidFill>
              </a:rPr>
              <a:t> </a:t>
            </a:r>
            <a:r>
              <a:rPr sz="1000" spc="-10" dirty="0">
                <a:solidFill>
                  <a:srgbClr val="000000"/>
                </a:solidFill>
              </a:rPr>
              <a:t>hypotheses </a:t>
            </a:r>
            <a:r>
              <a:rPr sz="1000" dirty="0">
                <a:solidFill>
                  <a:srgbClr val="000000"/>
                </a:solidFill>
              </a:rPr>
              <a:t>about</a:t>
            </a:r>
            <a:r>
              <a:rPr sz="1000" spc="-5" dirty="0">
                <a:solidFill>
                  <a:srgbClr val="000000"/>
                </a:solidFill>
              </a:rPr>
              <a:t> </a:t>
            </a:r>
            <a:r>
              <a:rPr sz="1000" dirty="0">
                <a:solidFill>
                  <a:srgbClr val="000000"/>
                </a:solidFill>
              </a:rPr>
              <a:t>human</a:t>
            </a:r>
            <a:r>
              <a:rPr sz="1000" spc="-5" dirty="0">
                <a:solidFill>
                  <a:srgbClr val="000000"/>
                </a:solidFill>
              </a:rPr>
              <a:t> </a:t>
            </a:r>
            <a:r>
              <a:rPr sz="1000" spc="-10" dirty="0">
                <a:solidFill>
                  <a:srgbClr val="000000"/>
                </a:solidFill>
              </a:rPr>
              <a:t>behavior</a:t>
            </a:r>
            <a:endParaRPr sz="1000"/>
          </a:p>
          <a:p>
            <a:pPr marL="566420" marR="144780">
              <a:lnSpc>
                <a:spcPts val="1200"/>
              </a:lnSpc>
              <a:spcBef>
                <a:spcPts val="30"/>
              </a:spcBef>
            </a:pPr>
            <a:r>
              <a:rPr sz="1000" dirty="0">
                <a:solidFill>
                  <a:srgbClr val="C92626"/>
                </a:solidFill>
              </a:rPr>
              <a:t>rationalist</a:t>
            </a:r>
            <a:r>
              <a:rPr sz="1000" spc="-20" dirty="0">
                <a:solidFill>
                  <a:srgbClr val="C92626"/>
                </a:solidFill>
              </a:rPr>
              <a:t> </a:t>
            </a:r>
            <a:r>
              <a:rPr sz="1000" dirty="0">
                <a:solidFill>
                  <a:srgbClr val="C92626"/>
                </a:solidFill>
              </a:rPr>
              <a:t>approach</a:t>
            </a:r>
            <a:r>
              <a:rPr sz="1000" spc="-15" dirty="0">
                <a:solidFill>
                  <a:srgbClr val="C92626"/>
                </a:solidFill>
              </a:rPr>
              <a:t> </a:t>
            </a:r>
            <a:r>
              <a:rPr sz="1000" spc="-10" dirty="0">
                <a:solidFill>
                  <a:srgbClr val="000000"/>
                </a:solidFill>
              </a:rPr>
              <a:t>involves</a:t>
            </a:r>
            <a:r>
              <a:rPr sz="1000" spc="-15" dirty="0">
                <a:solidFill>
                  <a:srgbClr val="000000"/>
                </a:solidFill>
              </a:rPr>
              <a:t> </a:t>
            </a:r>
            <a:r>
              <a:rPr sz="1000" dirty="0">
                <a:solidFill>
                  <a:srgbClr val="000000"/>
                </a:solidFill>
              </a:rPr>
              <a:t>a</a:t>
            </a:r>
            <a:r>
              <a:rPr sz="1000" spc="-20" dirty="0">
                <a:solidFill>
                  <a:srgbClr val="000000"/>
                </a:solidFill>
              </a:rPr>
              <a:t> </a:t>
            </a:r>
            <a:r>
              <a:rPr sz="1000" dirty="0">
                <a:solidFill>
                  <a:srgbClr val="000000"/>
                </a:solidFill>
              </a:rPr>
              <a:t>combination</a:t>
            </a:r>
            <a:r>
              <a:rPr sz="1000" spc="-15" dirty="0">
                <a:solidFill>
                  <a:srgbClr val="000000"/>
                </a:solidFill>
              </a:rPr>
              <a:t> </a:t>
            </a:r>
            <a:r>
              <a:rPr sz="1000" dirty="0">
                <a:solidFill>
                  <a:srgbClr val="000000"/>
                </a:solidFill>
              </a:rPr>
              <a:t>of</a:t>
            </a:r>
            <a:r>
              <a:rPr sz="1000" spc="-15" dirty="0">
                <a:solidFill>
                  <a:srgbClr val="000000"/>
                </a:solidFill>
              </a:rPr>
              <a:t> </a:t>
            </a:r>
            <a:r>
              <a:rPr sz="1000" dirty="0">
                <a:solidFill>
                  <a:srgbClr val="000000"/>
                </a:solidFill>
              </a:rPr>
              <a:t>mathematics</a:t>
            </a:r>
            <a:r>
              <a:rPr sz="1000" spc="-20" dirty="0">
                <a:solidFill>
                  <a:srgbClr val="000000"/>
                </a:solidFill>
              </a:rPr>
              <a:t> </a:t>
            </a:r>
            <a:r>
              <a:rPr sz="1000" spc="-25" dirty="0">
                <a:solidFill>
                  <a:srgbClr val="000000"/>
                </a:solidFill>
              </a:rPr>
              <a:t>and </a:t>
            </a:r>
            <a:r>
              <a:rPr sz="1000" spc="-10" dirty="0">
                <a:solidFill>
                  <a:srgbClr val="000000"/>
                </a:solidFill>
              </a:rPr>
              <a:t>engineering.</a:t>
            </a:r>
            <a:endParaRPr sz="1000"/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dirty="0">
                <a:solidFill>
                  <a:srgbClr val="000000"/>
                </a:solidFill>
              </a:rPr>
              <a:t>The</a:t>
            </a:r>
            <a:r>
              <a:rPr spc="-5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four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groups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have</a:t>
            </a:r>
            <a:r>
              <a:rPr spc="-5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both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disparaged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and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helped</a:t>
            </a:r>
            <a:r>
              <a:rPr spc="-5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each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other.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r>
              <a:rPr spc="-10" dirty="0"/>
              <a:t>12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39</a:t>
            </a:r>
          </a:p>
        </p:txBody>
      </p:sp>
    </p:spTree>
  </p:cSld>
  <p:clrMapOvr>
    <a:masterClrMapping/>
  </p:clrMapOvr>
  <p:transition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5565"/>
            <a:ext cx="296100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What</a:t>
            </a:r>
            <a:r>
              <a:rPr sz="1400" spc="9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is</a:t>
            </a:r>
            <a:r>
              <a:rPr sz="1400" spc="10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Artificial</a:t>
            </a:r>
            <a:r>
              <a:rPr sz="1400" spc="9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Intelligence?</a:t>
            </a:r>
            <a:r>
              <a:rPr sz="1400" spc="22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333B2"/>
                </a:solidFill>
                <a:latin typeface="Arial"/>
                <a:cs typeface="Arial"/>
              </a:rPr>
              <a:t>[cont.]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043" y="521778"/>
            <a:ext cx="4197208" cy="257060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82610" y="3119030"/>
            <a:ext cx="938530" cy="98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r>
              <a:rPr spc="-10" dirty="0"/>
              <a:t>13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39</a:t>
            </a:r>
          </a:p>
        </p:txBody>
      </p:sp>
    </p:spTree>
  </p:cSld>
  <p:clrMapOvr>
    <a:masterClrMapping/>
  </p:clrMapOvr>
  <p:transition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Thinking</a:t>
            </a:r>
            <a:r>
              <a:rPr spc="90" dirty="0"/>
              <a:t> </a:t>
            </a:r>
            <a:r>
              <a:rPr dirty="0"/>
              <a:t>Humanly:</a:t>
            </a:r>
            <a:r>
              <a:rPr spc="204" dirty="0"/>
              <a:t> </a:t>
            </a:r>
            <a:r>
              <a:rPr dirty="0"/>
              <a:t>The</a:t>
            </a:r>
            <a:r>
              <a:rPr spc="95" dirty="0"/>
              <a:t> </a:t>
            </a:r>
            <a:r>
              <a:rPr dirty="0"/>
              <a:t>cognitive</a:t>
            </a:r>
            <a:r>
              <a:rPr spc="90" dirty="0"/>
              <a:t> </a:t>
            </a:r>
            <a:r>
              <a:rPr dirty="0"/>
              <a:t>modeling</a:t>
            </a:r>
            <a:r>
              <a:rPr spc="95" dirty="0"/>
              <a:t> </a:t>
            </a:r>
            <a:r>
              <a:rPr spc="-10" dirty="0"/>
              <a:t>approach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568832"/>
            <a:ext cx="4400550" cy="268605"/>
            <a:chOff x="129196" y="568832"/>
            <a:chExt cx="4400550" cy="268605"/>
          </a:xfrm>
        </p:grpSpPr>
        <p:sp>
          <p:nvSpPr>
            <p:cNvPr id="4" name="object 4"/>
            <p:cNvSpPr/>
            <p:nvPr/>
          </p:nvSpPr>
          <p:spPr>
            <a:xfrm>
              <a:off x="129196" y="568832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735685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619391"/>
              <a:ext cx="4298856" cy="21789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9196" y="613260"/>
              <a:ext cx="4349750" cy="173355"/>
            </a:xfrm>
            <a:custGeom>
              <a:avLst/>
              <a:gdLst/>
              <a:ahLst/>
              <a:cxnLst/>
              <a:rect l="l" t="t" r="r" b="b"/>
              <a:pathLst>
                <a:path w="4349750" h="173354">
                  <a:moveTo>
                    <a:pt x="4349657" y="0"/>
                  </a:moveTo>
                  <a:lnTo>
                    <a:pt x="0" y="0"/>
                  </a:lnTo>
                  <a:lnTo>
                    <a:pt x="0" y="122425"/>
                  </a:lnTo>
                  <a:lnTo>
                    <a:pt x="4008" y="142149"/>
                  </a:lnTo>
                  <a:lnTo>
                    <a:pt x="14922" y="158302"/>
                  </a:lnTo>
                  <a:lnTo>
                    <a:pt x="31075" y="169216"/>
                  </a:lnTo>
                  <a:lnTo>
                    <a:pt x="50800" y="173225"/>
                  </a:lnTo>
                  <a:lnTo>
                    <a:pt x="4298856" y="173225"/>
                  </a:lnTo>
                  <a:lnTo>
                    <a:pt x="4318581" y="169216"/>
                  </a:lnTo>
                  <a:lnTo>
                    <a:pt x="4334734" y="158302"/>
                  </a:lnTo>
                  <a:lnTo>
                    <a:pt x="4345648" y="142149"/>
                  </a:lnTo>
                  <a:lnTo>
                    <a:pt x="4349657" y="12242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78853" y="657497"/>
              <a:ext cx="0" cy="97790"/>
            </a:xfrm>
            <a:custGeom>
              <a:avLst/>
              <a:gdLst/>
              <a:ahLst/>
              <a:cxnLst/>
              <a:rect l="l" t="t" r="r" b="b"/>
              <a:pathLst>
                <a:path h="97790">
                  <a:moveTo>
                    <a:pt x="0" y="9723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64479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63209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61939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1010" y="1005789"/>
            <a:ext cx="76809" cy="7680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3034" y="1387652"/>
            <a:ext cx="61874" cy="6187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1010" y="1582750"/>
            <a:ext cx="76809" cy="7680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11010" y="1772539"/>
            <a:ext cx="76809" cy="7680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03034" y="1964601"/>
            <a:ext cx="61874" cy="6187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03034" y="2268270"/>
            <a:ext cx="61874" cy="6187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1010" y="2443124"/>
            <a:ext cx="76809" cy="7680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3034" y="2635186"/>
            <a:ext cx="61874" cy="6187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03034" y="2787015"/>
            <a:ext cx="61874" cy="61874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51904" y="589215"/>
            <a:ext cx="4236085" cy="24999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794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Problem: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How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do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humans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think?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100">
              <a:latin typeface="Arial"/>
              <a:cs typeface="Arial"/>
            </a:endParaRPr>
          </a:p>
          <a:p>
            <a:pPr marL="304800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latin typeface="Arial"/>
                <a:cs typeface="Arial"/>
              </a:rPr>
              <a:t>Idea: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develop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theory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of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mind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1100" spc="-30" dirty="0">
                <a:solidFill>
                  <a:srgbClr val="3333B2"/>
                </a:solidFill>
                <a:latin typeface="Lucida Sans Unicode"/>
                <a:cs typeface="Lucida Sans Unicode"/>
              </a:rPr>
              <a:t>=</a:t>
            </a:r>
            <a:r>
              <a:rPr sz="1100" i="1" spc="-30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100" i="1" spc="100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100" spc="-10" dirty="0">
                <a:latin typeface="Arial"/>
                <a:cs typeface="Arial"/>
              </a:rPr>
              <a:t>express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theory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computer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programs</a:t>
            </a:r>
            <a:endParaRPr sz="1100">
              <a:latin typeface="Arial"/>
              <a:cs typeface="Arial"/>
            </a:endParaRPr>
          </a:p>
          <a:p>
            <a:pPr marL="58166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e.g.</a:t>
            </a:r>
            <a:r>
              <a:rPr sz="1000" spc="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Newell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&amp;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Simon’s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General</a:t>
            </a:r>
            <a:r>
              <a:rPr sz="10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Problem</a:t>
            </a:r>
            <a:r>
              <a:rPr sz="10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Solver</a:t>
            </a:r>
            <a:r>
              <a:rPr sz="10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(1961)</a:t>
            </a:r>
            <a:endParaRPr sz="1000">
              <a:latin typeface="Arial"/>
              <a:cs typeface="Arial"/>
            </a:endParaRPr>
          </a:p>
          <a:p>
            <a:pPr marL="304800">
              <a:lnSpc>
                <a:spcPct val="100000"/>
              </a:lnSpc>
              <a:spcBef>
                <a:spcPts val="350"/>
              </a:spcBef>
            </a:pP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Requires</a:t>
            </a:r>
            <a:r>
              <a:rPr sz="1100" spc="-2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scientific</a:t>
            </a:r>
            <a:r>
              <a:rPr sz="1100" spc="-2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theories</a:t>
            </a:r>
            <a:r>
              <a:rPr sz="1100" spc="-1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of</a:t>
            </a:r>
            <a:r>
              <a:rPr sz="1100" spc="-2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brain</a:t>
            </a:r>
            <a:r>
              <a:rPr sz="1100" spc="-1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activities</a:t>
            </a:r>
            <a:r>
              <a:rPr sz="1100" spc="-2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(</a:t>
            </a:r>
            <a:r>
              <a:rPr sz="1100" spc="-10" dirty="0">
                <a:solidFill>
                  <a:srgbClr val="D8D8FF"/>
                </a:solidFill>
                <a:latin typeface="Arial"/>
                <a:cs typeface="Arial"/>
              </a:rPr>
              <a:t>cognitive</a:t>
            </a:r>
            <a:r>
              <a:rPr sz="1100" spc="-15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FF"/>
                </a:solidFill>
                <a:latin typeface="Arial"/>
                <a:cs typeface="Arial"/>
              </a:rPr>
              <a:t>model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  <a:p>
            <a:pPr marL="304800">
              <a:lnSpc>
                <a:spcPct val="100000"/>
              </a:lnSpc>
              <a:spcBef>
                <a:spcPts val="175"/>
              </a:spcBef>
            </a:pP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Inter-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disciplinary</a:t>
            </a:r>
            <a:r>
              <a:rPr sz="1100" spc="-2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field:</a:t>
            </a:r>
            <a:r>
              <a:rPr sz="1100" spc="5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DEDE"/>
                </a:solidFill>
                <a:latin typeface="Arial"/>
                <a:cs typeface="Arial"/>
              </a:rPr>
              <a:t>Cognitive</a:t>
            </a:r>
            <a:r>
              <a:rPr sz="1100" spc="-1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DEDE"/>
                </a:solidFill>
                <a:latin typeface="Arial"/>
                <a:cs typeface="Arial"/>
              </a:rPr>
              <a:t>Science</a:t>
            </a:r>
            <a:endParaRPr sz="1100">
              <a:latin typeface="Arial"/>
              <a:cs typeface="Arial"/>
            </a:endParaRPr>
          </a:p>
          <a:p>
            <a:pPr marL="581660" marR="508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combines</a:t>
            </a:r>
            <a:r>
              <a:rPr sz="1000" spc="-2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computer</a:t>
            </a:r>
            <a:r>
              <a:rPr sz="1000" spc="-2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models</a:t>
            </a:r>
            <a:r>
              <a:rPr sz="1000" spc="-2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from</a:t>
            </a:r>
            <a:r>
              <a:rPr sz="1000" spc="-2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AI</a:t>
            </a:r>
            <a:r>
              <a:rPr sz="1000" spc="-2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and</a:t>
            </a:r>
            <a:r>
              <a:rPr sz="1000" spc="-2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experimental</a:t>
            </a:r>
            <a:r>
              <a:rPr sz="1000" spc="-2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D8D8D8"/>
                </a:solidFill>
                <a:latin typeface="Arial"/>
                <a:cs typeface="Arial"/>
              </a:rPr>
              <a:t>techniques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from</a:t>
            </a:r>
            <a:r>
              <a:rPr sz="10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D8D8D8"/>
                </a:solidFill>
                <a:latin typeface="Arial"/>
                <a:cs typeface="Arial"/>
              </a:rPr>
              <a:t>psychology</a:t>
            </a:r>
            <a:endParaRPr sz="1000">
              <a:latin typeface="Arial"/>
              <a:cs typeface="Arial"/>
            </a:endParaRPr>
          </a:p>
          <a:p>
            <a:pPr marL="581660">
              <a:lnSpc>
                <a:spcPts val="1190"/>
              </a:lnSpc>
            </a:pP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construct</a:t>
            </a:r>
            <a:r>
              <a:rPr sz="1000" spc="-1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precise</a:t>
            </a:r>
            <a:r>
              <a:rPr sz="1000" spc="-1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and</a:t>
            </a:r>
            <a:r>
              <a:rPr sz="1000" spc="-1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testable</a:t>
            </a:r>
            <a:r>
              <a:rPr sz="1000" spc="-1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theories</a:t>
            </a:r>
            <a:r>
              <a:rPr sz="1000" spc="-1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of</a:t>
            </a:r>
            <a:r>
              <a:rPr sz="1000" spc="-1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the</a:t>
            </a:r>
            <a:r>
              <a:rPr sz="1000" spc="-1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human</a:t>
            </a:r>
            <a:r>
              <a:rPr sz="1000" spc="-1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D8D8D8"/>
                </a:solidFill>
                <a:latin typeface="Arial"/>
                <a:cs typeface="Arial"/>
              </a:rPr>
              <a:t>mind</a:t>
            </a:r>
            <a:endParaRPr sz="1000">
              <a:latin typeface="Arial"/>
              <a:cs typeface="Arial"/>
            </a:endParaRPr>
          </a:p>
          <a:p>
            <a:pPr marL="581660" marR="1043305" indent="-277495">
              <a:lnSpc>
                <a:spcPct val="106400"/>
              </a:lnSpc>
              <a:spcBef>
                <a:spcPts val="110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AI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and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Cognitive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Science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nowadays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distinct</a:t>
            </a:r>
            <a:r>
              <a:rPr sz="1100" spc="50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A.I:</a:t>
            </a:r>
            <a:r>
              <a:rPr sz="1000" spc="-1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find</a:t>
            </a:r>
            <a:r>
              <a:rPr sz="1000" spc="-1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an</a:t>
            </a:r>
            <a:r>
              <a:rPr sz="1000" spc="-1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algorithm</a:t>
            </a:r>
            <a:r>
              <a:rPr sz="1000" spc="-1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performing</a:t>
            </a:r>
            <a:r>
              <a:rPr sz="1000" spc="-1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well</a:t>
            </a:r>
            <a:r>
              <a:rPr sz="1000" spc="-1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on</a:t>
            </a:r>
            <a:r>
              <a:rPr sz="1000" spc="-1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a</a:t>
            </a:r>
            <a:r>
              <a:rPr sz="1000" spc="-1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D8D8D8"/>
                </a:solidFill>
                <a:latin typeface="Arial"/>
                <a:cs typeface="Arial"/>
              </a:rPr>
              <a:t>task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C.S:</a:t>
            </a:r>
            <a:r>
              <a:rPr sz="1000" spc="-1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find</a:t>
            </a:r>
            <a:r>
              <a:rPr sz="1000" spc="-1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a</a:t>
            </a:r>
            <a:r>
              <a:rPr sz="1000" spc="-1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good</a:t>
            </a:r>
            <a:r>
              <a:rPr sz="1000" spc="-1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model</a:t>
            </a:r>
            <a:r>
              <a:rPr sz="1000" spc="-1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of</a:t>
            </a:r>
            <a:r>
              <a:rPr sz="1000" spc="-1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human</a:t>
            </a:r>
            <a:r>
              <a:rPr sz="1000" spc="-10" dirty="0">
                <a:solidFill>
                  <a:srgbClr val="D8D8D8"/>
                </a:solidFill>
                <a:latin typeface="Arial"/>
                <a:cs typeface="Arial"/>
              </a:rPr>
              <a:t> performance</a:t>
            </a:r>
            <a:endParaRPr sz="1000">
              <a:latin typeface="Arial"/>
              <a:cs typeface="Arial"/>
            </a:endParaRPr>
          </a:p>
          <a:p>
            <a:pPr marL="304800">
              <a:lnSpc>
                <a:spcPct val="100000"/>
              </a:lnSpc>
              <a:spcBef>
                <a:spcPts val="254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although</a:t>
            </a:r>
            <a:r>
              <a:rPr sz="1100" spc="-4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they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fertilize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each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other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(e.g.</a:t>
            </a:r>
            <a:r>
              <a:rPr sz="1100" spc="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in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computer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vision)</a:t>
            </a:r>
            <a:endParaRPr sz="11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r>
              <a:rPr spc="-10" dirty="0"/>
              <a:t>14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39</a:t>
            </a:r>
          </a:p>
        </p:txBody>
      </p:sp>
    </p:spTree>
  </p:cSld>
  <p:clrMapOvr>
    <a:masterClrMapping/>
  </p:clrMapOvr>
  <p:transition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Thinking</a:t>
            </a:r>
            <a:r>
              <a:rPr spc="90" dirty="0"/>
              <a:t> </a:t>
            </a:r>
            <a:r>
              <a:rPr dirty="0"/>
              <a:t>Humanly:</a:t>
            </a:r>
            <a:r>
              <a:rPr spc="204" dirty="0"/>
              <a:t> </a:t>
            </a:r>
            <a:r>
              <a:rPr dirty="0"/>
              <a:t>The</a:t>
            </a:r>
            <a:r>
              <a:rPr spc="95" dirty="0"/>
              <a:t> </a:t>
            </a:r>
            <a:r>
              <a:rPr dirty="0"/>
              <a:t>cognitive</a:t>
            </a:r>
            <a:r>
              <a:rPr spc="90" dirty="0"/>
              <a:t> </a:t>
            </a:r>
            <a:r>
              <a:rPr dirty="0"/>
              <a:t>modeling</a:t>
            </a:r>
            <a:r>
              <a:rPr spc="95" dirty="0"/>
              <a:t> </a:t>
            </a:r>
            <a:r>
              <a:rPr spc="-10" dirty="0"/>
              <a:t>approach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568832"/>
            <a:ext cx="4400550" cy="268605"/>
            <a:chOff x="129196" y="568832"/>
            <a:chExt cx="4400550" cy="268605"/>
          </a:xfrm>
        </p:grpSpPr>
        <p:sp>
          <p:nvSpPr>
            <p:cNvPr id="4" name="object 4"/>
            <p:cNvSpPr/>
            <p:nvPr/>
          </p:nvSpPr>
          <p:spPr>
            <a:xfrm>
              <a:off x="129196" y="568832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735685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619391"/>
              <a:ext cx="4298856" cy="21789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9196" y="613260"/>
              <a:ext cx="4349750" cy="173355"/>
            </a:xfrm>
            <a:custGeom>
              <a:avLst/>
              <a:gdLst/>
              <a:ahLst/>
              <a:cxnLst/>
              <a:rect l="l" t="t" r="r" b="b"/>
              <a:pathLst>
                <a:path w="4349750" h="173354">
                  <a:moveTo>
                    <a:pt x="4349657" y="0"/>
                  </a:moveTo>
                  <a:lnTo>
                    <a:pt x="0" y="0"/>
                  </a:lnTo>
                  <a:lnTo>
                    <a:pt x="0" y="122425"/>
                  </a:lnTo>
                  <a:lnTo>
                    <a:pt x="4008" y="142149"/>
                  </a:lnTo>
                  <a:lnTo>
                    <a:pt x="14922" y="158302"/>
                  </a:lnTo>
                  <a:lnTo>
                    <a:pt x="31075" y="169216"/>
                  </a:lnTo>
                  <a:lnTo>
                    <a:pt x="50800" y="173225"/>
                  </a:lnTo>
                  <a:lnTo>
                    <a:pt x="4298856" y="173225"/>
                  </a:lnTo>
                  <a:lnTo>
                    <a:pt x="4318581" y="169216"/>
                  </a:lnTo>
                  <a:lnTo>
                    <a:pt x="4334734" y="158302"/>
                  </a:lnTo>
                  <a:lnTo>
                    <a:pt x="4345648" y="142149"/>
                  </a:lnTo>
                  <a:lnTo>
                    <a:pt x="4349657" y="12242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78853" y="657497"/>
              <a:ext cx="0" cy="97790"/>
            </a:xfrm>
            <a:custGeom>
              <a:avLst/>
              <a:gdLst/>
              <a:ahLst/>
              <a:cxnLst/>
              <a:rect l="l" t="t" r="r" b="b"/>
              <a:pathLst>
                <a:path h="97790">
                  <a:moveTo>
                    <a:pt x="0" y="9723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64479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63209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61939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1010" y="1005789"/>
            <a:ext cx="76809" cy="7680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3034" y="1387652"/>
            <a:ext cx="61874" cy="6187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1010" y="1582750"/>
            <a:ext cx="76809" cy="7680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11010" y="1772526"/>
            <a:ext cx="76809" cy="7680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03034" y="1964601"/>
            <a:ext cx="61874" cy="6187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03034" y="2268270"/>
            <a:ext cx="61874" cy="6187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1010" y="2443111"/>
            <a:ext cx="76809" cy="7680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3034" y="2635186"/>
            <a:ext cx="61874" cy="6187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03034" y="2787015"/>
            <a:ext cx="61874" cy="61874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51904" y="589215"/>
            <a:ext cx="4236085" cy="24999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794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Problem: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How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do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humans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think?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100">
              <a:latin typeface="Arial"/>
              <a:cs typeface="Arial"/>
            </a:endParaRPr>
          </a:p>
          <a:p>
            <a:pPr marL="304800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latin typeface="Arial"/>
                <a:cs typeface="Arial"/>
              </a:rPr>
              <a:t>Idea: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develop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theory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of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mind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1100" spc="-30" dirty="0">
                <a:solidFill>
                  <a:srgbClr val="3333B2"/>
                </a:solidFill>
                <a:latin typeface="Lucida Sans Unicode"/>
                <a:cs typeface="Lucida Sans Unicode"/>
              </a:rPr>
              <a:t>=</a:t>
            </a:r>
            <a:r>
              <a:rPr sz="1100" i="1" spc="-30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100" i="1" spc="100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100" spc="-10" dirty="0">
                <a:latin typeface="Arial"/>
                <a:cs typeface="Arial"/>
              </a:rPr>
              <a:t>express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theory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computer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programs</a:t>
            </a:r>
            <a:endParaRPr sz="1100">
              <a:latin typeface="Arial"/>
              <a:cs typeface="Arial"/>
            </a:endParaRPr>
          </a:p>
          <a:p>
            <a:pPr marL="58166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e.g.</a:t>
            </a:r>
            <a:r>
              <a:rPr sz="1000" spc="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Newell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&amp;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Simon’s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General</a:t>
            </a:r>
            <a:r>
              <a:rPr sz="10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Problem</a:t>
            </a:r>
            <a:r>
              <a:rPr sz="10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Solver</a:t>
            </a:r>
            <a:r>
              <a:rPr sz="10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(1961)</a:t>
            </a:r>
            <a:endParaRPr sz="1000">
              <a:latin typeface="Arial"/>
              <a:cs typeface="Arial"/>
            </a:endParaRPr>
          </a:p>
          <a:p>
            <a:pPr marL="304800">
              <a:lnSpc>
                <a:spcPct val="100000"/>
              </a:lnSpc>
              <a:spcBef>
                <a:spcPts val="350"/>
              </a:spcBef>
            </a:pPr>
            <a:r>
              <a:rPr sz="1100" spc="-10" dirty="0">
                <a:latin typeface="Arial"/>
                <a:cs typeface="Arial"/>
              </a:rPr>
              <a:t>Requires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scientific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theories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brain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activities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(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cognitive</a:t>
            </a:r>
            <a:r>
              <a:rPr sz="11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model</a:t>
            </a:r>
            <a:r>
              <a:rPr sz="1100" spc="-10" dirty="0"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  <a:p>
            <a:pPr marL="304800">
              <a:lnSpc>
                <a:spcPct val="100000"/>
              </a:lnSpc>
              <a:spcBef>
                <a:spcPts val="175"/>
              </a:spcBef>
            </a:pP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Inter-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disciplinary</a:t>
            </a:r>
            <a:r>
              <a:rPr sz="1100" spc="-2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field:</a:t>
            </a:r>
            <a:r>
              <a:rPr sz="1100" spc="5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DEDE"/>
                </a:solidFill>
                <a:latin typeface="Arial"/>
                <a:cs typeface="Arial"/>
              </a:rPr>
              <a:t>Cognitive</a:t>
            </a:r>
            <a:r>
              <a:rPr sz="1100" spc="-1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DEDE"/>
                </a:solidFill>
                <a:latin typeface="Arial"/>
                <a:cs typeface="Arial"/>
              </a:rPr>
              <a:t>Science</a:t>
            </a:r>
            <a:endParaRPr sz="1100">
              <a:latin typeface="Arial"/>
              <a:cs typeface="Arial"/>
            </a:endParaRPr>
          </a:p>
          <a:p>
            <a:pPr marL="581660" marR="508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combines</a:t>
            </a:r>
            <a:r>
              <a:rPr sz="1000" spc="-2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computer</a:t>
            </a:r>
            <a:r>
              <a:rPr sz="1000" spc="-2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models</a:t>
            </a:r>
            <a:r>
              <a:rPr sz="1000" spc="-2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from</a:t>
            </a:r>
            <a:r>
              <a:rPr sz="1000" spc="-2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AI</a:t>
            </a:r>
            <a:r>
              <a:rPr sz="1000" spc="-2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and</a:t>
            </a:r>
            <a:r>
              <a:rPr sz="1000" spc="-2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experimental</a:t>
            </a:r>
            <a:r>
              <a:rPr sz="1000" spc="-2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D8D8D8"/>
                </a:solidFill>
                <a:latin typeface="Arial"/>
                <a:cs typeface="Arial"/>
              </a:rPr>
              <a:t>techniques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from</a:t>
            </a:r>
            <a:r>
              <a:rPr sz="10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D8D8D8"/>
                </a:solidFill>
                <a:latin typeface="Arial"/>
                <a:cs typeface="Arial"/>
              </a:rPr>
              <a:t>psychology</a:t>
            </a:r>
            <a:endParaRPr sz="1000">
              <a:latin typeface="Arial"/>
              <a:cs typeface="Arial"/>
            </a:endParaRPr>
          </a:p>
          <a:p>
            <a:pPr marL="581660">
              <a:lnSpc>
                <a:spcPts val="1190"/>
              </a:lnSpc>
            </a:pP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construct</a:t>
            </a:r>
            <a:r>
              <a:rPr sz="1000" spc="-1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precise</a:t>
            </a:r>
            <a:r>
              <a:rPr sz="1000" spc="-1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and</a:t>
            </a:r>
            <a:r>
              <a:rPr sz="1000" spc="-1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testable</a:t>
            </a:r>
            <a:r>
              <a:rPr sz="1000" spc="-1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theories</a:t>
            </a:r>
            <a:r>
              <a:rPr sz="1000" spc="-1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of</a:t>
            </a:r>
            <a:r>
              <a:rPr sz="1000" spc="-1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the</a:t>
            </a:r>
            <a:r>
              <a:rPr sz="1000" spc="-1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human</a:t>
            </a:r>
            <a:r>
              <a:rPr sz="1000" spc="-1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D8D8D8"/>
                </a:solidFill>
                <a:latin typeface="Arial"/>
                <a:cs typeface="Arial"/>
              </a:rPr>
              <a:t>mind</a:t>
            </a:r>
            <a:endParaRPr sz="1000">
              <a:latin typeface="Arial"/>
              <a:cs typeface="Arial"/>
            </a:endParaRPr>
          </a:p>
          <a:p>
            <a:pPr marL="581660" marR="1043305" indent="-277495">
              <a:lnSpc>
                <a:spcPct val="106400"/>
              </a:lnSpc>
              <a:spcBef>
                <a:spcPts val="110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AI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and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Cognitive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Science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nowadays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distinct</a:t>
            </a:r>
            <a:r>
              <a:rPr sz="1100" spc="50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A.I:</a:t>
            </a:r>
            <a:r>
              <a:rPr sz="1000" spc="-1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find</a:t>
            </a:r>
            <a:r>
              <a:rPr sz="1000" spc="-1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an</a:t>
            </a:r>
            <a:r>
              <a:rPr sz="1000" spc="-1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algorithm</a:t>
            </a:r>
            <a:r>
              <a:rPr sz="1000" spc="-1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performing</a:t>
            </a:r>
            <a:r>
              <a:rPr sz="1000" spc="-1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well</a:t>
            </a:r>
            <a:r>
              <a:rPr sz="1000" spc="-1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on</a:t>
            </a:r>
            <a:r>
              <a:rPr sz="1000" spc="-1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a</a:t>
            </a:r>
            <a:r>
              <a:rPr sz="1000" spc="-1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D8D8D8"/>
                </a:solidFill>
                <a:latin typeface="Arial"/>
                <a:cs typeface="Arial"/>
              </a:rPr>
              <a:t>task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C.S:</a:t>
            </a:r>
            <a:r>
              <a:rPr sz="1000" spc="-1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find</a:t>
            </a:r>
            <a:r>
              <a:rPr sz="1000" spc="-1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a</a:t>
            </a:r>
            <a:r>
              <a:rPr sz="1000" spc="-1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good</a:t>
            </a:r>
            <a:r>
              <a:rPr sz="1000" spc="-1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model</a:t>
            </a:r>
            <a:r>
              <a:rPr sz="1000" spc="-1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of</a:t>
            </a:r>
            <a:r>
              <a:rPr sz="1000" spc="-1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human</a:t>
            </a:r>
            <a:r>
              <a:rPr sz="1000" spc="-10" dirty="0">
                <a:solidFill>
                  <a:srgbClr val="D8D8D8"/>
                </a:solidFill>
                <a:latin typeface="Arial"/>
                <a:cs typeface="Arial"/>
              </a:rPr>
              <a:t> performance</a:t>
            </a:r>
            <a:endParaRPr sz="1000">
              <a:latin typeface="Arial"/>
              <a:cs typeface="Arial"/>
            </a:endParaRPr>
          </a:p>
          <a:p>
            <a:pPr marL="304800">
              <a:lnSpc>
                <a:spcPct val="100000"/>
              </a:lnSpc>
              <a:spcBef>
                <a:spcPts val="254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although</a:t>
            </a:r>
            <a:r>
              <a:rPr sz="1100" spc="-4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they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fertilize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each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other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(e.g.</a:t>
            </a:r>
            <a:r>
              <a:rPr sz="1100" spc="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in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computer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vision)</a:t>
            </a:r>
            <a:endParaRPr sz="11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14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5565"/>
            <a:ext cx="97726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AI</a:t>
            </a:r>
            <a:r>
              <a:rPr sz="1400" spc="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in</a:t>
            </a:r>
            <a:r>
              <a:rPr sz="1400" spc="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333B2"/>
                </a:solidFill>
                <a:latin typeface="Arial"/>
                <a:cs typeface="Arial"/>
              </a:rPr>
              <a:t>Fiction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867" y="444723"/>
            <a:ext cx="4134243" cy="232584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29196" y="3049434"/>
            <a:ext cx="4400550" cy="407034"/>
            <a:chOff x="129196" y="3049434"/>
            <a:chExt cx="4400550" cy="407034"/>
          </a:xfrm>
        </p:grpSpPr>
        <p:sp>
          <p:nvSpPr>
            <p:cNvPr id="5" name="object 5"/>
            <p:cNvSpPr/>
            <p:nvPr/>
          </p:nvSpPr>
          <p:spPr>
            <a:xfrm>
              <a:off x="129196" y="3049434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8853" y="3100006"/>
              <a:ext cx="50800" cy="35599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9196" y="3093861"/>
              <a:ext cx="4349750" cy="362585"/>
            </a:xfrm>
            <a:custGeom>
              <a:avLst/>
              <a:gdLst/>
              <a:ahLst/>
              <a:cxnLst/>
              <a:rect l="l" t="t" r="r" b="b"/>
              <a:pathLst>
                <a:path w="4349750" h="362585">
                  <a:moveTo>
                    <a:pt x="4349657" y="0"/>
                  </a:moveTo>
                  <a:lnTo>
                    <a:pt x="0" y="0"/>
                  </a:lnTo>
                  <a:lnTo>
                    <a:pt x="0" y="362138"/>
                  </a:lnTo>
                  <a:lnTo>
                    <a:pt x="4349657" y="362138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78853" y="3138098"/>
              <a:ext cx="0" cy="318135"/>
            </a:xfrm>
            <a:custGeom>
              <a:avLst/>
              <a:gdLst/>
              <a:ahLst/>
              <a:cxnLst/>
              <a:rect l="l" t="t" r="r" b="b"/>
              <a:pathLst>
                <a:path h="318135">
                  <a:moveTo>
                    <a:pt x="0" y="31790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312539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311269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309999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29196" y="2791407"/>
            <a:ext cx="4349750" cy="4673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8806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“Metropolis”,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1927,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by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Fritz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Lang</a:t>
            </a:r>
            <a:endParaRPr sz="11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844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...</a:t>
            </a:r>
            <a:r>
              <a:rPr sz="1100" spc="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and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many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others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...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8001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5</a:t>
            </a:fld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39</a:t>
            </a:r>
          </a:p>
        </p:txBody>
      </p:sp>
    </p:spTree>
  </p:cSld>
  <p:clrMapOvr>
    <a:masterClrMapping/>
  </p:clrMapOvr>
  <p:transition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Thinking</a:t>
            </a:r>
            <a:r>
              <a:rPr spc="90" dirty="0"/>
              <a:t> </a:t>
            </a:r>
            <a:r>
              <a:rPr dirty="0"/>
              <a:t>Humanly:</a:t>
            </a:r>
            <a:r>
              <a:rPr spc="204" dirty="0"/>
              <a:t> </a:t>
            </a:r>
            <a:r>
              <a:rPr dirty="0"/>
              <a:t>The</a:t>
            </a:r>
            <a:r>
              <a:rPr spc="95" dirty="0"/>
              <a:t> </a:t>
            </a:r>
            <a:r>
              <a:rPr dirty="0"/>
              <a:t>cognitive</a:t>
            </a:r>
            <a:r>
              <a:rPr spc="90" dirty="0"/>
              <a:t> </a:t>
            </a:r>
            <a:r>
              <a:rPr dirty="0"/>
              <a:t>modeling</a:t>
            </a:r>
            <a:r>
              <a:rPr spc="95" dirty="0"/>
              <a:t> </a:t>
            </a:r>
            <a:r>
              <a:rPr spc="-10" dirty="0"/>
              <a:t>approach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568832"/>
            <a:ext cx="4400550" cy="268605"/>
            <a:chOff x="129196" y="568832"/>
            <a:chExt cx="4400550" cy="268605"/>
          </a:xfrm>
        </p:grpSpPr>
        <p:sp>
          <p:nvSpPr>
            <p:cNvPr id="4" name="object 4"/>
            <p:cNvSpPr/>
            <p:nvPr/>
          </p:nvSpPr>
          <p:spPr>
            <a:xfrm>
              <a:off x="129196" y="568832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735685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619391"/>
              <a:ext cx="4298856" cy="21789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9196" y="613260"/>
              <a:ext cx="4349750" cy="173355"/>
            </a:xfrm>
            <a:custGeom>
              <a:avLst/>
              <a:gdLst/>
              <a:ahLst/>
              <a:cxnLst/>
              <a:rect l="l" t="t" r="r" b="b"/>
              <a:pathLst>
                <a:path w="4349750" h="173354">
                  <a:moveTo>
                    <a:pt x="4349657" y="0"/>
                  </a:moveTo>
                  <a:lnTo>
                    <a:pt x="0" y="0"/>
                  </a:lnTo>
                  <a:lnTo>
                    <a:pt x="0" y="122425"/>
                  </a:lnTo>
                  <a:lnTo>
                    <a:pt x="4008" y="142149"/>
                  </a:lnTo>
                  <a:lnTo>
                    <a:pt x="14922" y="158302"/>
                  </a:lnTo>
                  <a:lnTo>
                    <a:pt x="31075" y="169216"/>
                  </a:lnTo>
                  <a:lnTo>
                    <a:pt x="50800" y="173225"/>
                  </a:lnTo>
                  <a:lnTo>
                    <a:pt x="4298856" y="173225"/>
                  </a:lnTo>
                  <a:lnTo>
                    <a:pt x="4318581" y="169216"/>
                  </a:lnTo>
                  <a:lnTo>
                    <a:pt x="4334734" y="158302"/>
                  </a:lnTo>
                  <a:lnTo>
                    <a:pt x="4345648" y="142149"/>
                  </a:lnTo>
                  <a:lnTo>
                    <a:pt x="4349657" y="12242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78853" y="657497"/>
              <a:ext cx="0" cy="97790"/>
            </a:xfrm>
            <a:custGeom>
              <a:avLst/>
              <a:gdLst/>
              <a:ahLst/>
              <a:cxnLst/>
              <a:rect l="l" t="t" r="r" b="b"/>
              <a:pathLst>
                <a:path h="97790">
                  <a:moveTo>
                    <a:pt x="0" y="9723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64479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63209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61939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1010" y="1005789"/>
            <a:ext cx="76809" cy="7680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3034" y="1387652"/>
            <a:ext cx="61874" cy="6187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1010" y="1582750"/>
            <a:ext cx="76809" cy="7680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11010" y="1772526"/>
            <a:ext cx="76809" cy="7680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03034" y="1964601"/>
            <a:ext cx="61874" cy="6187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03034" y="2268270"/>
            <a:ext cx="61874" cy="6187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1010" y="2443111"/>
            <a:ext cx="76809" cy="7680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3034" y="2635186"/>
            <a:ext cx="61874" cy="6187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03034" y="2787015"/>
            <a:ext cx="61874" cy="61874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51904" y="589215"/>
            <a:ext cx="4236085" cy="24999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794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Problem: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How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do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humans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think?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100">
              <a:latin typeface="Arial"/>
              <a:cs typeface="Arial"/>
            </a:endParaRPr>
          </a:p>
          <a:p>
            <a:pPr marL="304800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latin typeface="Arial"/>
                <a:cs typeface="Arial"/>
              </a:rPr>
              <a:t>Idea: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develop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theory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of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mind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1100" spc="-30" dirty="0">
                <a:solidFill>
                  <a:srgbClr val="3333B2"/>
                </a:solidFill>
                <a:latin typeface="Lucida Sans Unicode"/>
                <a:cs typeface="Lucida Sans Unicode"/>
              </a:rPr>
              <a:t>=</a:t>
            </a:r>
            <a:r>
              <a:rPr sz="1100" i="1" spc="-30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100" i="1" spc="100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100" spc="-10" dirty="0">
                <a:latin typeface="Arial"/>
                <a:cs typeface="Arial"/>
              </a:rPr>
              <a:t>express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theory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computer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programs</a:t>
            </a:r>
            <a:endParaRPr sz="1100">
              <a:latin typeface="Arial"/>
              <a:cs typeface="Arial"/>
            </a:endParaRPr>
          </a:p>
          <a:p>
            <a:pPr marL="58166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e.g.</a:t>
            </a:r>
            <a:r>
              <a:rPr sz="1000" spc="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Newell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&amp;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Simon’s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General</a:t>
            </a:r>
            <a:r>
              <a:rPr sz="10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Problem</a:t>
            </a:r>
            <a:r>
              <a:rPr sz="10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Solver</a:t>
            </a:r>
            <a:r>
              <a:rPr sz="10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(1961)</a:t>
            </a:r>
            <a:endParaRPr sz="1000">
              <a:latin typeface="Arial"/>
              <a:cs typeface="Arial"/>
            </a:endParaRPr>
          </a:p>
          <a:p>
            <a:pPr marL="304800">
              <a:lnSpc>
                <a:spcPct val="100000"/>
              </a:lnSpc>
              <a:spcBef>
                <a:spcPts val="350"/>
              </a:spcBef>
            </a:pPr>
            <a:r>
              <a:rPr sz="1100" spc="-10" dirty="0">
                <a:latin typeface="Arial"/>
                <a:cs typeface="Arial"/>
              </a:rPr>
              <a:t>Requires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scientific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theories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brain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activities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(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cognitive</a:t>
            </a:r>
            <a:r>
              <a:rPr sz="11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model</a:t>
            </a:r>
            <a:r>
              <a:rPr sz="1100" spc="-10" dirty="0"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  <a:p>
            <a:pPr marL="304800">
              <a:lnSpc>
                <a:spcPct val="100000"/>
              </a:lnSpc>
              <a:spcBef>
                <a:spcPts val="175"/>
              </a:spcBef>
            </a:pPr>
            <a:r>
              <a:rPr sz="1100" spc="-10" dirty="0">
                <a:latin typeface="Arial"/>
                <a:cs typeface="Arial"/>
              </a:rPr>
              <a:t>Inter-</a:t>
            </a:r>
            <a:r>
              <a:rPr sz="1100" dirty="0">
                <a:latin typeface="Arial"/>
                <a:cs typeface="Arial"/>
              </a:rPr>
              <a:t>disciplinary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field:</a:t>
            </a:r>
            <a:r>
              <a:rPr sz="1100" spc="5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Cognitive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Science</a:t>
            </a:r>
            <a:endParaRPr sz="1100">
              <a:latin typeface="Arial"/>
              <a:cs typeface="Arial"/>
            </a:endParaRPr>
          </a:p>
          <a:p>
            <a:pPr marL="581660" marR="508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combines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computer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models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from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AI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experimental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techniques </a:t>
            </a:r>
            <a:r>
              <a:rPr sz="1000" dirty="0">
                <a:latin typeface="Arial"/>
                <a:cs typeface="Arial"/>
              </a:rPr>
              <a:t>from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psychology</a:t>
            </a:r>
            <a:endParaRPr sz="1000">
              <a:latin typeface="Arial"/>
              <a:cs typeface="Arial"/>
            </a:endParaRPr>
          </a:p>
          <a:p>
            <a:pPr marL="581660">
              <a:lnSpc>
                <a:spcPts val="1190"/>
              </a:lnSpc>
            </a:pPr>
            <a:r>
              <a:rPr sz="1000" dirty="0">
                <a:latin typeface="Arial"/>
                <a:cs typeface="Arial"/>
              </a:rPr>
              <a:t>construct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precise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testable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theories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human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mind</a:t>
            </a:r>
            <a:endParaRPr sz="1000">
              <a:latin typeface="Arial"/>
              <a:cs typeface="Arial"/>
            </a:endParaRPr>
          </a:p>
          <a:p>
            <a:pPr marL="581660" marR="1043305" indent="-277495">
              <a:lnSpc>
                <a:spcPct val="106400"/>
              </a:lnSpc>
              <a:spcBef>
                <a:spcPts val="110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AI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and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Cognitive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Science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nowadays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distinct</a:t>
            </a:r>
            <a:r>
              <a:rPr sz="1100" spc="50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A.I:</a:t>
            </a:r>
            <a:r>
              <a:rPr sz="1000" spc="-1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find</a:t>
            </a:r>
            <a:r>
              <a:rPr sz="1000" spc="-1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an</a:t>
            </a:r>
            <a:r>
              <a:rPr sz="1000" spc="-1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algorithm</a:t>
            </a:r>
            <a:r>
              <a:rPr sz="1000" spc="-1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performing</a:t>
            </a:r>
            <a:r>
              <a:rPr sz="1000" spc="-1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well</a:t>
            </a:r>
            <a:r>
              <a:rPr sz="1000" spc="-1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on</a:t>
            </a:r>
            <a:r>
              <a:rPr sz="1000" spc="-1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a</a:t>
            </a:r>
            <a:r>
              <a:rPr sz="1000" spc="-1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D8D8D8"/>
                </a:solidFill>
                <a:latin typeface="Arial"/>
                <a:cs typeface="Arial"/>
              </a:rPr>
              <a:t>task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C.S:</a:t>
            </a:r>
            <a:r>
              <a:rPr sz="1000" spc="-1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find</a:t>
            </a:r>
            <a:r>
              <a:rPr sz="1000" spc="-1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a</a:t>
            </a:r>
            <a:r>
              <a:rPr sz="1000" spc="-1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good</a:t>
            </a:r>
            <a:r>
              <a:rPr sz="1000" spc="-1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model</a:t>
            </a:r>
            <a:r>
              <a:rPr sz="1000" spc="-1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of</a:t>
            </a:r>
            <a:r>
              <a:rPr sz="1000" spc="-1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human</a:t>
            </a:r>
            <a:r>
              <a:rPr sz="1000" spc="-10" dirty="0">
                <a:solidFill>
                  <a:srgbClr val="D8D8D8"/>
                </a:solidFill>
                <a:latin typeface="Arial"/>
                <a:cs typeface="Arial"/>
              </a:rPr>
              <a:t> performance</a:t>
            </a:r>
            <a:endParaRPr sz="1000">
              <a:latin typeface="Arial"/>
              <a:cs typeface="Arial"/>
            </a:endParaRPr>
          </a:p>
          <a:p>
            <a:pPr marL="304800">
              <a:lnSpc>
                <a:spcPct val="100000"/>
              </a:lnSpc>
              <a:spcBef>
                <a:spcPts val="254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although</a:t>
            </a:r>
            <a:r>
              <a:rPr sz="1100" spc="-4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they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fertilize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each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other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(e.g.</a:t>
            </a:r>
            <a:r>
              <a:rPr sz="1100" spc="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in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computer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vision)</a:t>
            </a:r>
            <a:endParaRPr sz="11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14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Thinking</a:t>
            </a:r>
            <a:r>
              <a:rPr spc="90" dirty="0"/>
              <a:t> </a:t>
            </a:r>
            <a:r>
              <a:rPr dirty="0"/>
              <a:t>Humanly:</a:t>
            </a:r>
            <a:r>
              <a:rPr spc="204" dirty="0"/>
              <a:t> </a:t>
            </a:r>
            <a:r>
              <a:rPr dirty="0"/>
              <a:t>The</a:t>
            </a:r>
            <a:r>
              <a:rPr spc="95" dirty="0"/>
              <a:t> </a:t>
            </a:r>
            <a:r>
              <a:rPr dirty="0"/>
              <a:t>cognitive</a:t>
            </a:r>
            <a:r>
              <a:rPr spc="90" dirty="0"/>
              <a:t> </a:t>
            </a:r>
            <a:r>
              <a:rPr dirty="0"/>
              <a:t>modeling</a:t>
            </a:r>
            <a:r>
              <a:rPr spc="95" dirty="0"/>
              <a:t> </a:t>
            </a:r>
            <a:r>
              <a:rPr spc="-10" dirty="0"/>
              <a:t>approach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568832"/>
            <a:ext cx="4400550" cy="268605"/>
            <a:chOff x="129196" y="568832"/>
            <a:chExt cx="4400550" cy="268605"/>
          </a:xfrm>
        </p:grpSpPr>
        <p:sp>
          <p:nvSpPr>
            <p:cNvPr id="4" name="object 4"/>
            <p:cNvSpPr/>
            <p:nvPr/>
          </p:nvSpPr>
          <p:spPr>
            <a:xfrm>
              <a:off x="129196" y="568832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735685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619391"/>
              <a:ext cx="4298856" cy="21789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9196" y="613260"/>
              <a:ext cx="4349750" cy="173355"/>
            </a:xfrm>
            <a:custGeom>
              <a:avLst/>
              <a:gdLst/>
              <a:ahLst/>
              <a:cxnLst/>
              <a:rect l="l" t="t" r="r" b="b"/>
              <a:pathLst>
                <a:path w="4349750" h="173354">
                  <a:moveTo>
                    <a:pt x="4349657" y="0"/>
                  </a:moveTo>
                  <a:lnTo>
                    <a:pt x="0" y="0"/>
                  </a:lnTo>
                  <a:lnTo>
                    <a:pt x="0" y="122425"/>
                  </a:lnTo>
                  <a:lnTo>
                    <a:pt x="4008" y="142149"/>
                  </a:lnTo>
                  <a:lnTo>
                    <a:pt x="14922" y="158302"/>
                  </a:lnTo>
                  <a:lnTo>
                    <a:pt x="31075" y="169216"/>
                  </a:lnTo>
                  <a:lnTo>
                    <a:pt x="50800" y="173225"/>
                  </a:lnTo>
                  <a:lnTo>
                    <a:pt x="4298856" y="173225"/>
                  </a:lnTo>
                  <a:lnTo>
                    <a:pt x="4318581" y="169216"/>
                  </a:lnTo>
                  <a:lnTo>
                    <a:pt x="4334734" y="158302"/>
                  </a:lnTo>
                  <a:lnTo>
                    <a:pt x="4345648" y="142149"/>
                  </a:lnTo>
                  <a:lnTo>
                    <a:pt x="4349657" y="12242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78853" y="657497"/>
              <a:ext cx="0" cy="97790"/>
            </a:xfrm>
            <a:custGeom>
              <a:avLst/>
              <a:gdLst/>
              <a:ahLst/>
              <a:cxnLst/>
              <a:rect l="l" t="t" r="r" b="b"/>
              <a:pathLst>
                <a:path h="97790">
                  <a:moveTo>
                    <a:pt x="0" y="9723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64479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63209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61939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1010" y="1005789"/>
            <a:ext cx="76809" cy="7680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3034" y="1387652"/>
            <a:ext cx="61874" cy="6187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1010" y="1582750"/>
            <a:ext cx="76809" cy="7680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11010" y="1772526"/>
            <a:ext cx="76809" cy="7680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03034" y="1964601"/>
            <a:ext cx="61874" cy="6187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03034" y="2268270"/>
            <a:ext cx="61874" cy="6187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1010" y="2443111"/>
            <a:ext cx="76809" cy="7680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3034" y="2635186"/>
            <a:ext cx="61874" cy="6187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03034" y="2787015"/>
            <a:ext cx="61874" cy="61874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51904" y="589215"/>
            <a:ext cx="4236085" cy="24999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794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Problem: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How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do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humans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think?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100">
              <a:latin typeface="Arial"/>
              <a:cs typeface="Arial"/>
            </a:endParaRPr>
          </a:p>
          <a:p>
            <a:pPr marL="304800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latin typeface="Arial"/>
                <a:cs typeface="Arial"/>
              </a:rPr>
              <a:t>Idea: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develop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theory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of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mind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1100" spc="-30" dirty="0">
                <a:solidFill>
                  <a:srgbClr val="3333B2"/>
                </a:solidFill>
                <a:latin typeface="Lucida Sans Unicode"/>
                <a:cs typeface="Lucida Sans Unicode"/>
              </a:rPr>
              <a:t>=</a:t>
            </a:r>
            <a:r>
              <a:rPr sz="1100" i="1" spc="-30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100" i="1" spc="100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100" spc="-10" dirty="0">
                <a:latin typeface="Arial"/>
                <a:cs typeface="Arial"/>
              </a:rPr>
              <a:t>express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theory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computer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programs</a:t>
            </a:r>
            <a:endParaRPr sz="1100">
              <a:latin typeface="Arial"/>
              <a:cs typeface="Arial"/>
            </a:endParaRPr>
          </a:p>
          <a:p>
            <a:pPr marL="58166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e.g.</a:t>
            </a:r>
            <a:r>
              <a:rPr sz="1000" spc="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Newell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&amp;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Simon’s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General</a:t>
            </a:r>
            <a:r>
              <a:rPr sz="10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Problem</a:t>
            </a:r>
            <a:r>
              <a:rPr sz="10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Solver</a:t>
            </a:r>
            <a:r>
              <a:rPr sz="10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(1961)</a:t>
            </a:r>
            <a:endParaRPr sz="1000">
              <a:latin typeface="Arial"/>
              <a:cs typeface="Arial"/>
            </a:endParaRPr>
          </a:p>
          <a:p>
            <a:pPr marL="304800">
              <a:lnSpc>
                <a:spcPct val="100000"/>
              </a:lnSpc>
              <a:spcBef>
                <a:spcPts val="350"/>
              </a:spcBef>
            </a:pPr>
            <a:r>
              <a:rPr sz="1100" spc="-10" dirty="0">
                <a:latin typeface="Arial"/>
                <a:cs typeface="Arial"/>
              </a:rPr>
              <a:t>Requires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scientific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theories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brain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activities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(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cognitive</a:t>
            </a:r>
            <a:r>
              <a:rPr sz="11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model</a:t>
            </a:r>
            <a:r>
              <a:rPr sz="1100" spc="-10" dirty="0"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  <a:p>
            <a:pPr marL="304800">
              <a:lnSpc>
                <a:spcPct val="100000"/>
              </a:lnSpc>
              <a:spcBef>
                <a:spcPts val="175"/>
              </a:spcBef>
            </a:pPr>
            <a:r>
              <a:rPr sz="1100" spc="-10" dirty="0">
                <a:latin typeface="Arial"/>
                <a:cs typeface="Arial"/>
              </a:rPr>
              <a:t>Inter-</a:t>
            </a:r>
            <a:r>
              <a:rPr sz="1100" dirty="0">
                <a:latin typeface="Arial"/>
                <a:cs typeface="Arial"/>
              </a:rPr>
              <a:t>disciplinary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field:</a:t>
            </a:r>
            <a:r>
              <a:rPr sz="1100" spc="5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Cognitive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Science</a:t>
            </a:r>
            <a:endParaRPr sz="1100">
              <a:latin typeface="Arial"/>
              <a:cs typeface="Arial"/>
            </a:endParaRPr>
          </a:p>
          <a:p>
            <a:pPr marL="581660" marR="508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combines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computer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models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from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AI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experimental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techniques </a:t>
            </a:r>
            <a:r>
              <a:rPr sz="1000" dirty="0">
                <a:latin typeface="Arial"/>
                <a:cs typeface="Arial"/>
              </a:rPr>
              <a:t>from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psychology</a:t>
            </a:r>
            <a:endParaRPr sz="1000">
              <a:latin typeface="Arial"/>
              <a:cs typeface="Arial"/>
            </a:endParaRPr>
          </a:p>
          <a:p>
            <a:pPr marL="581660">
              <a:lnSpc>
                <a:spcPts val="1190"/>
              </a:lnSpc>
            </a:pPr>
            <a:r>
              <a:rPr sz="1000" dirty="0">
                <a:latin typeface="Arial"/>
                <a:cs typeface="Arial"/>
              </a:rPr>
              <a:t>construct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precise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testable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theories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human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mind</a:t>
            </a:r>
            <a:endParaRPr sz="1000">
              <a:latin typeface="Arial"/>
              <a:cs typeface="Arial"/>
            </a:endParaRPr>
          </a:p>
          <a:p>
            <a:pPr marL="581660" marR="1043305" indent="-277495">
              <a:lnSpc>
                <a:spcPct val="106400"/>
              </a:lnSpc>
              <a:spcBef>
                <a:spcPts val="110"/>
              </a:spcBef>
            </a:pPr>
            <a:r>
              <a:rPr sz="1100" dirty="0">
                <a:latin typeface="Arial"/>
                <a:cs typeface="Arial"/>
              </a:rPr>
              <a:t>AI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Cognitive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Science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nowadays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distinct</a:t>
            </a:r>
            <a:r>
              <a:rPr sz="1100" spc="50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A.I: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find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algorithm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performing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well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on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task </a:t>
            </a:r>
            <a:r>
              <a:rPr sz="1000" dirty="0">
                <a:latin typeface="Arial"/>
                <a:cs typeface="Arial"/>
              </a:rPr>
              <a:t>C.S: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find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good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model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human</a:t>
            </a:r>
            <a:r>
              <a:rPr sz="1000" spc="-10" dirty="0">
                <a:latin typeface="Arial"/>
                <a:cs typeface="Arial"/>
              </a:rPr>
              <a:t> performance</a:t>
            </a:r>
            <a:endParaRPr sz="1000">
              <a:latin typeface="Arial"/>
              <a:cs typeface="Arial"/>
            </a:endParaRPr>
          </a:p>
          <a:p>
            <a:pPr marL="304800">
              <a:lnSpc>
                <a:spcPct val="100000"/>
              </a:lnSpc>
              <a:spcBef>
                <a:spcPts val="254"/>
              </a:spcBef>
            </a:pPr>
            <a:r>
              <a:rPr sz="1100" dirty="0">
                <a:latin typeface="Arial"/>
                <a:cs typeface="Arial"/>
              </a:rPr>
              <a:t>although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fertilize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each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other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(e.g.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computer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vision)</a:t>
            </a:r>
            <a:endParaRPr sz="11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r>
              <a:rPr spc="-10" dirty="0"/>
              <a:t>14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39</a:t>
            </a:r>
          </a:p>
        </p:txBody>
      </p:sp>
    </p:spTree>
  </p:cSld>
  <p:clrMapOvr>
    <a:masterClrMapping/>
  </p:clrMapOvr>
  <p:transition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Acting</a:t>
            </a:r>
            <a:r>
              <a:rPr spc="25" dirty="0"/>
              <a:t> </a:t>
            </a:r>
            <a:r>
              <a:rPr dirty="0"/>
              <a:t>Humanly:</a:t>
            </a:r>
            <a:r>
              <a:rPr spc="125" dirty="0"/>
              <a:t> </a:t>
            </a:r>
            <a:r>
              <a:rPr dirty="0"/>
              <a:t>The</a:t>
            </a:r>
            <a:r>
              <a:rPr spc="30" dirty="0"/>
              <a:t> </a:t>
            </a:r>
            <a:r>
              <a:rPr dirty="0"/>
              <a:t>Turing</a:t>
            </a:r>
            <a:r>
              <a:rPr spc="25" dirty="0"/>
              <a:t> </a:t>
            </a:r>
            <a:r>
              <a:rPr spc="-10" dirty="0"/>
              <a:t>Test</a:t>
            </a:r>
            <a:r>
              <a:rPr spc="30" dirty="0"/>
              <a:t> </a:t>
            </a:r>
            <a:r>
              <a:rPr spc="-10" dirty="0"/>
              <a:t>Approach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511987"/>
            <a:ext cx="4400550" cy="297815"/>
            <a:chOff x="129196" y="511987"/>
            <a:chExt cx="4400550" cy="297815"/>
          </a:xfrm>
        </p:grpSpPr>
        <p:sp>
          <p:nvSpPr>
            <p:cNvPr id="4" name="object 4"/>
            <p:cNvSpPr/>
            <p:nvPr/>
          </p:nvSpPr>
          <p:spPr>
            <a:xfrm>
              <a:off x="129196" y="511987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708063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695363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562546"/>
              <a:ext cx="50800" cy="14551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556403"/>
              <a:ext cx="4349750" cy="202565"/>
            </a:xfrm>
            <a:custGeom>
              <a:avLst/>
              <a:gdLst/>
              <a:ahLst/>
              <a:cxnLst/>
              <a:rect l="l" t="t" r="r" b="b"/>
              <a:pathLst>
                <a:path w="4349750" h="202565">
                  <a:moveTo>
                    <a:pt x="4349657" y="0"/>
                  </a:moveTo>
                  <a:lnTo>
                    <a:pt x="0" y="0"/>
                  </a:lnTo>
                  <a:lnTo>
                    <a:pt x="0" y="151659"/>
                  </a:lnTo>
                  <a:lnTo>
                    <a:pt x="4008" y="171383"/>
                  </a:lnTo>
                  <a:lnTo>
                    <a:pt x="14922" y="187536"/>
                  </a:lnTo>
                  <a:lnTo>
                    <a:pt x="31075" y="198451"/>
                  </a:lnTo>
                  <a:lnTo>
                    <a:pt x="50800" y="202459"/>
                  </a:lnTo>
                  <a:lnTo>
                    <a:pt x="4298856" y="202459"/>
                  </a:lnTo>
                  <a:lnTo>
                    <a:pt x="4318581" y="198451"/>
                  </a:lnTo>
                  <a:lnTo>
                    <a:pt x="4334734" y="187536"/>
                  </a:lnTo>
                  <a:lnTo>
                    <a:pt x="4345648" y="171383"/>
                  </a:lnTo>
                  <a:lnTo>
                    <a:pt x="4349657" y="15165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600641"/>
              <a:ext cx="0" cy="127000"/>
            </a:xfrm>
            <a:custGeom>
              <a:avLst/>
              <a:gdLst/>
              <a:ahLst/>
              <a:cxnLst/>
              <a:rect l="l" t="t" r="r" b="b"/>
              <a:pathLst>
                <a:path h="127000">
                  <a:moveTo>
                    <a:pt x="0" y="12647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8794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7524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6254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67297" y="532370"/>
            <a:ext cx="32061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Problem: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When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does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system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behave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intelligently?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29196" y="1082865"/>
            <a:ext cx="4400550" cy="2158365"/>
            <a:chOff x="129196" y="1082865"/>
            <a:chExt cx="4400550" cy="2158365"/>
          </a:xfrm>
        </p:grpSpPr>
        <p:sp>
          <p:nvSpPr>
            <p:cNvPr id="15" name="object 15"/>
            <p:cNvSpPr/>
            <p:nvPr/>
          </p:nvSpPr>
          <p:spPr>
            <a:xfrm>
              <a:off x="129196" y="1082865"/>
              <a:ext cx="4349750" cy="193040"/>
            </a:xfrm>
            <a:custGeom>
              <a:avLst/>
              <a:gdLst/>
              <a:ahLst/>
              <a:cxnLst/>
              <a:rect l="l" t="t" r="r" b="b"/>
              <a:pathLst>
                <a:path w="4349750" h="19304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2946"/>
                  </a:lnTo>
                  <a:lnTo>
                    <a:pt x="4349657" y="192946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8F8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196" y="1263154"/>
              <a:ext cx="4349657" cy="506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997" y="3139351"/>
              <a:ext cx="101600" cy="1016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0797" y="3126651"/>
              <a:ext cx="4298856" cy="11430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78853" y="1127099"/>
              <a:ext cx="50800" cy="201225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29196" y="1307411"/>
              <a:ext cx="4349750" cy="1882775"/>
            </a:xfrm>
            <a:custGeom>
              <a:avLst/>
              <a:gdLst/>
              <a:ahLst/>
              <a:cxnLst/>
              <a:rect l="l" t="t" r="r" b="b"/>
              <a:pathLst>
                <a:path w="4349750" h="1882775">
                  <a:moveTo>
                    <a:pt x="4349657" y="0"/>
                  </a:moveTo>
                  <a:lnTo>
                    <a:pt x="0" y="0"/>
                  </a:lnTo>
                  <a:lnTo>
                    <a:pt x="0" y="1831940"/>
                  </a:lnTo>
                  <a:lnTo>
                    <a:pt x="4008" y="1851664"/>
                  </a:lnTo>
                  <a:lnTo>
                    <a:pt x="14922" y="1867817"/>
                  </a:lnTo>
                  <a:lnTo>
                    <a:pt x="31075" y="1878731"/>
                  </a:lnTo>
                  <a:lnTo>
                    <a:pt x="50800" y="1882740"/>
                  </a:lnTo>
                  <a:lnTo>
                    <a:pt x="4298856" y="1882740"/>
                  </a:lnTo>
                  <a:lnTo>
                    <a:pt x="4318581" y="1878731"/>
                  </a:lnTo>
                  <a:lnTo>
                    <a:pt x="4334734" y="1867817"/>
                  </a:lnTo>
                  <a:lnTo>
                    <a:pt x="4345648" y="1851664"/>
                  </a:lnTo>
                  <a:lnTo>
                    <a:pt x="4349657" y="1831940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BFB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78853" y="1165170"/>
              <a:ext cx="0" cy="1993264"/>
            </a:xfrm>
            <a:custGeom>
              <a:avLst/>
              <a:gdLst/>
              <a:ahLst/>
              <a:cxnLst/>
              <a:rect l="l" t="t" r="r" b="b"/>
              <a:pathLst>
                <a:path h="1993264">
                  <a:moveTo>
                    <a:pt x="0" y="199323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78853" y="115247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78853" y="113977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78853" y="112707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930" y="1355305"/>
              <a:ext cx="76809" cy="7680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6930" y="1737410"/>
              <a:ext cx="76809" cy="76809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67297" y="1019731"/>
            <a:ext cx="2778125" cy="98933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1100" dirty="0">
                <a:solidFill>
                  <a:srgbClr val="E0E0F3"/>
                </a:solidFill>
                <a:latin typeface="Arial"/>
                <a:cs typeface="Arial"/>
              </a:rPr>
              <a:t>The</a:t>
            </a:r>
            <a:r>
              <a:rPr sz="1100" spc="-40" dirty="0">
                <a:solidFill>
                  <a:srgbClr val="E0E0F3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E0E0F3"/>
                </a:solidFill>
                <a:latin typeface="Arial"/>
                <a:cs typeface="Arial"/>
              </a:rPr>
              <a:t>Turing</a:t>
            </a:r>
            <a:r>
              <a:rPr sz="1100" spc="-35" dirty="0">
                <a:solidFill>
                  <a:srgbClr val="E0E0F3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E0E0F3"/>
                </a:solidFill>
                <a:latin typeface="Arial"/>
                <a:cs typeface="Arial"/>
              </a:rPr>
              <a:t>Test</a:t>
            </a:r>
            <a:endParaRPr sz="1100">
              <a:latin typeface="Arial"/>
              <a:cs typeface="Arial"/>
            </a:endParaRPr>
          </a:p>
          <a:p>
            <a:pPr marL="365125" marR="5080">
              <a:lnSpc>
                <a:spcPct val="102600"/>
              </a:lnSpc>
              <a:spcBef>
                <a:spcPts val="335"/>
              </a:spcBef>
            </a:pP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Alan</a:t>
            </a:r>
            <a:r>
              <a:rPr sz="1100" spc="-4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6F6F8"/>
                </a:solidFill>
                <a:latin typeface="Arial"/>
                <a:cs typeface="Arial"/>
              </a:rPr>
              <a:t>Turing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“Computing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Machinery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6F6F8"/>
                </a:solidFill>
                <a:latin typeface="Arial"/>
                <a:cs typeface="Arial"/>
              </a:rPr>
              <a:t>and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Intelligence”</a:t>
            </a:r>
            <a:r>
              <a:rPr sz="1100" spc="-6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6F8"/>
                </a:solidFill>
                <a:latin typeface="Arial"/>
                <a:cs typeface="Arial"/>
              </a:rPr>
              <a:t>(1950)</a:t>
            </a:r>
            <a:endParaRPr sz="1100">
              <a:latin typeface="Arial"/>
              <a:cs typeface="Arial"/>
            </a:endParaRPr>
          </a:p>
          <a:p>
            <a:pPr marL="365125" marR="542290">
              <a:lnSpc>
                <a:spcPts val="1200"/>
              </a:lnSpc>
              <a:spcBef>
                <a:spcPts val="475"/>
              </a:spcBef>
            </a:pPr>
            <a:r>
              <a:rPr sz="1100" spc="-10" dirty="0">
                <a:solidFill>
                  <a:srgbClr val="F6F6F8"/>
                </a:solidFill>
                <a:latin typeface="Arial"/>
                <a:cs typeface="Arial"/>
              </a:rPr>
              <a:t>Operational</a:t>
            </a:r>
            <a:r>
              <a:rPr sz="1100" spc="-1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test</a:t>
            </a:r>
            <a:r>
              <a:rPr sz="1100" spc="-1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of</a:t>
            </a:r>
            <a:r>
              <a:rPr sz="1100" spc="-1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6F8"/>
                </a:solidFill>
                <a:latin typeface="Arial"/>
                <a:cs typeface="Arial"/>
              </a:rPr>
              <a:t>intelligence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(aka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“The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Imitation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6F8"/>
                </a:solidFill>
                <a:latin typeface="Arial"/>
                <a:cs typeface="Arial"/>
              </a:rPr>
              <a:t>game”):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86930" y="2081314"/>
            <a:ext cx="354330" cy="1031240"/>
            <a:chOff x="386930" y="2081314"/>
            <a:chExt cx="354330" cy="1031240"/>
          </a:xfrm>
        </p:grpSpPr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8942" y="2384971"/>
              <a:ext cx="61874" cy="6187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8942" y="2081314"/>
              <a:ext cx="61874" cy="6187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8942" y="2688640"/>
              <a:ext cx="61874" cy="6187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6930" y="3035566"/>
              <a:ext cx="76809" cy="76809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520306" y="2970169"/>
            <a:ext cx="2723515" cy="19748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”behave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intelligently”</a:t>
            </a:r>
            <a:r>
              <a:rPr sz="11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i="1" spc="-110" dirty="0">
                <a:solidFill>
                  <a:srgbClr val="C7C7D2"/>
                </a:solidFill>
                <a:latin typeface="Meiryo UI"/>
                <a:cs typeface="Meiryo UI"/>
              </a:rPr>
              <a:t>⇐⇒</a:t>
            </a:r>
            <a:r>
              <a:rPr sz="1100" i="1" spc="-75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”behave humanly”</a:t>
            </a:r>
            <a:endParaRPr sz="11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304131" y="3344092"/>
            <a:ext cx="240665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15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Acting</a:t>
            </a:r>
            <a:r>
              <a:rPr spc="25" dirty="0"/>
              <a:t> </a:t>
            </a:r>
            <a:r>
              <a:rPr dirty="0"/>
              <a:t>Humanly:</a:t>
            </a:r>
            <a:r>
              <a:rPr spc="125" dirty="0"/>
              <a:t> </a:t>
            </a:r>
            <a:r>
              <a:rPr dirty="0"/>
              <a:t>The</a:t>
            </a:r>
            <a:r>
              <a:rPr spc="30" dirty="0"/>
              <a:t> </a:t>
            </a:r>
            <a:r>
              <a:rPr dirty="0"/>
              <a:t>Turing</a:t>
            </a:r>
            <a:r>
              <a:rPr spc="25" dirty="0"/>
              <a:t> </a:t>
            </a:r>
            <a:r>
              <a:rPr spc="-10" dirty="0"/>
              <a:t>Test</a:t>
            </a:r>
            <a:r>
              <a:rPr spc="30" dirty="0"/>
              <a:t> </a:t>
            </a:r>
            <a:r>
              <a:rPr spc="-10" dirty="0"/>
              <a:t>Approach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511987"/>
            <a:ext cx="4400550" cy="297815"/>
            <a:chOff x="129196" y="511987"/>
            <a:chExt cx="4400550" cy="297815"/>
          </a:xfrm>
        </p:grpSpPr>
        <p:sp>
          <p:nvSpPr>
            <p:cNvPr id="4" name="object 4"/>
            <p:cNvSpPr/>
            <p:nvPr/>
          </p:nvSpPr>
          <p:spPr>
            <a:xfrm>
              <a:off x="129196" y="511987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708063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695363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562546"/>
              <a:ext cx="50800" cy="14551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556403"/>
              <a:ext cx="4349750" cy="202565"/>
            </a:xfrm>
            <a:custGeom>
              <a:avLst/>
              <a:gdLst/>
              <a:ahLst/>
              <a:cxnLst/>
              <a:rect l="l" t="t" r="r" b="b"/>
              <a:pathLst>
                <a:path w="4349750" h="202565">
                  <a:moveTo>
                    <a:pt x="4349657" y="0"/>
                  </a:moveTo>
                  <a:lnTo>
                    <a:pt x="0" y="0"/>
                  </a:lnTo>
                  <a:lnTo>
                    <a:pt x="0" y="151659"/>
                  </a:lnTo>
                  <a:lnTo>
                    <a:pt x="4008" y="171383"/>
                  </a:lnTo>
                  <a:lnTo>
                    <a:pt x="14922" y="187536"/>
                  </a:lnTo>
                  <a:lnTo>
                    <a:pt x="31075" y="198451"/>
                  </a:lnTo>
                  <a:lnTo>
                    <a:pt x="50800" y="202459"/>
                  </a:lnTo>
                  <a:lnTo>
                    <a:pt x="4298856" y="202459"/>
                  </a:lnTo>
                  <a:lnTo>
                    <a:pt x="4318581" y="198451"/>
                  </a:lnTo>
                  <a:lnTo>
                    <a:pt x="4334734" y="187536"/>
                  </a:lnTo>
                  <a:lnTo>
                    <a:pt x="4345648" y="171383"/>
                  </a:lnTo>
                  <a:lnTo>
                    <a:pt x="4349657" y="15165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600641"/>
              <a:ext cx="0" cy="127000"/>
            </a:xfrm>
            <a:custGeom>
              <a:avLst/>
              <a:gdLst/>
              <a:ahLst/>
              <a:cxnLst/>
              <a:rect l="l" t="t" r="r" b="b"/>
              <a:pathLst>
                <a:path h="127000">
                  <a:moveTo>
                    <a:pt x="0" y="12647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8794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7524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6254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29196" y="1082865"/>
            <a:ext cx="4400550" cy="2158365"/>
            <a:chOff x="129196" y="1082865"/>
            <a:chExt cx="4400550" cy="2158365"/>
          </a:xfrm>
        </p:grpSpPr>
        <p:sp>
          <p:nvSpPr>
            <p:cNvPr id="14" name="object 14"/>
            <p:cNvSpPr/>
            <p:nvPr/>
          </p:nvSpPr>
          <p:spPr>
            <a:xfrm>
              <a:off x="129196" y="1082865"/>
              <a:ext cx="4349750" cy="193040"/>
            </a:xfrm>
            <a:custGeom>
              <a:avLst/>
              <a:gdLst/>
              <a:ahLst/>
              <a:cxnLst/>
              <a:rect l="l" t="t" r="r" b="b"/>
              <a:pathLst>
                <a:path w="4349750" h="19304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2946"/>
                  </a:lnTo>
                  <a:lnTo>
                    <a:pt x="4349657" y="192946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196" y="1263154"/>
              <a:ext cx="4349657" cy="506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997" y="3139351"/>
              <a:ext cx="101600" cy="1016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0797" y="3126651"/>
              <a:ext cx="4298856" cy="11430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78853" y="1127099"/>
              <a:ext cx="50800" cy="201225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29196" y="1307411"/>
              <a:ext cx="4349750" cy="1882775"/>
            </a:xfrm>
            <a:custGeom>
              <a:avLst/>
              <a:gdLst/>
              <a:ahLst/>
              <a:cxnLst/>
              <a:rect l="l" t="t" r="r" b="b"/>
              <a:pathLst>
                <a:path w="4349750" h="1882775">
                  <a:moveTo>
                    <a:pt x="4349657" y="0"/>
                  </a:moveTo>
                  <a:lnTo>
                    <a:pt x="0" y="0"/>
                  </a:lnTo>
                  <a:lnTo>
                    <a:pt x="0" y="1831940"/>
                  </a:lnTo>
                  <a:lnTo>
                    <a:pt x="4008" y="1851664"/>
                  </a:lnTo>
                  <a:lnTo>
                    <a:pt x="14922" y="1867817"/>
                  </a:lnTo>
                  <a:lnTo>
                    <a:pt x="31075" y="1878731"/>
                  </a:lnTo>
                  <a:lnTo>
                    <a:pt x="50800" y="1882740"/>
                  </a:lnTo>
                  <a:lnTo>
                    <a:pt x="4298856" y="1882740"/>
                  </a:lnTo>
                  <a:lnTo>
                    <a:pt x="4318581" y="1878731"/>
                  </a:lnTo>
                  <a:lnTo>
                    <a:pt x="4334734" y="1867817"/>
                  </a:lnTo>
                  <a:lnTo>
                    <a:pt x="4345648" y="1851664"/>
                  </a:lnTo>
                  <a:lnTo>
                    <a:pt x="4349657" y="1831940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78853" y="1165170"/>
              <a:ext cx="0" cy="1993264"/>
            </a:xfrm>
            <a:custGeom>
              <a:avLst/>
              <a:gdLst/>
              <a:ahLst/>
              <a:cxnLst/>
              <a:rect l="l" t="t" r="r" b="b"/>
              <a:pathLst>
                <a:path h="1993264">
                  <a:moveTo>
                    <a:pt x="0" y="199323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78853" y="115247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78853" y="113977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78853" y="112707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930" y="1355305"/>
              <a:ext cx="76809" cy="7680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6930" y="1737410"/>
              <a:ext cx="76809" cy="7680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8942" y="2081314"/>
              <a:ext cx="61874" cy="6187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8942" y="2384971"/>
              <a:ext cx="61874" cy="6187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8942" y="2688640"/>
              <a:ext cx="61874" cy="61874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67297" y="532370"/>
            <a:ext cx="3287395" cy="24110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Problem: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When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does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system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behave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intelligently?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70"/>
              </a:spcBef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The</a:t>
            </a:r>
            <a:r>
              <a:rPr sz="1100" spc="-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Turing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Test</a:t>
            </a:r>
            <a:endParaRPr sz="1100">
              <a:latin typeface="Arial"/>
              <a:cs typeface="Arial"/>
            </a:endParaRPr>
          </a:p>
          <a:p>
            <a:pPr marL="365125" marR="514350">
              <a:lnSpc>
                <a:spcPct val="102600"/>
              </a:lnSpc>
              <a:spcBef>
                <a:spcPts val="340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Alan</a:t>
            </a:r>
            <a:r>
              <a:rPr sz="1100" spc="-4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Turing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“Computing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Machinery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and </a:t>
            </a:r>
            <a:r>
              <a:rPr sz="1100" dirty="0">
                <a:latin typeface="Arial"/>
                <a:cs typeface="Arial"/>
              </a:rPr>
              <a:t>Intelligence”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(1950)</a:t>
            </a:r>
            <a:endParaRPr sz="1100">
              <a:latin typeface="Arial"/>
              <a:cs typeface="Arial"/>
            </a:endParaRPr>
          </a:p>
          <a:p>
            <a:pPr marL="365125" marR="1051560">
              <a:lnSpc>
                <a:spcPts val="1200"/>
              </a:lnSpc>
              <a:spcBef>
                <a:spcPts val="475"/>
              </a:spcBef>
            </a:pP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Operational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test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intelligence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(aka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“The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Imitation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game”):</a:t>
            </a:r>
            <a:endParaRPr sz="1100">
              <a:latin typeface="Arial"/>
              <a:cs typeface="Arial"/>
            </a:endParaRPr>
          </a:p>
          <a:p>
            <a:pPr marL="642620" marR="300990">
              <a:lnSpc>
                <a:spcPct val="100000"/>
              </a:lnSpc>
              <a:spcBef>
                <a:spcPts val="150"/>
              </a:spcBef>
            </a:pP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A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human,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a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computer,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an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interrogator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in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E5E5F1"/>
                </a:solidFill>
                <a:latin typeface="Arial"/>
                <a:cs typeface="Arial"/>
              </a:rPr>
              <a:t>a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different</a:t>
            </a:r>
            <a:r>
              <a:rPr sz="1000" spc="-3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room.</a:t>
            </a:r>
            <a:endParaRPr sz="1000">
              <a:latin typeface="Arial"/>
              <a:cs typeface="Arial"/>
            </a:endParaRPr>
          </a:p>
          <a:p>
            <a:pPr marL="642620" marR="5080">
              <a:lnSpc>
                <a:spcPts val="1200"/>
              </a:lnSpc>
              <a:spcBef>
                <a:spcPts val="30"/>
              </a:spcBef>
            </a:pP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The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interrogator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should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classify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the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human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and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the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machine.</a:t>
            </a:r>
            <a:endParaRPr sz="1000">
              <a:latin typeface="Arial"/>
              <a:cs typeface="Arial"/>
            </a:endParaRPr>
          </a:p>
          <a:p>
            <a:pPr marL="642620">
              <a:lnSpc>
                <a:spcPts val="1150"/>
              </a:lnSpc>
            </a:pPr>
            <a:r>
              <a:rPr sz="1000" dirty="0">
                <a:solidFill>
                  <a:srgbClr val="E5E5F7"/>
                </a:solidFill>
                <a:latin typeface="Arial"/>
                <a:cs typeface="Arial"/>
              </a:rPr>
              <a:t>Can</a:t>
            </a:r>
            <a:r>
              <a:rPr sz="1000" spc="-15" dirty="0">
                <a:solidFill>
                  <a:srgbClr val="E5E5F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7"/>
                </a:solidFill>
                <a:latin typeface="Arial"/>
                <a:cs typeface="Arial"/>
              </a:rPr>
              <a:t>the</a:t>
            </a:r>
            <a:r>
              <a:rPr sz="1000" spc="-10" dirty="0">
                <a:solidFill>
                  <a:srgbClr val="E5E5F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7"/>
                </a:solidFill>
                <a:latin typeface="Arial"/>
                <a:cs typeface="Arial"/>
              </a:rPr>
              <a:t>computer</a:t>
            </a:r>
            <a:r>
              <a:rPr sz="1000" spc="-10" dirty="0">
                <a:solidFill>
                  <a:srgbClr val="E5E5F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7"/>
                </a:solidFill>
                <a:latin typeface="Arial"/>
                <a:cs typeface="Arial"/>
              </a:rPr>
              <a:t>mislead</a:t>
            </a:r>
            <a:r>
              <a:rPr sz="1000" spc="-10" dirty="0">
                <a:solidFill>
                  <a:srgbClr val="E5E5F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7"/>
                </a:solidFill>
                <a:latin typeface="Arial"/>
                <a:cs typeface="Arial"/>
              </a:rPr>
              <a:t>the</a:t>
            </a:r>
            <a:r>
              <a:rPr sz="1000" spc="-10" dirty="0">
                <a:solidFill>
                  <a:srgbClr val="E5E5F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7"/>
                </a:solidFill>
                <a:latin typeface="Arial"/>
                <a:cs typeface="Arial"/>
              </a:rPr>
              <a:t>interrogator</a:t>
            </a:r>
            <a:r>
              <a:rPr sz="1000" spc="-10" dirty="0">
                <a:solidFill>
                  <a:srgbClr val="E5E5F7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E5E5F7"/>
                </a:solidFill>
                <a:latin typeface="Arial"/>
                <a:cs typeface="Arial"/>
              </a:rPr>
              <a:t>and</a:t>
            </a:r>
            <a:endParaRPr sz="1000">
              <a:latin typeface="Arial"/>
              <a:cs typeface="Arial"/>
            </a:endParaRPr>
          </a:p>
          <a:p>
            <a:pPr marL="642620">
              <a:lnSpc>
                <a:spcPts val="1200"/>
              </a:lnSpc>
            </a:pPr>
            <a:r>
              <a:rPr sz="1000" dirty="0">
                <a:solidFill>
                  <a:srgbClr val="E5E5F7"/>
                </a:solidFill>
                <a:latin typeface="Arial"/>
                <a:cs typeface="Arial"/>
              </a:rPr>
              <a:t>be</a:t>
            </a:r>
            <a:r>
              <a:rPr sz="1000" spc="-20" dirty="0">
                <a:solidFill>
                  <a:srgbClr val="E5E5F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7"/>
                </a:solidFill>
                <a:latin typeface="Arial"/>
                <a:cs typeface="Arial"/>
              </a:rPr>
              <a:t>classified</a:t>
            </a:r>
            <a:r>
              <a:rPr sz="1000" spc="-15" dirty="0">
                <a:solidFill>
                  <a:srgbClr val="E5E5F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7"/>
                </a:solidFill>
                <a:latin typeface="Arial"/>
                <a:cs typeface="Arial"/>
              </a:rPr>
              <a:t>as</a:t>
            </a:r>
            <a:r>
              <a:rPr sz="1000" spc="-15" dirty="0">
                <a:solidFill>
                  <a:srgbClr val="E5E5F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7"/>
                </a:solidFill>
                <a:latin typeface="Arial"/>
                <a:cs typeface="Arial"/>
              </a:rPr>
              <a:t>a</a:t>
            </a:r>
            <a:r>
              <a:rPr sz="1000" spc="-15" dirty="0">
                <a:solidFill>
                  <a:srgbClr val="E5E5F7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7"/>
                </a:solidFill>
                <a:latin typeface="Arial"/>
                <a:cs typeface="Arial"/>
              </a:rPr>
              <a:t>human?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86930" y="1607030"/>
            <a:ext cx="4062729" cy="1505585"/>
            <a:chOff x="386930" y="1607030"/>
            <a:chExt cx="4062729" cy="1505585"/>
          </a:xfrm>
        </p:grpSpPr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6930" y="3035566"/>
              <a:ext cx="76809" cy="7680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93579" y="1607030"/>
              <a:ext cx="955836" cy="1264414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520306" y="2970169"/>
            <a:ext cx="2723515" cy="19748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”behave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intelligently”</a:t>
            </a:r>
            <a:r>
              <a:rPr sz="11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i="1" spc="-110" dirty="0">
                <a:solidFill>
                  <a:srgbClr val="C7C7D2"/>
                </a:solidFill>
                <a:latin typeface="Meiryo UI"/>
                <a:cs typeface="Meiryo UI"/>
              </a:rPr>
              <a:t>⇐⇒</a:t>
            </a:r>
            <a:r>
              <a:rPr sz="1100" i="1" spc="-75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”behave humanly”</a:t>
            </a:r>
            <a:endParaRPr sz="11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304131" y="3344092"/>
            <a:ext cx="240665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15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Acting</a:t>
            </a:r>
            <a:r>
              <a:rPr spc="25" dirty="0"/>
              <a:t> </a:t>
            </a:r>
            <a:r>
              <a:rPr dirty="0"/>
              <a:t>Humanly:</a:t>
            </a:r>
            <a:r>
              <a:rPr spc="125" dirty="0"/>
              <a:t> </a:t>
            </a:r>
            <a:r>
              <a:rPr dirty="0"/>
              <a:t>The</a:t>
            </a:r>
            <a:r>
              <a:rPr spc="30" dirty="0"/>
              <a:t> </a:t>
            </a:r>
            <a:r>
              <a:rPr dirty="0"/>
              <a:t>Turing</a:t>
            </a:r>
            <a:r>
              <a:rPr spc="25" dirty="0"/>
              <a:t> </a:t>
            </a:r>
            <a:r>
              <a:rPr spc="-10" dirty="0"/>
              <a:t>Test</a:t>
            </a:r>
            <a:r>
              <a:rPr spc="30" dirty="0"/>
              <a:t> </a:t>
            </a:r>
            <a:r>
              <a:rPr spc="-10" dirty="0"/>
              <a:t>Approach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511987"/>
            <a:ext cx="4400550" cy="297815"/>
            <a:chOff x="129196" y="511987"/>
            <a:chExt cx="4400550" cy="297815"/>
          </a:xfrm>
        </p:grpSpPr>
        <p:sp>
          <p:nvSpPr>
            <p:cNvPr id="4" name="object 4"/>
            <p:cNvSpPr/>
            <p:nvPr/>
          </p:nvSpPr>
          <p:spPr>
            <a:xfrm>
              <a:off x="129196" y="511987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708063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695363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562546"/>
              <a:ext cx="50800" cy="14551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556403"/>
              <a:ext cx="4349750" cy="202565"/>
            </a:xfrm>
            <a:custGeom>
              <a:avLst/>
              <a:gdLst/>
              <a:ahLst/>
              <a:cxnLst/>
              <a:rect l="l" t="t" r="r" b="b"/>
              <a:pathLst>
                <a:path w="4349750" h="202565">
                  <a:moveTo>
                    <a:pt x="4349657" y="0"/>
                  </a:moveTo>
                  <a:lnTo>
                    <a:pt x="0" y="0"/>
                  </a:lnTo>
                  <a:lnTo>
                    <a:pt x="0" y="151659"/>
                  </a:lnTo>
                  <a:lnTo>
                    <a:pt x="4008" y="171383"/>
                  </a:lnTo>
                  <a:lnTo>
                    <a:pt x="14922" y="187536"/>
                  </a:lnTo>
                  <a:lnTo>
                    <a:pt x="31075" y="198451"/>
                  </a:lnTo>
                  <a:lnTo>
                    <a:pt x="50800" y="202459"/>
                  </a:lnTo>
                  <a:lnTo>
                    <a:pt x="4298856" y="202459"/>
                  </a:lnTo>
                  <a:lnTo>
                    <a:pt x="4318581" y="198451"/>
                  </a:lnTo>
                  <a:lnTo>
                    <a:pt x="4334734" y="187536"/>
                  </a:lnTo>
                  <a:lnTo>
                    <a:pt x="4345648" y="171383"/>
                  </a:lnTo>
                  <a:lnTo>
                    <a:pt x="4349657" y="15165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600641"/>
              <a:ext cx="0" cy="127000"/>
            </a:xfrm>
            <a:custGeom>
              <a:avLst/>
              <a:gdLst/>
              <a:ahLst/>
              <a:cxnLst/>
              <a:rect l="l" t="t" r="r" b="b"/>
              <a:pathLst>
                <a:path h="127000">
                  <a:moveTo>
                    <a:pt x="0" y="12647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8794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7524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6254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29196" y="1082865"/>
            <a:ext cx="4400550" cy="2158365"/>
            <a:chOff x="129196" y="1082865"/>
            <a:chExt cx="4400550" cy="2158365"/>
          </a:xfrm>
        </p:grpSpPr>
        <p:sp>
          <p:nvSpPr>
            <p:cNvPr id="14" name="object 14"/>
            <p:cNvSpPr/>
            <p:nvPr/>
          </p:nvSpPr>
          <p:spPr>
            <a:xfrm>
              <a:off x="129196" y="1082865"/>
              <a:ext cx="4349750" cy="193040"/>
            </a:xfrm>
            <a:custGeom>
              <a:avLst/>
              <a:gdLst/>
              <a:ahLst/>
              <a:cxnLst/>
              <a:rect l="l" t="t" r="r" b="b"/>
              <a:pathLst>
                <a:path w="4349750" h="19304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2946"/>
                  </a:lnTo>
                  <a:lnTo>
                    <a:pt x="4349657" y="192946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196" y="1263154"/>
              <a:ext cx="4349657" cy="506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997" y="3139351"/>
              <a:ext cx="101600" cy="1016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0797" y="3126651"/>
              <a:ext cx="4298856" cy="11430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78853" y="1127099"/>
              <a:ext cx="50800" cy="201225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29196" y="1307411"/>
              <a:ext cx="4349750" cy="1882775"/>
            </a:xfrm>
            <a:custGeom>
              <a:avLst/>
              <a:gdLst/>
              <a:ahLst/>
              <a:cxnLst/>
              <a:rect l="l" t="t" r="r" b="b"/>
              <a:pathLst>
                <a:path w="4349750" h="1882775">
                  <a:moveTo>
                    <a:pt x="4349657" y="0"/>
                  </a:moveTo>
                  <a:lnTo>
                    <a:pt x="0" y="0"/>
                  </a:lnTo>
                  <a:lnTo>
                    <a:pt x="0" y="1831940"/>
                  </a:lnTo>
                  <a:lnTo>
                    <a:pt x="4008" y="1851664"/>
                  </a:lnTo>
                  <a:lnTo>
                    <a:pt x="14922" y="1867817"/>
                  </a:lnTo>
                  <a:lnTo>
                    <a:pt x="31075" y="1878731"/>
                  </a:lnTo>
                  <a:lnTo>
                    <a:pt x="50800" y="1882740"/>
                  </a:lnTo>
                  <a:lnTo>
                    <a:pt x="4298856" y="1882740"/>
                  </a:lnTo>
                  <a:lnTo>
                    <a:pt x="4318581" y="1878731"/>
                  </a:lnTo>
                  <a:lnTo>
                    <a:pt x="4334734" y="1867817"/>
                  </a:lnTo>
                  <a:lnTo>
                    <a:pt x="4345648" y="1851664"/>
                  </a:lnTo>
                  <a:lnTo>
                    <a:pt x="4349657" y="1831940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78853" y="1165170"/>
              <a:ext cx="0" cy="1993264"/>
            </a:xfrm>
            <a:custGeom>
              <a:avLst/>
              <a:gdLst/>
              <a:ahLst/>
              <a:cxnLst/>
              <a:rect l="l" t="t" r="r" b="b"/>
              <a:pathLst>
                <a:path h="1993264">
                  <a:moveTo>
                    <a:pt x="0" y="199323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78853" y="115247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78853" y="113977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78853" y="112707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930" y="1355305"/>
              <a:ext cx="76809" cy="7680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6930" y="1737410"/>
              <a:ext cx="76809" cy="7680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8942" y="2081314"/>
              <a:ext cx="61874" cy="6187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8942" y="2384971"/>
              <a:ext cx="61874" cy="6187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8942" y="2688640"/>
              <a:ext cx="61874" cy="6187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6930" y="3035566"/>
              <a:ext cx="76809" cy="7680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67297" y="532370"/>
            <a:ext cx="3287395" cy="2623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Problem: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When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does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system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behave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intelligently?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70"/>
              </a:spcBef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The</a:t>
            </a:r>
            <a:r>
              <a:rPr sz="1100" spc="-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Turing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Test</a:t>
            </a:r>
            <a:endParaRPr sz="1100">
              <a:latin typeface="Arial"/>
              <a:cs typeface="Arial"/>
            </a:endParaRPr>
          </a:p>
          <a:p>
            <a:pPr marL="365125" marR="514350">
              <a:lnSpc>
                <a:spcPct val="102600"/>
              </a:lnSpc>
              <a:spcBef>
                <a:spcPts val="340"/>
              </a:spcBef>
            </a:pPr>
            <a:r>
              <a:rPr sz="1100" dirty="0">
                <a:latin typeface="Arial"/>
                <a:cs typeface="Arial"/>
              </a:rPr>
              <a:t>Alan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Turing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“Computing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Machinery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and </a:t>
            </a:r>
            <a:r>
              <a:rPr sz="1100" dirty="0">
                <a:latin typeface="Arial"/>
                <a:cs typeface="Arial"/>
              </a:rPr>
              <a:t>Intelligence”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(1950)</a:t>
            </a:r>
            <a:endParaRPr sz="1100">
              <a:latin typeface="Arial"/>
              <a:cs typeface="Arial"/>
            </a:endParaRPr>
          </a:p>
          <a:p>
            <a:pPr marL="365125" marR="1051560">
              <a:lnSpc>
                <a:spcPts val="1200"/>
              </a:lnSpc>
              <a:spcBef>
                <a:spcPts val="475"/>
              </a:spcBef>
            </a:pPr>
            <a:r>
              <a:rPr sz="1100" spc="-10" dirty="0">
                <a:latin typeface="Arial"/>
                <a:cs typeface="Arial"/>
              </a:rPr>
              <a:t>Operational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test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intelligence </a:t>
            </a:r>
            <a:r>
              <a:rPr sz="1100" dirty="0">
                <a:latin typeface="Arial"/>
                <a:cs typeface="Arial"/>
              </a:rPr>
              <a:t>(aka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“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Imitation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game</a:t>
            </a:r>
            <a:r>
              <a:rPr sz="1100" spc="-10" dirty="0">
                <a:latin typeface="Arial"/>
                <a:cs typeface="Arial"/>
              </a:rPr>
              <a:t>”):</a:t>
            </a:r>
            <a:endParaRPr sz="1100">
              <a:latin typeface="Arial"/>
              <a:cs typeface="Arial"/>
            </a:endParaRPr>
          </a:p>
          <a:p>
            <a:pPr marL="642620" marR="300990">
              <a:lnSpc>
                <a:spcPct val="100000"/>
              </a:lnSpc>
              <a:spcBef>
                <a:spcPts val="150"/>
              </a:spcBef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human,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computer,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an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interrogator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C7C7D2"/>
                </a:solidFill>
                <a:latin typeface="Arial"/>
                <a:cs typeface="Arial"/>
              </a:rPr>
              <a:t>a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different</a:t>
            </a:r>
            <a:r>
              <a:rPr sz="10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room.</a:t>
            </a:r>
            <a:endParaRPr sz="1000">
              <a:latin typeface="Arial"/>
              <a:cs typeface="Arial"/>
            </a:endParaRPr>
          </a:p>
          <a:p>
            <a:pPr marL="642620" marR="5080">
              <a:lnSpc>
                <a:spcPts val="1200"/>
              </a:lnSpc>
              <a:spcBef>
                <a:spcPts val="30"/>
              </a:spcBef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interrogator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should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classify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human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and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machine.</a:t>
            </a:r>
            <a:endParaRPr sz="1000">
              <a:latin typeface="Arial"/>
              <a:cs typeface="Arial"/>
            </a:endParaRPr>
          </a:p>
          <a:p>
            <a:pPr marL="642620">
              <a:lnSpc>
                <a:spcPts val="1150"/>
              </a:lnSpc>
            </a:pP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Can</a:t>
            </a:r>
            <a:r>
              <a:rPr sz="1000" spc="-1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the</a:t>
            </a:r>
            <a:r>
              <a:rPr sz="1000" spc="-1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computer</a:t>
            </a:r>
            <a:r>
              <a:rPr sz="1000" spc="-1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mislead</a:t>
            </a:r>
            <a:r>
              <a:rPr sz="1000" spc="-1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the</a:t>
            </a:r>
            <a:r>
              <a:rPr sz="1000" spc="-1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interrogator</a:t>
            </a:r>
            <a:r>
              <a:rPr sz="1000" spc="-1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C7C7F8"/>
                </a:solidFill>
                <a:latin typeface="Arial"/>
                <a:cs typeface="Arial"/>
              </a:rPr>
              <a:t>and</a:t>
            </a:r>
            <a:endParaRPr sz="1000">
              <a:latin typeface="Arial"/>
              <a:cs typeface="Arial"/>
            </a:endParaRPr>
          </a:p>
          <a:p>
            <a:pPr marL="642620">
              <a:lnSpc>
                <a:spcPts val="1200"/>
              </a:lnSpc>
            </a:pP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be</a:t>
            </a:r>
            <a:r>
              <a:rPr sz="1000" spc="-2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classified</a:t>
            </a:r>
            <a:r>
              <a:rPr sz="1000" spc="-1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as</a:t>
            </a:r>
            <a:r>
              <a:rPr sz="1000" spc="-1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a</a:t>
            </a:r>
            <a:r>
              <a:rPr sz="1000" spc="-1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F8"/>
                </a:solidFill>
                <a:latin typeface="Arial"/>
                <a:cs typeface="Arial"/>
              </a:rPr>
              <a:t>human?</a:t>
            </a:r>
            <a:endParaRPr sz="1000">
              <a:latin typeface="Arial"/>
              <a:cs typeface="Arial"/>
            </a:endParaRPr>
          </a:p>
          <a:p>
            <a:pPr marL="365125">
              <a:lnSpc>
                <a:spcPct val="100000"/>
              </a:lnSpc>
              <a:spcBef>
                <a:spcPts val="355"/>
              </a:spcBef>
            </a:pP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”behave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intelligently”</a:t>
            </a:r>
            <a:r>
              <a:rPr sz="11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i="1" spc="-110" dirty="0">
                <a:solidFill>
                  <a:srgbClr val="C7C7D2"/>
                </a:solidFill>
                <a:latin typeface="Meiryo UI"/>
                <a:cs typeface="Meiryo UI"/>
              </a:rPr>
              <a:t>⇐⇒</a:t>
            </a:r>
            <a:r>
              <a:rPr sz="1100" i="1" spc="-75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”behave humanly”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31" name="object 3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493579" y="1575813"/>
            <a:ext cx="955673" cy="1326885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15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Acting</a:t>
            </a:r>
            <a:r>
              <a:rPr spc="25" dirty="0"/>
              <a:t> </a:t>
            </a:r>
            <a:r>
              <a:rPr dirty="0"/>
              <a:t>Humanly:</a:t>
            </a:r>
            <a:r>
              <a:rPr spc="125" dirty="0"/>
              <a:t> </a:t>
            </a:r>
            <a:r>
              <a:rPr dirty="0"/>
              <a:t>The</a:t>
            </a:r>
            <a:r>
              <a:rPr spc="30" dirty="0"/>
              <a:t> </a:t>
            </a:r>
            <a:r>
              <a:rPr dirty="0"/>
              <a:t>Turing</a:t>
            </a:r>
            <a:r>
              <a:rPr spc="25" dirty="0"/>
              <a:t> </a:t>
            </a:r>
            <a:r>
              <a:rPr spc="-10" dirty="0"/>
              <a:t>Test</a:t>
            </a:r>
            <a:r>
              <a:rPr spc="30" dirty="0"/>
              <a:t> </a:t>
            </a:r>
            <a:r>
              <a:rPr spc="-10" dirty="0"/>
              <a:t>Approach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511987"/>
            <a:ext cx="4400550" cy="297815"/>
            <a:chOff x="129196" y="511987"/>
            <a:chExt cx="4400550" cy="297815"/>
          </a:xfrm>
        </p:grpSpPr>
        <p:sp>
          <p:nvSpPr>
            <p:cNvPr id="4" name="object 4"/>
            <p:cNvSpPr/>
            <p:nvPr/>
          </p:nvSpPr>
          <p:spPr>
            <a:xfrm>
              <a:off x="129196" y="511987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708063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695363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562546"/>
              <a:ext cx="50800" cy="14551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556403"/>
              <a:ext cx="4349750" cy="202565"/>
            </a:xfrm>
            <a:custGeom>
              <a:avLst/>
              <a:gdLst/>
              <a:ahLst/>
              <a:cxnLst/>
              <a:rect l="l" t="t" r="r" b="b"/>
              <a:pathLst>
                <a:path w="4349750" h="202565">
                  <a:moveTo>
                    <a:pt x="4349657" y="0"/>
                  </a:moveTo>
                  <a:lnTo>
                    <a:pt x="0" y="0"/>
                  </a:lnTo>
                  <a:lnTo>
                    <a:pt x="0" y="151659"/>
                  </a:lnTo>
                  <a:lnTo>
                    <a:pt x="4008" y="171383"/>
                  </a:lnTo>
                  <a:lnTo>
                    <a:pt x="14922" y="187536"/>
                  </a:lnTo>
                  <a:lnTo>
                    <a:pt x="31075" y="198451"/>
                  </a:lnTo>
                  <a:lnTo>
                    <a:pt x="50800" y="202459"/>
                  </a:lnTo>
                  <a:lnTo>
                    <a:pt x="4298856" y="202459"/>
                  </a:lnTo>
                  <a:lnTo>
                    <a:pt x="4318581" y="198451"/>
                  </a:lnTo>
                  <a:lnTo>
                    <a:pt x="4334734" y="187536"/>
                  </a:lnTo>
                  <a:lnTo>
                    <a:pt x="4345648" y="171383"/>
                  </a:lnTo>
                  <a:lnTo>
                    <a:pt x="4349657" y="15165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600641"/>
              <a:ext cx="0" cy="127000"/>
            </a:xfrm>
            <a:custGeom>
              <a:avLst/>
              <a:gdLst/>
              <a:ahLst/>
              <a:cxnLst/>
              <a:rect l="l" t="t" r="r" b="b"/>
              <a:pathLst>
                <a:path h="127000">
                  <a:moveTo>
                    <a:pt x="0" y="12647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8794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7524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6254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29196" y="1082865"/>
            <a:ext cx="4400550" cy="2158365"/>
            <a:chOff x="129196" y="1082865"/>
            <a:chExt cx="4400550" cy="2158365"/>
          </a:xfrm>
        </p:grpSpPr>
        <p:sp>
          <p:nvSpPr>
            <p:cNvPr id="14" name="object 14"/>
            <p:cNvSpPr/>
            <p:nvPr/>
          </p:nvSpPr>
          <p:spPr>
            <a:xfrm>
              <a:off x="129196" y="1082865"/>
              <a:ext cx="4349750" cy="193040"/>
            </a:xfrm>
            <a:custGeom>
              <a:avLst/>
              <a:gdLst/>
              <a:ahLst/>
              <a:cxnLst/>
              <a:rect l="l" t="t" r="r" b="b"/>
              <a:pathLst>
                <a:path w="4349750" h="19304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2946"/>
                  </a:lnTo>
                  <a:lnTo>
                    <a:pt x="4349657" y="192946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196" y="1263154"/>
              <a:ext cx="4349657" cy="506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997" y="3139351"/>
              <a:ext cx="101600" cy="1016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0797" y="3126651"/>
              <a:ext cx="4298856" cy="11430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78853" y="1127099"/>
              <a:ext cx="50800" cy="201225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29196" y="1307411"/>
              <a:ext cx="4349750" cy="1882775"/>
            </a:xfrm>
            <a:custGeom>
              <a:avLst/>
              <a:gdLst/>
              <a:ahLst/>
              <a:cxnLst/>
              <a:rect l="l" t="t" r="r" b="b"/>
              <a:pathLst>
                <a:path w="4349750" h="1882775">
                  <a:moveTo>
                    <a:pt x="4349657" y="0"/>
                  </a:moveTo>
                  <a:lnTo>
                    <a:pt x="0" y="0"/>
                  </a:lnTo>
                  <a:lnTo>
                    <a:pt x="0" y="1831940"/>
                  </a:lnTo>
                  <a:lnTo>
                    <a:pt x="4008" y="1851664"/>
                  </a:lnTo>
                  <a:lnTo>
                    <a:pt x="14922" y="1867817"/>
                  </a:lnTo>
                  <a:lnTo>
                    <a:pt x="31075" y="1878731"/>
                  </a:lnTo>
                  <a:lnTo>
                    <a:pt x="50800" y="1882740"/>
                  </a:lnTo>
                  <a:lnTo>
                    <a:pt x="4298856" y="1882740"/>
                  </a:lnTo>
                  <a:lnTo>
                    <a:pt x="4318581" y="1878731"/>
                  </a:lnTo>
                  <a:lnTo>
                    <a:pt x="4334734" y="1867817"/>
                  </a:lnTo>
                  <a:lnTo>
                    <a:pt x="4345648" y="1851664"/>
                  </a:lnTo>
                  <a:lnTo>
                    <a:pt x="4349657" y="1831940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78853" y="1165170"/>
              <a:ext cx="0" cy="1993264"/>
            </a:xfrm>
            <a:custGeom>
              <a:avLst/>
              <a:gdLst/>
              <a:ahLst/>
              <a:cxnLst/>
              <a:rect l="l" t="t" r="r" b="b"/>
              <a:pathLst>
                <a:path h="1993264">
                  <a:moveTo>
                    <a:pt x="0" y="199323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78853" y="115247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78853" y="113977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78853" y="112707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930" y="1355305"/>
              <a:ext cx="76809" cy="7680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6930" y="1737410"/>
              <a:ext cx="76809" cy="7680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8942" y="2081314"/>
              <a:ext cx="61874" cy="6187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8942" y="2384971"/>
              <a:ext cx="61874" cy="6187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8942" y="2688640"/>
              <a:ext cx="61874" cy="6187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6930" y="3035566"/>
              <a:ext cx="76809" cy="7680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67297" y="532370"/>
            <a:ext cx="3287395" cy="2623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Problem: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When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does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system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behave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intelligently?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70"/>
              </a:spcBef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The</a:t>
            </a:r>
            <a:r>
              <a:rPr sz="1100" spc="-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Turing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Test</a:t>
            </a:r>
            <a:endParaRPr sz="1100">
              <a:latin typeface="Arial"/>
              <a:cs typeface="Arial"/>
            </a:endParaRPr>
          </a:p>
          <a:p>
            <a:pPr marL="365125" marR="514350">
              <a:lnSpc>
                <a:spcPct val="102600"/>
              </a:lnSpc>
              <a:spcBef>
                <a:spcPts val="340"/>
              </a:spcBef>
            </a:pPr>
            <a:r>
              <a:rPr sz="1100" dirty="0">
                <a:latin typeface="Arial"/>
                <a:cs typeface="Arial"/>
              </a:rPr>
              <a:t>Alan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Turing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“Computing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Machinery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and </a:t>
            </a:r>
            <a:r>
              <a:rPr sz="1100" dirty="0">
                <a:latin typeface="Arial"/>
                <a:cs typeface="Arial"/>
              </a:rPr>
              <a:t>Intelligence”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(1950)</a:t>
            </a:r>
            <a:endParaRPr sz="1100">
              <a:latin typeface="Arial"/>
              <a:cs typeface="Arial"/>
            </a:endParaRPr>
          </a:p>
          <a:p>
            <a:pPr marL="365125" marR="1051560">
              <a:lnSpc>
                <a:spcPts val="1200"/>
              </a:lnSpc>
              <a:spcBef>
                <a:spcPts val="475"/>
              </a:spcBef>
            </a:pPr>
            <a:r>
              <a:rPr sz="1100" spc="-10" dirty="0">
                <a:latin typeface="Arial"/>
                <a:cs typeface="Arial"/>
              </a:rPr>
              <a:t>Operational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test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intelligence </a:t>
            </a:r>
            <a:r>
              <a:rPr sz="1100" dirty="0">
                <a:latin typeface="Arial"/>
                <a:cs typeface="Arial"/>
              </a:rPr>
              <a:t>(aka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“The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Imitation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game”):</a:t>
            </a:r>
            <a:endParaRPr sz="1100">
              <a:latin typeface="Arial"/>
              <a:cs typeface="Arial"/>
            </a:endParaRPr>
          </a:p>
          <a:p>
            <a:pPr marL="642620" marR="300990">
              <a:lnSpc>
                <a:spcPct val="100000"/>
              </a:lnSpc>
              <a:spcBef>
                <a:spcPts val="150"/>
              </a:spcBef>
            </a:pPr>
            <a:r>
              <a:rPr sz="1000" dirty="0">
                <a:latin typeface="Arial"/>
                <a:cs typeface="Arial"/>
              </a:rPr>
              <a:t>A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human,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computer,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interrogator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a </a:t>
            </a:r>
            <a:r>
              <a:rPr sz="1000" dirty="0">
                <a:latin typeface="Arial"/>
                <a:cs typeface="Arial"/>
              </a:rPr>
              <a:t>different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room.</a:t>
            </a:r>
            <a:endParaRPr sz="1000">
              <a:latin typeface="Arial"/>
              <a:cs typeface="Arial"/>
            </a:endParaRPr>
          </a:p>
          <a:p>
            <a:pPr marL="642620" marR="5080">
              <a:lnSpc>
                <a:spcPts val="1200"/>
              </a:lnSpc>
              <a:spcBef>
                <a:spcPts val="30"/>
              </a:spcBef>
            </a:pPr>
            <a:r>
              <a:rPr sz="1000" dirty="0">
                <a:latin typeface="Arial"/>
                <a:cs typeface="Arial"/>
              </a:rPr>
              <a:t>The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interrogator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should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classify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human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and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machine.</a:t>
            </a:r>
            <a:endParaRPr sz="1000">
              <a:latin typeface="Arial"/>
              <a:cs typeface="Arial"/>
            </a:endParaRPr>
          </a:p>
          <a:p>
            <a:pPr marL="642620">
              <a:lnSpc>
                <a:spcPts val="1150"/>
              </a:lnSpc>
            </a:pP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Can</a:t>
            </a:r>
            <a:r>
              <a:rPr sz="10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computer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mislead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interrogator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0000FF"/>
                </a:solidFill>
                <a:latin typeface="Arial"/>
                <a:cs typeface="Arial"/>
              </a:rPr>
              <a:t>and</a:t>
            </a:r>
            <a:endParaRPr sz="1000">
              <a:latin typeface="Arial"/>
              <a:cs typeface="Arial"/>
            </a:endParaRPr>
          </a:p>
          <a:p>
            <a:pPr marL="642620">
              <a:lnSpc>
                <a:spcPts val="1200"/>
              </a:lnSpc>
            </a:pP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be</a:t>
            </a:r>
            <a:r>
              <a:rPr sz="10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classified</a:t>
            </a:r>
            <a:r>
              <a:rPr sz="10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as</a:t>
            </a:r>
            <a:r>
              <a:rPr sz="10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10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human?</a:t>
            </a:r>
            <a:endParaRPr sz="1000">
              <a:latin typeface="Arial"/>
              <a:cs typeface="Arial"/>
            </a:endParaRPr>
          </a:p>
          <a:p>
            <a:pPr marL="365125">
              <a:lnSpc>
                <a:spcPct val="100000"/>
              </a:lnSpc>
              <a:spcBef>
                <a:spcPts val="355"/>
              </a:spcBef>
            </a:pP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”behave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intelligently”</a:t>
            </a:r>
            <a:r>
              <a:rPr sz="11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i="1" spc="-110" dirty="0">
                <a:solidFill>
                  <a:srgbClr val="C7C7D2"/>
                </a:solidFill>
                <a:latin typeface="Meiryo UI"/>
                <a:cs typeface="Meiryo UI"/>
              </a:rPr>
              <a:t>⇐⇒</a:t>
            </a:r>
            <a:r>
              <a:rPr sz="1100" i="1" spc="-75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”behave humanly”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31" name="object 3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493590" y="1389660"/>
            <a:ext cx="890437" cy="1699182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15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Acting</a:t>
            </a:r>
            <a:r>
              <a:rPr spc="25" dirty="0"/>
              <a:t> </a:t>
            </a:r>
            <a:r>
              <a:rPr dirty="0"/>
              <a:t>Humanly:</a:t>
            </a:r>
            <a:r>
              <a:rPr spc="125" dirty="0"/>
              <a:t> </a:t>
            </a:r>
            <a:r>
              <a:rPr dirty="0"/>
              <a:t>The</a:t>
            </a:r>
            <a:r>
              <a:rPr spc="30" dirty="0"/>
              <a:t> </a:t>
            </a:r>
            <a:r>
              <a:rPr dirty="0"/>
              <a:t>Turing</a:t>
            </a:r>
            <a:r>
              <a:rPr spc="25" dirty="0"/>
              <a:t> </a:t>
            </a:r>
            <a:r>
              <a:rPr spc="-10" dirty="0"/>
              <a:t>Test</a:t>
            </a:r>
            <a:r>
              <a:rPr spc="30" dirty="0"/>
              <a:t> </a:t>
            </a:r>
            <a:r>
              <a:rPr spc="-10" dirty="0"/>
              <a:t>Approach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511987"/>
            <a:ext cx="4400550" cy="297815"/>
            <a:chOff x="129196" y="511987"/>
            <a:chExt cx="4400550" cy="297815"/>
          </a:xfrm>
        </p:grpSpPr>
        <p:sp>
          <p:nvSpPr>
            <p:cNvPr id="4" name="object 4"/>
            <p:cNvSpPr/>
            <p:nvPr/>
          </p:nvSpPr>
          <p:spPr>
            <a:xfrm>
              <a:off x="129196" y="511987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708063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695363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562546"/>
              <a:ext cx="50800" cy="14551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556403"/>
              <a:ext cx="4349750" cy="202565"/>
            </a:xfrm>
            <a:custGeom>
              <a:avLst/>
              <a:gdLst/>
              <a:ahLst/>
              <a:cxnLst/>
              <a:rect l="l" t="t" r="r" b="b"/>
              <a:pathLst>
                <a:path w="4349750" h="202565">
                  <a:moveTo>
                    <a:pt x="4349657" y="0"/>
                  </a:moveTo>
                  <a:lnTo>
                    <a:pt x="0" y="0"/>
                  </a:lnTo>
                  <a:lnTo>
                    <a:pt x="0" y="151659"/>
                  </a:lnTo>
                  <a:lnTo>
                    <a:pt x="4008" y="171383"/>
                  </a:lnTo>
                  <a:lnTo>
                    <a:pt x="14922" y="187536"/>
                  </a:lnTo>
                  <a:lnTo>
                    <a:pt x="31075" y="198451"/>
                  </a:lnTo>
                  <a:lnTo>
                    <a:pt x="50800" y="202459"/>
                  </a:lnTo>
                  <a:lnTo>
                    <a:pt x="4298856" y="202459"/>
                  </a:lnTo>
                  <a:lnTo>
                    <a:pt x="4318581" y="198451"/>
                  </a:lnTo>
                  <a:lnTo>
                    <a:pt x="4334734" y="187536"/>
                  </a:lnTo>
                  <a:lnTo>
                    <a:pt x="4345648" y="171383"/>
                  </a:lnTo>
                  <a:lnTo>
                    <a:pt x="4349657" y="15165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600641"/>
              <a:ext cx="0" cy="127000"/>
            </a:xfrm>
            <a:custGeom>
              <a:avLst/>
              <a:gdLst/>
              <a:ahLst/>
              <a:cxnLst/>
              <a:rect l="l" t="t" r="r" b="b"/>
              <a:pathLst>
                <a:path h="127000">
                  <a:moveTo>
                    <a:pt x="0" y="12647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8794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7524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6254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29196" y="1082865"/>
            <a:ext cx="4400550" cy="2158365"/>
            <a:chOff x="129196" y="1082865"/>
            <a:chExt cx="4400550" cy="2158365"/>
          </a:xfrm>
        </p:grpSpPr>
        <p:sp>
          <p:nvSpPr>
            <p:cNvPr id="14" name="object 14"/>
            <p:cNvSpPr/>
            <p:nvPr/>
          </p:nvSpPr>
          <p:spPr>
            <a:xfrm>
              <a:off x="129196" y="1082865"/>
              <a:ext cx="4349750" cy="193040"/>
            </a:xfrm>
            <a:custGeom>
              <a:avLst/>
              <a:gdLst/>
              <a:ahLst/>
              <a:cxnLst/>
              <a:rect l="l" t="t" r="r" b="b"/>
              <a:pathLst>
                <a:path w="4349750" h="19304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2946"/>
                  </a:lnTo>
                  <a:lnTo>
                    <a:pt x="4349657" y="192946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196" y="1263154"/>
              <a:ext cx="4349657" cy="506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997" y="3139351"/>
              <a:ext cx="101600" cy="1016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0797" y="3126651"/>
              <a:ext cx="4298856" cy="11430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78853" y="1127099"/>
              <a:ext cx="50800" cy="201225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29196" y="1307411"/>
              <a:ext cx="4349750" cy="1882775"/>
            </a:xfrm>
            <a:custGeom>
              <a:avLst/>
              <a:gdLst/>
              <a:ahLst/>
              <a:cxnLst/>
              <a:rect l="l" t="t" r="r" b="b"/>
              <a:pathLst>
                <a:path w="4349750" h="1882775">
                  <a:moveTo>
                    <a:pt x="4349657" y="0"/>
                  </a:moveTo>
                  <a:lnTo>
                    <a:pt x="0" y="0"/>
                  </a:lnTo>
                  <a:lnTo>
                    <a:pt x="0" y="1831940"/>
                  </a:lnTo>
                  <a:lnTo>
                    <a:pt x="4008" y="1851664"/>
                  </a:lnTo>
                  <a:lnTo>
                    <a:pt x="14922" y="1867817"/>
                  </a:lnTo>
                  <a:lnTo>
                    <a:pt x="31075" y="1878731"/>
                  </a:lnTo>
                  <a:lnTo>
                    <a:pt x="50800" y="1882740"/>
                  </a:lnTo>
                  <a:lnTo>
                    <a:pt x="4298856" y="1882740"/>
                  </a:lnTo>
                  <a:lnTo>
                    <a:pt x="4318581" y="1878731"/>
                  </a:lnTo>
                  <a:lnTo>
                    <a:pt x="4334734" y="1867817"/>
                  </a:lnTo>
                  <a:lnTo>
                    <a:pt x="4345648" y="1851664"/>
                  </a:lnTo>
                  <a:lnTo>
                    <a:pt x="4349657" y="1831940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78853" y="1165170"/>
              <a:ext cx="0" cy="1993264"/>
            </a:xfrm>
            <a:custGeom>
              <a:avLst/>
              <a:gdLst/>
              <a:ahLst/>
              <a:cxnLst/>
              <a:rect l="l" t="t" r="r" b="b"/>
              <a:pathLst>
                <a:path h="1993264">
                  <a:moveTo>
                    <a:pt x="0" y="199323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78853" y="115247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78853" y="113977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78853" y="112707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930" y="1355305"/>
              <a:ext cx="76809" cy="7680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6930" y="1737410"/>
              <a:ext cx="76809" cy="7680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8942" y="2081314"/>
              <a:ext cx="61874" cy="6187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8942" y="2384971"/>
              <a:ext cx="61874" cy="6187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8942" y="2688640"/>
              <a:ext cx="61874" cy="6187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6930" y="3035566"/>
              <a:ext cx="76809" cy="7680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67297" y="532370"/>
            <a:ext cx="3287395" cy="2623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Problem: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When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does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system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behave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intelligently?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70"/>
              </a:spcBef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The</a:t>
            </a:r>
            <a:r>
              <a:rPr sz="1100" spc="-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Turing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Test</a:t>
            </a:r>
            <a:endParaRPr sz="1100">
              <a:latin typeface="Arial"/>
              <a:cs typeface="Arial"/>
            </a:endParaRPr>
          </a:p>
          <a:p>
            <a:pPr marL="365125" marR="514350">
              <a:lnSpc>
                <a:spcPct val="102600"/>
              </a:lnSpc>
              <a:spcBef>
                <a:spcPts val="340"/>
              </a:spcBef>
            </a:pPr>
            <a:r>
              <a:rPr sz="1100" dirty="0">
                <a:latin typeface="Arial"/>
                <a:cs typeface="Arial"/>
              </a:rPr>
              <a:t>Alan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Turing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“Computing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Machinery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and </a:t>
            </a:r>
            <a:r>
              <a:rPr sz="1100" dirty="0">
                <a:latin typeface="Arial"/>
                <a:cs typeface="Arial"/>
              </a:rPr>
              <a:t>Intelligence”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(1950)</a:t>
            </a:r>
            <a:endParaRPr sz="1100">
              <a:latin typeface="Arial"/>
              <a:cs typeface="Arial"/>
            </a:endParaRPr>
          </a:p>
          <a:p>
            <a:pPr marL="365125" marR="1051560">
              <a:lnSpc>
                <a:spcPts val="1200"/>
              </a:lnSpc>
              <a:spcBef>
                <a:spcPts val="475"/>
              </a:spcBef>
            </a:pPr>
            <a:r>
              <a:rPr sz="1100" spc="-10" dirty="0">
                <a:latin typeface="Arial"/>
                <a:cs typeface="Arial"/>
              </a:rPr>
              <a:t>Operational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test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intelligence </a:t>
            </a:r>
            <a:r>
              <a:rPr sz="1100" dirty="0">
                <a:latin typeface="Arial"/>
                <a:cs typeface="Arial"/>
              </a:rPr>
              <a:t>(aka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“The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Imitation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game”):</a:t>
            </a:r>
            <a:endParaRPr sz="1100">
              <a:latin typeface="Arial"/>
              <a:cs typeface="Arial"/>
            </a:endParaRPr>
          </a:p>
          <a:p>
            <a:pPr marL="642620" marR="300990">
              <a:lnSpc>
                <a:spcPct val="100000"/>
              </a:lnSpc>
              <a:spcBef>
                <a:spcPts val="150"/>
              </a:spcBef>
            </a:pPr>
            <a:r>
              <a:rPr sz="1000" dirty="0">
                <a:latin typeface="Arial"/>
                <a:cs typeface="Arial"/>
              </a:rPr>
              <a:t>A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human,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computer,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interrogator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a </a:t>
            </a:r>
            <a:r>
              <a:rPr sz="1000" dirty="0">
                <a:latin typeface="Arial"/>
                <a:cs typeface="Arial"/>
              </a:rPr>
              <a:t>different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room.</a:t>
            </a:r>
            <a:endParaRPr sz="1000">
              <a:latin typeface="Arial"/>
              <a:cs typeface="Arial"/>
            </a:endParaRPr>
          </a:p>
          <a:p>
            <a:pPr marL="642620" marR="5080">
              <a:lnSpc>
                <a:spcPts val="1200"/>
              </a:lnSpc>
              <a:spcBef>
                <a:spcPts val="30"/>
              </a:spcBef>
            </a:pPr>
            <a:r>
              <a:rPr sz="1000" dirty="0">
                <a:latin typeface="Arial"/>
                <a:cs typeface="Arial"/>
              </a:rPr>
              <a:t>The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interrogator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should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classify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human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and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machine.</a:t>
            </a:r>
            <a:endParaRPr sz="1000">
              <a:latin typeface="Arial"/>
              <a:cs typeface="Arial"/>
            </a:endParaRPr>
          </a:p>
          <a:p>
            <a:pPr marL="642620">
              <a:lnSpc>
                <a:spcPts val="1150"/>
              </a:lnSpc>
            </a:pP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Can</a:t>
            </a:r>
            <a:r>
              <a:rPr sz="10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computer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mislead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interrogator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0000FF"/>
                </a:solidFill>
                <a:latin typeface="Arial"/>
                <a:cs typeface="Arial"/>
              </a:rPr>
              <a:t>and</a:t>
            </a:r>
            <a:endParaRPr sz="1000">
              <a:latin typeface="Arial"/>
              <a:cs typeface="Arial"/>
            </a:endParaRPr>
          </a:p>
          <a:p>
            <a:pPr marL="642620">
              <a:lnSpc>
                <a:spcPts val="1200"/>
              </a:lnSpc>
            </a:pP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be</a:t>
            </a:r>
            <a:r>
              <a:rPr sz="10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classified</a:t>
            </a:r>
            <a:r>
              <a:rPr sz="10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as</a:t>
            </a:r>
            <a:r>
              <a:rPr sz="10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10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human?</a:t>
            </a:r>
            <a:endParaRPr sz="1000">
              <a:latin typeface="Arial"/>
              <a:cs typeface="Arial"/>
            </a:endParaRPr>
          </a:p>
          <a:p>
            <a:pPr marL="365125">
              <a:lnSpc>
                <a:spcPct val="100000"/>
              </a:lnSpc>
              <a:spcBef>
                <a:spcPts val="355"/>
              </a:spcBef>
            </a:pPr>
            <a:r>
              <a:rPr sz="1100" spc="-10" dirty="0">
                <a:latin typeface="Arial"/>
                <a:cs typeface="Arial"/>
              </a:rPr>
              <a:t>”behave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intelligently”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i="1" spc="-110" dirty="0">
                <a:latin typeface="Meiryo UI"/>
                <a:cs typeface="Meiryo UI"/>
              </a:rPr>
              <a:t>⇐⇒</a:t>
            </a:r>
            <a:r>
              <a:rPr sz="1100" i="1" spc="-75" dirty="0">
                <a:latin typeface="Meiryo UI"/>
                <a:cs typeface="Meiryo UI"/>
              </a:rPr>
              <a:t> </a:t>
            </a:r>
            <a:r>
              <a:rPr sz="1100" spc="-10" dirty="0">
                <a:latin typeface="Arial"/>
                <a:cs typeface="Arial"/>
              </a:rPr>
              <a:t>”behave humanly”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70"/>
              </a:spcBef>
            </a:pPr>
            <a:r>
              <a:rPr spc="-10" dirty="0"/>
              <a:t>15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39</a:t>
            </a:r>
          </a:p>
        </p:txBody>
      </p:sp>
    </p:spTree>
  </p:cSld>
  <p:clrMapOvr>
    <a:masterClrMapping/>
  </p:clrMapOvr>
  <p:transition>
    <p:cut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88361" y="3288537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8744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86546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275863" y="3275694"/>
            <a:ext cx="203200" cy="55880"/>
            <a:chOff x="3275863" y="3275694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3339032" y="3278225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75863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542982" y="3274429"/>
            <a:ext cx="203200" cy="58419"/>
            <a:chOff x="3542982" y="3274429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3631883" y="3290925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42982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19183" y="327822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3810101" y="3284575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53434" y="3278225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4326582" y="3275694"/>
            <a:ext cx="238760" cy="57150"/>
            <a:chOff x="4326582" y="3275694"/>
            <a:chExt cx="238760" cy="57150"/>
          </a:xfrm>
        </p:grpSpPr>
        <p:sp>
          <p:nvSpPr>
            <p:cNvPr id="15" name="object 15"/>
            <p:cNvSpPr/>
            <p:nvPr/>
          </p:nvSpPr>
          <p:spPr>
            <a:xfrm>
              <a:off x="4451033" y="3308705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23969" y="3282210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329112" y="3278225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0" y="-12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4608004" y="0"/>
                </a:moveTo>
                <a:lnTo>
                  <a:pt x="0" y="0"/>
                </a:lnTo>
                <a:lnTo>
                  <a:pt x="0" y="321500"/>
                </a:lnTo>
                <a:lnTo>
                  <a:pt x="4608004" y="3215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Acting</a:t>
            </a:r>
            <a:r>
              <a:rPr spc="40" dirty="0"/>
              <a:t> </a:t>
            </a:r>
            <a:r>
              <a:rPr dirty="0"/>
              <a:t>Humanly:</a:t>
            </a:r>
            <a:r>
              <a:rPr spc="145" dirty="0"/>
              <a:t> </a:t>
            </a:r>
            <a:r>
              <a:rPr dirty="0"/>
              <a:t>The</a:t>
            </a:r>
            <a:r>
              <a:rPr spc="45" dirty="0"/>
              <a:t> </a:t>
            </a:r>
            <a:r>
              <a:rPr dirty="0"/>
              <a:t>Turing</a:t>
            </a:r>
            <a:r>
              <a:rPr spc="45" dirty="0"/>
              <a:t> </a:t>
            </a:r>
            <a:r>
              <a:rPr spc="-10" dirty="0"/>
              <a:t>Test</a:t>
            </a:r>
            <a:r>
              <a:rPr spc="40" dirty="0"/>
              <a:t> </a:t>
            </a:r>
            <a:r>
              <a:rPr dirty="0"/>
              <a:t>Approach</a:t>
            </a:r>
            <a:r>
              <a:rPr spc="45" dirty="0"/>
              <a:t> </a:t>
            </a:r>
            <a:r>
              <a:rPr spc="-10" dirty="0"/>
              <a:t>[cont.]</a:t>
            </a:r>
          </a:p>
        </p:txBody>
      </p:sp>
      <p:grpSp>
        <p:nvGrpSpPr>
          <p:cNvPr id="20" name="object 20"/>
          <p:cNvGrpSpPr/>
          <p:nvPr/>
        </p:nvGrpSpPr>
        <p:grpSpPr>
          <a:xfrm>
            <a:off x="129196" y="360095"/>
            <a:ext cx="4400550" cy="2500630"/>
            <a:chOff x="129196" y="360095"/>
            <a:chExt cx="4400550" cy="2500630"/>
          </a:xfrm>
        </p:grpSpPr>
        <p:sp>
          <p:nvSpPr>
            <p:cNvPr id="21" name="object 21"/>
            <p:cNvSpPr/>
            <p:nvPr/>
          </p:nvSpPr>
          <p:spPr>
            <a:xfrm>
              <a:off x="129196" y="360095"/>
              <a:ext cx="4349750" cy="196215"/>
            </a:xfrm>
            <a:custGeom>
              <a:avLst/>
              <a:gdLst/>
              <a:ahLst/>
              <a:cxnLst/>
              <a:rect l="l" t="t" r="r" b="b"/>
              <a:pathLst>
                <a:path w="4349750" h="19621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6133"/>
                  </a:lnTo>
                  <a:lnTo>
                    <a:pt x="4349657" y="196133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543572"/>
              <a:ext cx="4349657" cy="5060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759075"/>
              <a:ext cx="101600" cy="1016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746375"/>
              <a:ext cx="4298856" cy="11430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04330"/>
              <a:ext cx="50800" cy="235474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29196" y="587831"/>
              <a:ext cx="4349750" cy="2222500"/>
            </a:xfrm>
            <a:custGeom>
              <a:avLst/>
              <a:gdLst/>
              <a:ahLst/>
              <a:cxnLst/>
              <a:rect l="l" t="t" r="r" b="b"/>
              <a:pathLst>
                <a:path w="4349750" h="2222500">
                  <a:moveTo>
                    <a:pt x="4349657" y="0"/>
                  </a:moveTo>
                  <a:lnTo>
                    <a:pt x="0" y="0"/>
                  </a:lnTo>
                  <a:lnTo>
                    <a:pt x="0" y="2171244"/>
                  </a:lnTo>
                  <a:lnTo>
                    <a:pt x="4008" y="2190968"/>
                  </a:lnTo>
                  <a:lnTo>
                    <a:pt x="14922" y="2207121"/>
                  </a:lnTo>
                  <a:lnTo>
                    <a:pt x="31075" y="2218035"/>
                  </a:lnTo>
                  <a:lnTo>
                    <a:pt x="50800" y="2222044"/>
                  </a:lnTo>
                  <a:lnTo>
                    <a:pt x="4298856" y="2222044"/>
                  </a:lnTo>
                  <a:lnTo>
                    <a:pt x="4318581" y="2218035"/>
                  </a:lnTo>
                  <a:lnTo>
                    <a:pt x="4334734" y="2207121"/>
                  </a:lnTo>
                  <a:lnTo>
                    <a:pt x="4345648" y="2190968"/>
                  </a:lnTo>
                  <a:lnTo>
                    <a:pt x="4349657" y="217124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78853" y="442403"/>
              <a:ext cx="0" cy="2336165"/>
            </a:xfrm>
            <a:custGeom>
              <a:avLst/>
              <a:gdLst/>
              <a:ahLst/>
              <a:cxnLst/>
              <a:rect l="l" t="t" r="r" b="b"/>
              <a:pathLst>
                <a:path h="2336165">
                  <a:moveTo>
                    <a:pt x="0" y="233572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78853" y="42970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41700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853" y="40430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632536"/>
              <a:ext cx="76809" cy="7680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014641"/>
              <a:ext cx="76809" cy="7680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224673"/>
              <a:ext cx="76809" cy="7680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606778"/>
              <a:ext cx="76809" cy="7680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2236876"/>
              <a:ext cx="76809" cy="7680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2446909"/>
              <a:ext cx="76809" cy="7680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2656941"/>
              <a:ext cx="76809" cy="76809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129196" y="2923844"/>
            <a:ext cx="4400550" cy="508000"/>
            <a:chOff x="129196" y="2923844"/>
            <a:chExt cx="4400550" cy="508000"/>
          </a:xfrm>
        </p:grpSpPr>
        <p:sp>
          <p:nvSpPr>
            <p:cNvPr id="39" name="object 39"/>
            <p:cNvSpPr/>
            <p:nvPr/>
          </p:nvSpPr>
          <p:spPr>
            <a:xfrm>
              <a:off x="129196" y="2923844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9997" y="3329952"/>
              <a:ext cx="101600" cy="1016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0797" y="3317252"/>
              <a:ext cx="4298856" cy="11430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78853" y="2974403"/>
              <a:ext cx="50800" cy="355549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29196" y="2968258"/>
              <a:ext cx="4349750" cy="412750"/>
            </a:xfrm>
            <a:custGeom>
              <a:avLst/>
              <a:gdLst/>
              <a:ahLst/>
              <a:cxnLst/>
              <a:rect l="l" t="t" r="r" b="b"/>
              <a:pathLst>
                <a:path w="4349750" h="412750">
                  <a:moveTo>
                    <a:pt x="4349657" y="0"/>
                  </a:moveTo>
                  <a:lnTo>
                    <a:pt x="0" y="0"/>
                  </a:lnTo>
                  <a:lnTo>
                    <a:pt x="0" y="361694"/>
                  </a:lnTo>
                  <a:lnTo>
                    <a:pt x="4008" y="381419"/>
                  </a:lnTo>
                  <a:lnTo>
                    <a:pt x="14922" y="397572"/>
                  </a:lnTo>
                  <a:lnTo>
                    <a:pt x="31075" y="408486"/>
                  </a:lnTo>
                  <a:lnTo>
                    <a:pt x="50800" y="412494"/>
                  </a:lnTo>
                  <a:lnTo>
                    <a:pt x="4298856" y="412494"/>
                  </a:lnTo>
                  <a:lnTo>
                    <a:pt x="4318581" y="408486"/>
                  </a:lnTo>
                  <a:lnTo>
                    <a:pt x="4334734" y="397572"/>
                  </a:lnTo>
                  <a:lnTo>
                    <a:pt x="4345648" y="381419"/>
                  </a:lnTo>
                  <a:lnTo>
                    <a:pt x="4349657" y="36169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478853" y="3012495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650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478853" y="299979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478853" y="298709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478853" y="297439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1010" y="3016135"/>
              <a:ext cx="76809" cy="7680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1010" y="3226168"/>
              <a:ext cx="76809" cy="76809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67297" y="303312"/>
            <a:ext cx="4107815" cy="304292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Capabilities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for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passing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the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Turing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 Test</a:t>
            </a:r>
            <a:endParaRPr sz="1100" dirty="0">
              <a:latin typeface="Arial"/>
              <a:cs typeface="Arial"/>
            </a:endParaRPr>
          </a:p>
          <a:p>
            <a:pPr marL="289560" marR="342265">
              <a:lnSpc>
                <a:spcPct val="102600"/>
              </a:lnSpc>
              <a:spcBef>
                <a:spcPts val="310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natural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language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processing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enable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communicate </a:t>
            </a:r>
            <a:r>
              <a:rPr sz="1100" dirty="0">
                <a:latin typeface="Arial"/>
                <a:cs typeface="Arial"/>
              </a:rPr>
              <a:t>successfully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English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(or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other)</a:t>
            </a:r>
            <a:endParaRPr sz="1100" dirty="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5"/>
              </a:spcBef>
            </a:pP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knowledge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representation</a:t>
            </a:r>
            <a:r>
              <a:rPr sz="1100" spc="-1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store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what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knows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or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hears</a:t>
            </a:r>
            <a:endParaRPr sz="1100" dirty="0">
              <a:latin typeface="Arial"/>
              <a:cs typeface="Arial"/>
            </a:endParaRPr>
          </a:p>
          <a:p>
            <a:pPr marL="289560" marR="194945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automated</a:t>
            </a:r>
            <a:r>
              <a:rPr sz="11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reasoning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answer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questions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draw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new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conclusions</a:t>
            </a:r>
            <a:endParaRPr sz="1100" dirty="0">
              <a:latin typeface="Arial"/>
              <a:cs typeface="Arial"/>
            </a:endParaRPr>
          </a:p>
          <a:p>
            <a:pPr marL="289560" marR="5080">
              <a:lnSpc>
                <a:spcPct val="102699"/>
              </a:lnSpc>
              <a:spcBef>
                <a:spcPts val="300"/>
              </a:spcBef>
            </a:pP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machine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learning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adapt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new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circumstances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detect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extrapolate patterns</a:t>
            </a:r>
            <a:endParaRPr sz="1100" dirty="0">
              <a:latin typeface="Arial"/>
              <a:cs typeface="Arial"/>
            </a:endParaRPr>
          </a:p>
          <a:p>
            <a:pPr marL="289560" marR="224790" indent="-277495">
              <a:lnSpc>
                <a:spcPct val="125299"/>
              </a:lnSpc>
              <a:spcBef>
                <a:spcPts val="29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For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7C7F8"/>
                </a:solidFill>
                <a:latin typeface="Arial"/>
                <a:cs typeface="Arial"/>
              </a:rPr>
              <a:t>Total</a:t>
            </a:r>
            <a:r>
              <a:rPr sz="1100" spc="-3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7C7F8"/>
                </a:solidFill>
                <a:latin typeface="Arial"/>
                <a:cs typeface="Arial"/>
              </a:rPr>
              <a:t>Turing</a:t>
            </a:r>
            <a:r>
              <a:rPr sz="1100" spc="-3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test</a:t>
            </a:r>
            <a:r>
              <a:rPr sz="1100" spc="-3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(with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physical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interaction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wrt.</a:t>
            </a:r>
            <a:r>
              <a:rPr sz="1100" spc="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interrogator):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computer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vision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perceive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objects</a:t>
            </a:r>
            <a:endParaRPr sz="1100" dirty="0">
              <a:latin typeface="Arial"/>
              <a:cs typeface="Arial"/>
            </a:endParaRPr>
          </a:p>
          <a:p>
            <a:pPr marL="289560" marR="950594">
              <a:lnSpc>
                <a:spcPct val="125299"/>
              </a:lnSpc>
            </a:pP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computer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speech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communicate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orally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robotics</a:t>
            </a:r>
            <a:r>
              <a:rPr sz="11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manipulate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objects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move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about</a:t>
            </a:r>
            <a:endParaRPr sz="11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45"/>
              </a:spcBef>
            </a:pPr>
            <a:endParaRPr sz="1100" dirty="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These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disciplines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compose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most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of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AI</a:t>
            </a:r>
            <a:endParaRPr sz="1100" dirty="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4"/>
              </a:spcBef>
            </a:pP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Turing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Test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is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still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relevant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in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AI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(although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not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fundament</a:t>
            </a:r>
            <a:r>
              <a:rPr sz="1100" u="dbl" spc="-10" dirty="0">
                <a:solidFill>
                  <a:srgbClr val="D8D8D8"/>
                </a:solidFill>
                <a:uFill>
                  <a:solidFill>
                    <a:srgbClr val="ADADE0"/>
                  </a:solidFill>
                </a:uFill>
                <a:latin typeface="Arial"/>
                <a:cs typeface="Arial"/>
              </a:rPr>
              <a:t>a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l)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70"/>
              </a:spcBef>
            </a:pPr>
            <a:r>
              <a:rPr spc="-10" dirty="0"/>
              <a:t>16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39</a:t>
            </a:r>
          </a:p>
        </p:txBody>
      </p:sp>
    </p:spTree>
  </p:cSld>
  <p:clrMapOvr>
    <a:masterClrMapping/>
  </p:clrMapOvr>
  <p:transition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88361" y="3288537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8744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86546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275863" y="3275694"/>
            <a:ext cx="203200" cy="55880"/>
            <a:chOff x="3275863" y="3275694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3339032" y="3278225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75863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542982" y="3274429"/>
            <a:ext cx="203200" cy="58419"/>
            <a:chOff x="3542982" y="3274429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3631883" y="3290925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42982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19183" y="327822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3810101" y="3284575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53434" y="3278225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4326582" y="3275694"/>
            <a:ext cx="238760" cy="57150"/>
            <a:chOff x="4326582" y="3275694"/>
            <a:chExt cx="238760" cy="57150"/>
          </a:xfrm>
        </p:grpSpPr>
        <p:sp>
          <p:nvSpPr>
            <p:cNvPr id="15" name="object 15"/>
            <p:cNvSpPr/>
            <p:nvPr/>
          </p:nvSpPr>
          <p:spPr>
            <a:xfrm>
              <a:off x="4451033" y="3308705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23969" y="3282210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329112" y="3278225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0" y="-12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4608004" y="0"/>
                </a:moveTo>
                <a:lnTo>
                  <a:pt x="0" y="0"/>
                </a:lnTo>
                <a:lnTo>
                  <a:pt x="0" y="321500"/>
                </a:lnTo>
                <a:lnTo>
                  <a:pt x="4608004" y="3215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Acting</a:t>
            </a:r>
            <a:r>
              <a:rPr spc="40" dirty="0"/>
              <a:t> </a:t>
            </a:r>
            <a:r>
              <a:rPr dirty="0"/>
              <a:t>Humanly:</a:t>
            </a:r>
            <a:r>
              <a:rPr spc="145" dirty="0"/>
              <a:t> </a:t>
            </a:r>
            <a:r>
              <a:rPr dirty="0"/>
              <a:t>The</a:t>
            </a:r>
            <a:r>
              <a:rPr spc="45" dirty="0"/>
              <a:t> </a:t>
            </a:r>
            <a:r>
              <a:rPr dirty="0"/>
              <a:t>Turing</a:t>
            </a:r>
            <a:r>
              <a:rPr spc="45" dirty="0"/>
              <a:t> </a:t>
            </a:r>
            <a:r>
              <a:rPr spc="-10" dirty="0"/>
              <a:t>Test</a:t>
            </a:r>
            <a:r>
              <a:rPr spc="40" dirty="0"/>
              <a:t> </a:t>
            </a:r>
            <a:r>
              <a:rPr dirty="0"/>
              <a:t>Approach</a:t>
            </a:r>
            <a:r>
              <a:rPr spc="45" dirty="0"/>
              <a:t> </a:t>
            </a:r>
            <a:r>
              <a:rPr spc="-10" dirty="0"/>
              <a:t>[cont.]</a:t>
            </a:r>
          </a:p>
        </p:txBody>
      </p:sp>
      <p:grpSp>
        <p:nvGrpSpPr>
          <p:cNvPr id="20" name="object 20"/>
          <p:cNvGrpSpPr/>
          <p:nvPr/>
        </p:nvGrpSpPr>
        <p:grpSpPr>
          <a:xfrm>
            <a:off x="129196" y="360095"/>
            <a:ext cx="4400550" cy="2500630"/>
            <a:chOff x="129196" y="360095"/>
            <a:chExt cx="4400550" cy="2500630"/>
          </a:xfrm>
        </p:grpSpPr>
        <p:sp>
          <p:nvSpPr>
            <p:cNvPr id="21" name="object 21"/>
            <p:cNvSpPr/>
            <p:nvPr/>
          </p:nvSpPr>
          <p:spPr>
            <a:xfrm>
              <a:off x="129196" y="360095"/>
              <a:ext cx="4349750" cy="196215"/>
            </a:xfrm>
            <a:custGeom>
              <a:avLst/>
              <a:gdLst/>
              <a:ahLst/>
              <a:cxnLst/>
              <a:rect l="l" t="t" r="r" b="b"/>
              <a:pathLst>
                <a:path w="4349750" h="19621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6133"/>
                  </a:lnTo>
                  <a:lnTo>
                    <a:pt x="4349657" y="196133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543572"/>
              <a:ext cx="4349657" cy="5060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759075"/>
              <a:ext cx="101600" cy="1016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746375"/>
              <a:ext cx="4298856" cy="11430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04330"/>
              <a:ext cx="50800" cy="235474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29196" y="587831"/>
              <a:ext cx="4349750" cy="2222500"/>
            </a:xfrm>
            <a:custGeom>
              <a:avLst/>
              <a:gdLst/>
              <a:ahLst/>
              <a:cxnLst/>
              <a:rect l="l" t="t" r="r" b="b"/>
              <a:pathLst>
                <a:path w="4349750" h="2222500">
                  <a:moveTo>
                    <a:pt x="4349657" y="0"/>
                  </a:moveTo>
                  <a:lnTo>
                    <a:pt x="0" y="0"/>
                  </a:lnTo>
                  <a:lnTo>
                    <a:pt x="0" y="2171244"/>
                  </a:lnTo>
                  <a:lnTo>
                    <a:pt x="4008" y="2190968"/>
                  </a:lnTo>
                  <a:lnTo>
                    <a:pt x="14922" y="2207121"/>
                  </a:lnTo>
                  <a:lnTo>
                    <a:pt x="31075" y="2218035"/>
                  </a:lnTo>
                  <a:lnTo>
                    <a:pt x="50800" y="2222044"/>
                  </a:lnTo>
                  <a:lnTo>
                    <a:pt x="4298856" y="2222044"/>
                  </a:lnTo>
                  <a:lnTo>
                    <a:pt x="4318581" y="2218035"/>
                  </a:lnTo>
                  <a:lnTo>
                    <a:pt x="4334734" y="2207121"/>
                  </a:lnTo>
                  <a:lnTo>
                    <a:pt x="4345648" y="2190968"/>
                  </a:lnTo>
                  <a:lnTo>
                    <a:pt x="4349657" y="217124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78853" y="442403"/>
              <a:ext cx="0" cy="2336165"/>
            </a:xfrm>
            <a:custGeom>
              <a:avLst/>
              <a:gdLst/>
              <a:ahLst/>
              <a:cxnLst/>
              <a:rect l="l" t="t" r="r" b="b"/>
              <a:pathLst>
                <a:path h="2336165">
                  <a:moveTo>
                    <a:pt x="0" y="233572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78853" y="42970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41700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853" y="40430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632536"/>
              <a:ext cx="76809" cy="7680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014641"/>
              <a:ext cx="76809" cy="7680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224673"/>
              <a:ext cx="76809" cy="7680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606778"/>
              <a:ext cx="76809" cy="7680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2236876"/>
              <a:ext cx="76809" cy="7680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2446909"/>
              <a:ext cx="76809" cy="7680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2656941"/>
              <a:ext cx="76809" cy="76809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129196" y="2923844"/>
            <a:ext cx="4400550" cy="508000"/>
            <a:chOff x="129196" y="2923844"/>
            <a:chExt cx="4400550" cy="508000"/>
          </a:xfrm>
        </p:grpSpPr>
        <p:sp>
          <p:nvSpPr>
            <p:cNvPr id="39" name="object 39"/>
            <p:cNvSpPr/>
            <p:nvPr/>
          </p:nvSpPr>
          <p:spPr>
            <a:xfrm>
              <a:off x="129196" y="2923844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9997" y="3329952"/>
              <a:ext cx="101600" cy="1016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0797" y="3317252"/>
              <a:ext cx="4298856" cy="11430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78853" y="2974403"/>
              <a:ext cx="50800" cy="355549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29196" y="2968258"/>
              <a:ext cx="4349750" cy="412750"/>
            </a:xfrm>
            <a:custGeom>
              <a:avLst/>
              <a:gdLst/>
              <a:ahLst/>
              <a:cxnLst/>
              <a:rect l="l" t="t" r="r" b="b"/>
              <a:pathLst>
                <a:path w="4349750" h="412750">
                  <a:moveTo>
                    <a:pt x="4349657" y="0"/>
                  </a:moveTo>
                  <a:lnTo>
                    <a:pt x="0" y="0"/>
                  </a:lnTo>
                  <a:lnTo>
                    <a:pt x="0" y="361694"/>
                  </a:lnTo>
                  <a:lnTo>
                    <a:pt x="4008" y="381419"/>
                  </a:lnTo>
                  <a:lnTo>
                    <a:pt x="14922" y="397572"/>
                  </a:lnTo>
                  <a:lnTo>
                    <a:pt x="31075" y="408486"/>
                  </a:lnTo>
                  <a:lnTo>
                    <a:pt x="50800" y="412494"/>
                  </a:lnTo>
                  <a:lnTo>
                    <a:pt x="4298856" y="412494"/>
                  </a:lnTo>
                  <a:lnTo>
                    <a:pt x="4318581" y="408486"/>
                  </a:lnTo>
                  <a:lnTo>
                    <a:pt x="4334734" y="397572"/>
                  </a:lnTo>
                  <a:lnTo>
                    <a:pt x="4345648" y="381419"/>
                  </a:lnTo>
                  <a:lnTo>
                    <a:pt x="4349657" y="36169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478853" y="3012495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650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478853" y="299979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478853" y="298709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478853" y="297439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1010" y="3016135"/>
              <a:ext cx="76809" cy="7680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1010" y="3226168"/>
              <a:ext cx="76809" cy="76809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67297" y="303312"/>
            <a:ext cx="4107815" cy="304292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Capabilities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for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passing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the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Turing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 Test</a:t>
            </a:r>
            <a:endParaRPr sz="1100" dirty="0">
              <a:latin typeface="Arial"/>
              <a:cs typeface="Arial"/>
            </a:endParaRPr>
          </a:p>
          <a:p>
            <a:pPr marL="289560" marR="342265">
              <a:lnSpc>
                <a:spcPct val="102600"/>
              </a:lnSpc>
              <a:spcBef>
                <a:spcPts val="310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natural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language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processing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enable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communicate </a:t>
            </a:r>
            <a:r>
              <a:rPr sz="1100" dirty="0">
                <a:latin typeface="Arial"/>
                <a:cs typeface="Arial"/>
              </a:rPr>
              <a:t>successfully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English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(or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other)</a:t>
            </a:r>
            <a:endParaRPr sz="1100" dirty="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5"/>
              </a:spcBef>
            </a:pP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knowledge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representation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store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what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knows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or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hears</a:t>
            </a:r>
            <a:endParaRPr sz="1100" dirty="0">
              <a:latin typeface="Arial"/>
              <a:cs typeface="Arial"/>
            </a:endParaRPr>
          </a:p>
          <a:p>
            <a:pPr marL="289560" marR="194945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automated</a:t>
            </a:r>
            <a:r>
              <a:rPr sz="11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reasoning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answer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questions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draw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new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conclusions</a:t>
            </a:r>
            <a:endParaRPr sz="1100" dirty="0">
              <a:latin typeface="Arial"/>
              <a:cs typeface="Arial"/>
            </a:endParaRPr>
          </a:p>
          <a:p>
            <a:pPr marL="289560" marR="5080">
              <a:lnSpc>
                <a:spcPct val="102699"/>
              </a:lnSpc>
              <a:spcBef>
                <a:spcPts val="300"/>
              </a:spcBef>
            </a:pP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machine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learning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adapt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new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circumstances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detect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extrapolate patterns</a:t>
            </a:r>
            <a:endParaRPr sz="1100" dirty="0">
              <a:latin typeface="Arial"/>
              <a:cs typeface="Arial"/>
            </a:endParaRPr>
          </a:p>
          <a:p>
            <a:pPr marL="289560" marR="224790" indent="-277495">
              <a:lnSpc>
                <a:spcPct val="125299"/>
              </a:lnSpc>
              <a:spcBef>
                <a:spcPts val="29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For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7C7F8"/>
                </a:solidFill>
                <a:latin typeface="Arial"/>
                <a:cs typeface="Arial"/>
              </a:rPr>
              <a:t>Total</a:t>
            </a:r>
            <a:r>
              <a:rPr sz="1100" spc="-3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7C7F8"/>
                </a:solidFill>
                <a:latin typeface="Arial"/>
                <a:cs typeface="Arial"/>
              </a:rPr>
              <a:t>Turing</a:t>
            </a:r>
            <a:r>
              <a:rPr sz="1100" spc="-3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test</a:t>
            </a:r>
            <a:r>
              <a:rPr sz="1100" spc="-3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(with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physical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interaction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wrt.</a:t>
            </a:r>
            <a:r>
              <a:rPr sz="1100" spc="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interrogator):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computer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vision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perceive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objects</a:t>
            </a:r>
            <a:endParaRPr sz="1100" dirty="0">
              <a:latin typeface="Arial"/>
              <a:cs typeface="Arial"/>
            </a:endParaRPr>
          </a:p>
          <a:p>
            <a:pPr marL="289560" marR="950594">
              <a:lnSpc>
                <a:spcPct val="125299"/>
              </a:lnSpc>
            </a:pP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computer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speech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communicate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orally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robotics</a:t>
            </a:r>
            <a:r>
              <a:rPr sz="11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manipulate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objects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move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about</a:t>
            </a:r>
            <a:endParaRPr sz="11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45"/>
              </a:spcBef>
            </a:pPr>
            <a:endParaRPr sz="1100" dirty="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These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disciplines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compose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most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of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AI</a:t>
            </a:r>
            <a:endParaRPr sz="1100" dirty="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4"/>
              </a:spcBef>
            </a:pP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Turing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Test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is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still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relevant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in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AI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(although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not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fundament</a:t>
            </a:r>
            <a:r>
              <a:rPr sz="1100" u="dbl" spc="-10" dirty="0">
                <a:solidFill>
                  <a:srgbClr val="D8D8D8"/>
                </a:solidFill>
                <a:uFill>
                  <a:solidFill>
                    <a:srgbClr val="ADADE0"/>
                  </a:solidFill>
                </a:uFill>
                <a:latin typeface="Arial"/>
                <a:cs typeface="Arial"/>
              </a:rPr>
              <a:t>a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l)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16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88361" y="3288537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8744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86546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275863" y="3275694"/>
            <a:ext cx="203200" cy="55880"/>
            <a:chOff x="3275863" y="3275694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3339032" y="3278225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75863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542982" y="3274429"/>
            <a:ext cx="203200" cy="58419"/>
            <a:chOff x="3542982" y="3274429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3631883" y="3290925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42982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19183" y="327822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3810101" y="3284575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53434" y="3278225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4326582" y="3275694"/>
            <a:ext cx="238760" cy="57150"/>
            <a:chOff x="4326582" y="3275694"/>
            <a:chExt cx="238760" cy="57150"/>
          </a:xfrm>
        </p:grpSpPr>
        <p:sp>
          <p:nvSpPr>
            <p:cNvPr id="15" name="object 15"/>
            <p:cNvSpPr/>
            <p:nvPr/>
          </p:nvSpPr>
          <p:spPr>
            <a:xfrm>
              <a:off x="4451033" y="3308705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23969" y="3282210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329112" y="3278225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0" y="-12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4608004" y="0"/>
                </a:moveTo>
                <a:lnTo>
                  <a:pt x="0" y="0"/>
                </a:lnTo>
                <a:lnTo>
                  <a:pt x="0" y="321500"/>
                </a:lnTo>
                <a:lnTo>
                  <a:pt x="4608004" y="3215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Acting</a:t>
            </a:r>
            <a:r>
              <a:rPr spc="40" dirty="0"/>
              <a:t> </a:t>
            </a:r>
            <a:r>
              <a:rPr dirty="0"/>
              <a:t>Humanly:</a:t>
            </a:r>
            <a:r>
              <a:rPr spc="145" dirty="0"/>
              <a:t> </a:t>
            </a:r>
            <a:r>
              <a:rPr dirty="0"/>
              <a:t>The</a:t>
            </a:r>
            <a:r>
              <a:rPr spc="45" dirty="0"/>
              <a:t> </a:t>
            </a:r>
            <a:r>
              <a:rPr dirty="0"/>
              <a:t>Turing</a:t>
            </a:r>
            <a:r>
              <a:rPr spc="45" dirty="0"/>
              <a:t> </a:t>
            </a:r>
            <a:r>
              <a:rPr spc="-10" dirty="0"/>
              <a:t>Test</a:t>
            </a:r>
            <a:r>
              <a:rPr spc="40" dirty="0"/>
              <a:t> </a:t>
            </a:r>
            <a:r>
              <a:rPr dirty="0"/>
              <a:t>Approach</a:t>
            </a:r>
            <a:r>
              <a:rPr spc="45" dirty="0"/>
              <a:t> </a:t>
            </a:r>
            <a:r>
              <a:rPr spc="-10" dirty="0"/>
              <a:t>[cont.]</a:t>
            </a:r>
          </a:p>
        </p:txBody>
      </p:sp>
      <p:grpSp>
        <p:nvGrpSpPr>
          <p:cNvPr id="20" name="object 20"/>
          <p:cNvGrpSpPr/>
          <p:nvPr/>
        </p:nvGrpSpPr>
        <p:grpSpPr>
          <a:xfrm>
            <a:off x="129196" y="360095"/>
            <a:ext cx="4400550" cy="2500630"/>
            <a:chOff x="129196" y="360095"/>
            <a:chExt cx="4400550" cy="2500630"/>
          </a:xfrm>
        </p:grpSpPr>
        <p:sp>
          <p:nvSpPr>
            <p:cNvPr id="21" name="object 21"/>
            <p:cNvSpPr/>
            <p:nvPr/>
          </p:nvSpPr>
          <p:spPr>
            <a:xfrm>
              <a:off x="129196" y="360095"/>
              <a:ext cx="4349750" cy="196215"/>
            </a:xfrm>
            <a:custGeom>
              <a:avLst/>
              <a:gdLst/>
              <a:ahLst/>
              <a:cxnLst/>
              <a:rect l="l" t="t" r="r" b="b"/>
              <a:pathLst>
                <a:path w="4349750" h="19621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6133"/>
                  </a:lnTo>
                  <a:lnTo>
                    <a:pt x="4349657" y="196133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543572"/>
              <a:ext cx="4349657" cy="5060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759075"/>
              <a:ext cx="101600" cy="1016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746375"/>
              <a:ext cx="4298856" cy="11430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04330"/>
              <a:ext cx="50800" cy="235474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29196" y="587831"/>
              <a:ext cx="4349750" cy="2222500"/>
            </a:xfrm>
            <a:custGeom>
              <a:avLst/>
              <a:gdLst/>
              <a:ahLst/>
              <a:cxnLst/>
              <a:rect l="l" t="t" r="r" b="b"/>
              <a:pathLst>
                <a:path w="4349750" h="2222500">
                  <a:moveTo>
                    <a:pt x="4349657" y="0"/>
                  </a:moveTo>
                  <a:lnTo>
                    <a:pt x="0" y="0"/>
                  </a:lnTo>
                  <a:lnTo>
                    <a:pt x="0" y="2171244"/>
                  </a:lnTo>
                  <a:lnTo>
                    <a:pt x="4008" y="2190968"/>
                  </a:lnTo>
                  <a:lnTo>
                    <a:pt x="14922" y="2207121"/>
                  </a:lnTo>
                  <a:lnTo>
                    <a:pt x="31075" y="2218035"/>
                  </a:lnTo>
                  <a:lnTo>
                    <a:pt x="50800" y="2222044"/>
                  </a:lnTo>
                  <a:lnTo>
                    <a:pt x="4298856" y="2222044"/>
                  </a:lnTo>
                  <a:lnTo>
                    <a:pt x="4318581" y="2218035"/>
                  </a:lnTo>
                  <a:lnTo>
                    <a:pt x="4334734" y="2207121"/>
                  </a:lnTo>
                  <a:lnTo>
                    <a:pt x="4345648" y="2190968"/>
                  </a:lnTo>
                  <a:lnTo>
                    <a:pt x="4349657" y="217124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78853" y="442403"/>
              <a:ext cx="0" cy="2336165"/>
            </a:xfrm>
            <a:custGeom>
              <a:avLst/>
              <a:gdLst/>
              <a:ahLst/>
              <a:cxnLst/>
              <a:rect l="l" t="t" r="r" b="b"/>
              <a:pathLst>
                <a:path h="2336165">
                  <a:moveTo>
                    <a:pt x="0" y="233572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78853" y="42970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41700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853" y="40430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632536"/>
              <a:ext cx="76809" cy="7680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014641"/>
              <a:ext cx="76809" cy="7680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224673"/>
              <a:ext cx="76809" cy="7680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606778"/>
              <a:ext cx="76809" cy="7680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2236876"/>
              <a:ext cx="76809" cy="7680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2446909"/>
              <a:ext cx="76809" cy="7680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2656941"/>
              <a:ext cx="76809" cy="76809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129196" y="2923844"/>
            <a:ext cx="4400550" cy="508000"/>
            <a:chOff x="129196" y="2923844"/>
            <a:chExt cx="4400550" cy="508000"/>
          </a:xfrm>
        </p:grpSpPr>
        <p:sp>
          <p:nvSpPr>
            <p:cNvPr id="39" name="object 39"/>
            <p:cNvSpPr/>
            <p:nvPr/>
          </p:nvSpPr>
          <p:spPr>
            <a:xfrm>
              <a:off x="129196" y="2923844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9997" y="3329952"/>
              <a:ext cx="101600" cy="1016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0797" y="3317252"/>
              <a:ext cx="4298856" cy="11430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78853" y="2974403"/>
              <a:ext cx="50800" cy="355549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29196" y="2968258"/>
              <a:ext cx="4349750" cy="412750"/>
            </a:xfrm>
            <a:custGeom>
              <a:avLst/>
              <a:gdLst/>
              <a:ahLst/>
              <a:cxnLst/>
              <a:rect l="l" t="t" r="r" b="b"/>
              <a:pathLst>
                <a:path w="4349750" h="412750">
                  <a:moveTo>
                    <a:pt x="4349657" y="0"/>
                  </a:moveTo>
                  <a:lnTo>
                    <a:pt x="0" y="0"/>
                  </a:lnTo>
                  <a:lnTo>
                    <a:pt x="0" y="361694"/>
                  </a:lnTo>
                  <a:lnTo>
                    <a:pt x="4008" y="381419"/>
                  </a:lnTo>
                  <a:lnTo>
                    <a:pt x="14922" y="397572"/>
                  </a:lnTo>
                  <a:lnTo>
                    <a:pt x="31075" y="408486"/>
                  </a:lnTo>
                  <a:lnTo>
                    <a:pt x="50800" y="412494"/>
                  </a:lnTo>
                  <a:lnTo>
                    <a:pt x="4298856" y="412494"/>
                  </a:lnTo>
                  <a:lnTo>
                    <a:pt x="4318581" y="408486"/>
                  </a:lnTo>
                  <a:lnTo>
                    <a:pt x="4334734" y="397572"/>
                  </a:lnTo>
                  <a:lnTo>
                    <a:pt x="4345648" y="381419"/>
                  </a:lnTo>
                  <a:lnTo>
                    <a:pt x="4349657" y="36169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478853" y="3012495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650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478853" y="299979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478853" y="298709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478853" y="297439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1010" y="3016135"/>
              <a:ext cx="76809" cy="7680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1010" y="3226168"/>
              <a:ext cx="76809" cy="76809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67297" y="303312"/>
            <a:ext cx="4107815" cy="304292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Capabilities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for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passing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the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Turing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 Test</a:t>
            </a:r>
            <a:endParaRPr sz="1100" dirty="0">
              <a:latin typeface="Arial"/>
              <a:cs typeface="Arial"/>
            </a:endParaRPr>
          </a:p>
          <a:p>
            <a:pPr marL="289560" marR="342265">
              <a:lnSpc>
                <a:spcPct val="102600"/>
              </a:lnSpc>
              <a:spcBef>
                <a:spcPts val="310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natural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language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processing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enable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communicate </a:t>
            </a:r>
            <a:r>
              <a:rPr sz="1100" dirty="0">
                <a:latin typeface="Arial"/>
                <a:cs typeface="Arial"/>
              </a:rPr>
              <a:t>successfully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English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(or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other)</a:t>
            </a:r>
            <a:endParaRPr sz="1100" dirty="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5"/>
              </a:spcBef>
            </a:pP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knowledge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representation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store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what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knows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or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hears</a:t>
            </a:r>
            <a:endParaRPr sz="1100" dirty="0">
              <a:latin typeface="Arial"/>
              <a:cs typeface="Arial"/>
            </a:endParaRPr>
          </a:p>
          <a:p>
            <a:pPr marL="289560" marR="194945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automated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reasoning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answer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questions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draw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new </a:t>
            </a:r>
            <a:r>
              <a:rPr sz="1100" spc="-10" dirty="0">
                <a:latin typeface="Arial"/>
                <a:cs typeface="Arial"/>
              </a:rPr>
              <a:t>conclusions</a:t>
            </a:r>
            <a:endParaRPr sz="1100" dirty="0">
              <a:latin typeface="Arial"/>
              <a:cs typeface="Arial"/>
            </a:endParaRPr>
          </a:p>
          <a:p>
            <a:pPr marL="289560" marR="5080">
              <a:lnSpc>
                <a:spcPct val="102699"/>
              </a:lnSpc>
              <a:spcBef>
                <a:spcPts val="300"/>
              </a:spcBef>
            </a:pP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machine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learning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adapt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new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circumstances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detect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extrapolate patterns</a:t>
            </a:r>
            <a:endParaRPr sz="1100" dirty="0">
              <a:latin typeface="Arial"/>
              <a:cs typeface="Arial"/>
            </a:endParaRPr>
          </a:p>
          <a:p>
            <a:pPr marL="289560" marR="224790" indent="-277495">
              <a:lnSpc>
                <a:spcPct val="125299"/>
              </a:lnSpc>
              <a:spcBef>
                <a:spcPts val="29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For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7C7F8"/>
                </a:solidFill>
                <a:latin typeface="Arial"/>
                <a:cs typeface="Arial"/>
              </a:rPr>
              <a:t>Total</a:t>
            </a:r>
            <a:r>
              <a:rPr sz="1100" spc="-3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7C7F8"/>
                </a:solidFill>
                <a:latin typeface="Arial"/>
                <a:cs typeface="Arial"/>
              </a:rPr>
              <a:t>Turing</a:t>
            </a:r>
            <a:r>
              <a:rPr sz="1100" spc="-3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test</a:t>
            </a:r>
            <a:r>
              <a:rPr sz="1100" spc="-3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(with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physical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interaction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wrt.</a:t>
            </a:r>
            <a:r>
              <a:rPr sz="1100" spc="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interrogator):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computer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vision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perceive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objects</a:t>
            </a:r>
            <a:endParaRPr sz="1100" dirty="0">
              <a:latin typeface="Arial"/>
              <a:cs typeface="Arial"/>
            </a:endParaRPr>
          </a:p>
          <a:p>
            <a:pPr marL="289560" marR="950594">
              <a:lnSpc>
                <a:spcPct val="125299"/>
              </a:lnSpc>
            </a:pP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computer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speech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communicate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orally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robotics</a:t>
            </a:r>
            <a:r>
              <a:rPr sz="11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manipulate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objects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move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about</a:t>
            </a:r>
            <a:endParaRPr sz="11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45"/>
              </a:spcBef>
            </a:pPr>
            <a:endParaRPr sz="1100" dirty="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These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disciplines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compose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most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of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AI</a:t>
            </a:r>
            <a:endParaRPr sz="1100" dirty="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4"/>
              </a:spcBef>
            </a:pP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Turing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Test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is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still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relevant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in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AI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(although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not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fundament</a:t>
            </a:r>
            <a:r>
              <a:rPr sz="1100" u="dbl" spc="-10" dirty="0">
                <a:solidFill>
                  <a:srgbClr val="D8D8D8"/>
                </a:solidFill>
                <a:uFill>
                  <a:solidFill>
                    <a:srgbClr val="ADADE0"/>
                  </a:solidFill>
                </a:uFill>
                <a:latin typeface="Arial"/>
                <a:cs typeface="Arial"/>
              </a:rPr>
              <a:t>a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l)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16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5565"/>
            <a:ext cx="97726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AI</a:t>
            </a:r>
            <a:r>
              <a:rPr sz="1400" spc="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in</a:t>
            </a:r>
            <a:r>
              <a:rPr sz="1400" spc="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333B2"/>
                </a:solidFill>
                <a:latin typeface="Arial"/>
                <a:cs typeface="Arial"/>
              </a:rPr>
              <a:t>Fiction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534" y="444723"/>
            <a:ext cx="4128909" cy="232584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29196" y="3047771"/>
            <a:ext cx="4400550" cy="408305"/>
            <a:chOff x="129196" y="3047771"/>
            <a:chExt cx="4400550" cy="408305"/>
          </a:xfrm>
        </p:grpSpPr>
        <p:sp>
          <p:nvSpPr>
            <p:cNvPr id="5" name="object 5"/>
            <p:cNvSpPr/>
            <p:nvPr/>
          </p:nvSpPr>
          <p:spPr>
            <a:xfrm>
              <a:off x="129196" y="304777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8853" y="3098342"/>
              <a:ext cx="50800" cy="35765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9196" y="3092197"/>
              <a:ext cx="4349750" cy="363855"/>
            </a:xfrm>
            <a:custGeom>
              <a:avLst/>
              <a:gdLst/>
              <a:ahLst/>
              <a:cxnLst/>
              <a:rect l="l" t="t" r="r" b="b"/>
              <a:pathLst>
                <a:path w="4349750" h="363854">
                  <a:moveTo>
                    <a:pt x="4349657" y="0"/>
                  </a:moveTo>
                  <a:lnTo>
                    <a:pt x="0" y="0"/>
                  </a:lnTo>
                  <a:lnTo>
                    <a:pt x="0" y="363802"/>
                  </a:lnTo>
                  <a:lnTo>
                    <a:pt x="4349657" y="363802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78853" y="3136435"/>
              <a:ext cx="0" cy="320040"/>
            </a:xfrm>
            <a:custGeom>
              <a:avLst/>
              <a:gdLst/>
              <a:ahLst/>
              <a:cxnLst/>
              <a:rect l="l" t="t" r="r" b="b"/>
              <a:pathLst>
                <a:path h="320039">
                  <a:moveTo>
                    <a:pt x="0" y="31956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312373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311103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309833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67297" y="2797919"/>
            <a:ext cx="3498215" cy="47053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441325">
              <a:lnSpc>
                <a:spcPct val="100000"/>
              </a:lnSpc>
              <a:spcBef>
                <a:spcPts val="40"/>
              </a:spcBef>
            </a:pPr>
            <a:r>
              <a:rPr sz="1100" dirty="0">
                <a:latin typeface="Arial"/>
                <a:cs typeface="Arial"/>
              </a:rPr>
              <a:t>“2001,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Space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Odyssey”,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1968,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Stanley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Kubrick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...</a:t>
            </a:r>
            <a:r>
              <a:rPr sz="1100" spc="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and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many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others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...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46346" y="3344092"/>
            <a:ext cx="198755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5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88361" y="3288537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8744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86546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275863" y="3275694"/>
            <a:ext cx="203200" cy="55880"/>
            <a:chOff x="3275863" y="3275694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3339032" y="3278225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75863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542982" y="3274429"/>
            <a:ext cx="203200" cy="58419"/>
            <a:chOff x="3542982" y="3274429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3631883" y="3290925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42982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19183" y="327822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3810101" y="3284575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53434" y="3278225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4326582" y="3275694"/>
            <a:ext cx="238760" cy="57150"/>
            <a:chOff x="4326582" y="3275694"/>
            <a:chExt cx="238760" cy="57150"/>
          </a:xfrm>
        </p:grpSpPr>
        <p:sp>
          <p:nvSpPr>
            <p:cNvPr id="15" name="object 15"/>
            <p:cNvSpPr/>
            <p:nvPr/>
          </p:nvSpPr>
          <p:spPr>
            <a:xfrm>
              <a:off x="4451033" y="3308705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23969" y="3282210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329112" y="3278225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0" y="-12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4608004" y="0"/>
                </a:moveTo>
                <a:lnTo>
                  <a:pt x="0" y="0"/>
                </a:lnTo>
                <a:lnTo>
                  <a:pt x="0" y="321500"/>
                </a:lnTo>
                <a:lnTo>
                  <a:pt x="4608004" y="3215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Acting</a:t>
            </a:r>
            <a:r>
              <a:rPr spc="40" dirty="0"/>
              <a:t> </a:t>
            </a:r>
            <a:r>
              <a:rPr dirty="0"/>
              <a:t>Humanly:</a:t>
            </a:r>
            <a:r>
              <a:rPr spc="145" dirty="0"/>
              <a:t> </a:t>
            </a:r>
            <a:r>
              <a:rPr dirty="0"/>
              <a:t>The</a:t>
            </a:r>
            <a:r>
              <a:rPr spc="45" dirty="0"/>
              <a:t> </a:t>
            </a:r>
            <a:r>
              <a:rPr dirty="0"/>
              <a:t>Turing</a:t>
            </a:r>
            <a:r>
              <a:rPr spc="45" dirty="0"/>
              <a:t> </a:t>
            </a:r>
            <a:r>
              <a:rPr spc="-10" dirty="0"/>
              <a:t>Test</a:t>
            </a:r>
            <a:r>
              <a:rPr spc="40" dirty="0"/>
              <a:t> </a:t>
            </a:r>
            <a:r>
              <a:rPr dirty="0"/>
              <a:t>Approach</a:t>
            </a:r>
            <a:r>
              <a:rPr spc="45" dirty="0"/>
              <a:t> </a:t>
            </a:r>
            <a:r>
              <a:rPr spc="-10" dirty="0"/>
              <a:t>[cont.]</a:t>
            </a:r>
          </a:p>
        </p:txBody>
      </p:sp>
      <p:grpSp>
        <p:nvGrpSpPr>
          <p:cNvPr id="20" name="object 20"/>
          <p:cNvGrpSpPr/>
          <p:nvPr/>
        </p:nvGrpSpPr>
        <p:grpSpPr>
          <a:xfrm>
            <a:off x="129196" y="360095"/>
            <a:ext cx="4400550" cy="2500630"/>
            <a:chOff x="129196" y="360095"/>
            <a:chExt cx="4400550" cy="2500630"/>
          </a:xfrm>
        </p:grpSpPr>
        <p:sp>
          <p:nvSpPr>
            <p:cNvPr id="21" name="object 21"/>
            <p:cNvSpPr/>
            <p:nvPr/>
          </p:nvSpPr>
          <p:spPr>
            <a:xfrm>
              <a:off x="129196" y="360095"/>
              <a:ext cx="4349750" cy="196215"/>
            </a:xfrm>
            <a:custGeom>
              <a:avLst/>
              <a:gdLst/>
              <a:ahLst/>
              <a:cxnLst/>
              <a:rect l="l" t="t" r="r" b="b"/>
              <a:pathLst>
                <a:path w="4349750" h="19621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6133"/>
                  </a:lnTo>
                  <a:lnTo>
                    <a:pt x="4349657" y="196133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543572"/>
              <a:ext cx="4349657" cy="5060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759075"/>
              <a:ext cx="101600" cy="1016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746375"/>
              <a:ext cx="4298856" cy="11430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04330"/>
              <a:ext cx="50800" cy="235474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29196" y="587831"/>
              <a:ext cx="4349750" cy="2222500"/>
            </a:xfrm>
            <a:custGeom>
              <a:avLst/>
              <a:gdLst/>
              <a:ahLst/>
              <a:cxnLst/>
              <a:rect l="l" t="t" r="r" b="b"/>
              <a:pathLst>
                <a:path w="4349750" h="2222500">
                  <a:moveTo>
                    <a:pt x="4349657" y="0"/>
                  </a:moveTo>
                  <a:lnTo>
                    <a:pt x="0" y="0"/>
                  </a:lnTo>
                  <a:lnTo>
                    <a:pt x="0" y="2171244"/>
                  </a:lnTo>
                  <a:lnTo>
                    <a:pt x="4008" y="2190968"/>
                  </a:lnTo>
                  <a:lnTo>
                    <a:pt x="14922" y="2207121"/>
                  </a:lnTo>
                  <a:lnTo>
                    <a:pt x="31075" y="2218035"/>
                  </a:lnTo>
                  <a:lnTo>
                    <a:pt x="50800" y="2222044"/>
                  </a:lnTo>
                  <a:lnTo>
                    <a:pt x="4298856" y="2222044"/>
                  </a:lnTo>
                  <a:lnTo>
                    <a:pt x="4318581" y="2218035"/>
                  </a:lnTo>
                  <a:lnTo>
                    <a:pt x="4334734" y="2207121"/>
                  </a:lnTo>
                  <a:lnTo>
                    <a:pt x="4345648" y="2190968"/>
                  </a:lnTo>
                  <a:lnTo>
                    <a:pt x="4349657" y="217124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78853" y="442403"/>
              <a:ext cx="0" cy="2336165"/>
            </a:xfrm>
            <a:custGeom>
              <a:avLst/>
              <a:gdLst/>
              <a:ahLst/>
              <a:cxnLst/>
              <a:rect l="l" t="t" r="r" b="b"/>
              <a:pathLst>
                <a:path h="2336165">
                  <a:moveTo>
                    <a:pt x="0" y="233572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78853" y="42970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41700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853" y="40430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632536"/>
              <a:ext cx="76809" cy="7680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014641"/>
              <a:ext cx="76809" cy="7680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224673"/>
              <a:ext cx="76809" cy="7680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606778"/>
              <a:ext cx="76809" cy="7680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2236876"/>
              <a:ext cx="76809" cy="7680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2446909"/>
              <a:ext cx="76809" cy="7680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2656941"/>
              <a:ext cx="76809" cy="76809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129196" y="2923844"/>
            <a:ext cx="4400550" cy="508000"/>
            <a:chOff x="129196" y="2923844"/>
            <a:chExt cx="4400550" cy="508000"/>
          </a:xfrm>
        </p:grpSpPr>
        <p:sp>
          <p:nvSpPr>
            <p:cNvPr id="39" name="object 39"/>
            <p:cNvSpPr/>
            <p:nvPr/>
          </p:nvSpPr>
          <p:spPr>
            <a:xfrm>
              <a:off x="129196" y="2923844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9997" y="3329952"/>
              <a:ext cx="101600" cy="1016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0797" y="3317252"/>
              <a:ext cx="4298856" cy="11430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78853" y="2974403"/>
              <a:ext cx="50800" cy="355549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29196" y="2968258"/>
              <a:ext cx="4349750" cy="412750"/>
            </a:xfrm>
            <a:custGeom>
              <a:avLst/>
              <a:gdLst/>
              <a:ahLst/>
              <a:cxnLst/>
              <a:rect l="l" t="t" r="r" b="b"/>
              <a:pathLst>
                <a:path w="4349750" h="412750">
                  <a:moveTo>
                    <a:pt x="4349657" y="0"/>
                  </a:moveTo>
                  <a:lnTo>
                    <a:pt x="0" y="0"/>
                  </a:lnTo>
                  <a:lnTo>
                    <a:pt x="0" y="361694"/>
                  </a:lnTo>
                  <a:lnTo>
                    <a:pt x="4008" y="381419"/>
                  </a:lnTo>
                  <a:lnTo>
                    <a:pt x="14922" y="397572"/>
                  </a:lnTo>
                  <a:lnTo>
                    <a:pt x="31075" y="408486"/>
                  </a:lnTo>
                  <a:lnTo>
                    <a:pt x="50800" y="412494"/>
                  </a:lnTo>
                  <a:lnTo>
                    <a:pt x="4298856" y="412494"/>
                  </a:lnTo>
                  <a:lnTo>
                    <a:pt x="4318581" y="408486"/>
                  </a:lnTo>
                  <a:lnTo>
                    <a:pt x="4334734" y="397572"/>
                  </a:lnTo>
                  <a:lnTo>
                    <a:pt x="4345648" y="381419"/>
                  </a:lnTo>
                  <a:lnTo>
                    <a:pt x="4349657" y="36169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478853" y="3012495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650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478853" y="299979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478853" y="298709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478853" y="297439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1010" y="3016135"/>
              <a:ext cx="76809" cy="7680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1010" y="3226168"/>
              <a:ext cx="76809" cy="76809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67297" y="303312"/>
            <a:ext cx="4107815" cy="304292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Capabilities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for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passing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the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Turing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 Test</a:t>
            </a:r>
            <a:endParaRPr sz="1100" dirty="0">
              <a:latin typeface="Arial"/>
              <a:cs typeface="Arial"/>
            </a:endParaRPr>
          </a:p>
          <a:p>
            <a:pPr marL="289560" marR="342265">
              <a:lnSpc>
                <a:spcPct val="102600"/>
              </a:lnSpc>
              <a:spcBef>
                <a:spcPts val="310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natural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language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processing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enable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communicate </a:t>
            </a:r>
            <a:r>
              <a:rPr sz="1100" dirty="0">
                <a:latin typeface="Arial"/>
                <a:cs typeface="Arial"/>
              </a:rPr>
              <a:t>successfully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English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(or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other)</a:t>
            </a:r>
            <a:endParaRPr sz="1100" dirty="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5"/>
              </a:spcBef>
            </a:pP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knowledge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representation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store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what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knows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or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hears</a:t>
            </a:r>
            <a:endParaRPr sz="1100" dirty="0">
              <a:latin typeface="Arial"/>
              <a:cs typeface="Arial"/>
            </a:endParaRPr>
          </a:p>
          <a:p>
            <a:pPr marL="289560" marR="194945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automated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reasoning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answer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questions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draw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new </a:t>
            </a:r>
            <a:r>
              <a:rPr sz="1100" spc="-10" dirty="0">
                <a:latin typeface="Arial"/>
                <a:cs typeface="Arial"/>
              </a:rPr>
              <a:t>conclusions</a:t>
            </a:r>
            <a:endParaRPr sz="1100" dirty="0">
              <a:latin typeface="Arial"/>
              <a:cs typeface="Arial"/>
            </a:endParaRPr>
          </a:p>
          <a:p>
            <a:pPr marL="289560" marR="5080">
              <a:lnSpc>
                <a:spcPct val="102699"/>
              </a:lnSpc>
              <a:spcBef>
                <a:spcPts val="300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machine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learning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adapt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new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circumstances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detect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extrapolate patterns</a:t>
            </a:r>
            <a:endParaRPr sz="1100" dirty="0">
              <a:latin typeface="Arial"/>
              <a:cs typeface="Arial"/>
            </a:endParaRPr>
          </a:p>
          <a:p>
            <a:pPr marL="289560" marR="224790" indent="-277495">
              <a:lnSpc>
                <a:spcPct val="125299"/>
              </a:lnSpc>
              <a:spcBef>
                <a:spcPts val="29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For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7C7F8"/>
                </a:solidFill>
                <a:latin typeface="Arial"/>
                <a:cs typeface="Arial"/>
              </a:rPr>
              <a:t>Total</a:t>
            </a:r>
            <a:r>
              <a:rPr sz="1100" spc="-3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7C7F8"/>
                </a:solidFill>
                <a:latin typeface="Arial"/>
                <a:cs typeface="Arial"/>
              </a:rPr>
              <a:t>Turing</a:t>
            </a:r>
            <a:r>
              <a:rPr sz="1100" spc="-3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test</a:t>
            </a:r>
            <a:r>
              <a:rPr sz="1100" spc="-3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(with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physical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interaction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wrt.</a:t>
            </a:r>
            <a:r>
              <a:rPr sz="1100" spc="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interrogator):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computer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vision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perceive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objects</a:t>
            </a:r>
            <a:endParaRPr sz="1100" dirty="0">
              <a:latin typeface="Arial"/>
              <a:cs typeface="Arial"/>
            </a:endParaRPr>
          </a:p>
          <a:p>
            <a:pPr marL="289560" marR="950594">
              <a:lnSpc>
                <a:spcPct val="125299"/>
              </a:lnSpc>
            </a:pP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computer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speech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communicate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orally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robotics</a:t>
            </a:r>
            <a:r>
              <a:rPr sz="11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manipulate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objects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move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about</a:t>
            </a:r>
            <a:endParaRPr sz="11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45"/>
              </a:spcBef>
            </a:pPr>
            <a:endParaRPr sz="1100" dirty="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These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disciplines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compose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most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of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AI</a:t>
            </a:r>
            <a:endParaRPr sz="1100" dirty="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4"/>
              </a:spcBef>
            </a:pP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Turing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Test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is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still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relevant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in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AI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(although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not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 err="1">
                <a:solidFill>
                  <a:srgbClr val="D8D8D8"/>
                </a:solidFill>
                <a:latin typeface="Arial"/>
                <a:cs typeface="Arial"/>
              </a:rPr>
              <a:t>fundament</a:t>
            </a:r>
            <a:r>
              <a:rPr sz="1100" u="dbl" spc="-10" dirty="0" err="1">
                <a:solidFill>
                  <a:srgbClr val="D8D8D8"/>
                </a:solidFill>
                <a:uFill>
                  <a:solidFill>
                    <a:srgbClr val="ADADE0"/>
                  </a:solidFill>
                </a:uFill>
                <a:latin typeface="Arial"/>
                <a:cs typeface="Arial"/>
              </a:rPr>
              <a:t>a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)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16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88361" y="3288537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8744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86546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275863" y="3275694"/>
            <a:ext cx="203200" cy="55880"/>
            <a:chOff x="3275863" y="3275694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3339032" y="3278225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75863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542982" y="3274429"/>
            <a:ext cx="203200" cy="58419"/>
            <a:chOff x="3542982" y="3274429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3631883" y="3290925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42982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19183" y="327822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3810101" y="3284575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53434" y="3278225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4326582" y="3275694"/>
            <a:ext cx="238760" cy="57150"/>
            <a:chOff x="4326582" y="3275694"/>
            <a:chExt cx="238760" cy="57150"/>
          </a:xfrm>
        </p:grpSpPr>
        <p:sp>
          <p:nvSpPr>
            <p:cNvPr id="15" name="object 15"/>
            <p:cNvSpPr/>
            <p:nvPr/>
          </p:nvSpPr>
          <p:spPr>
            <a:xfrm>
              <a:off x="4451033" y="3308705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23969" y="3282210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329112" y="3278225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0" y="-12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4608004" y="0"/>
                </a:moveTo>
                <a:lnTo>
                  <a:pt x="0" y="0"/>
                </a:lnTo>
                <a:lnTo>
                  <a:pt x="0" y="321500"/>
                </a:lnTo>
                <a:lnTo>
                  <a:pt x="4608004" y="3215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Acting</a:t>
            </a:r>
            <a:r>
              <a:rPr spc="40" dirty="0"/>
              <a:t> </a:t>
            </a:r>
            <a:r>
              <a:rPr dirty="0"/>
              <a:t>Humanly:</a:t>
            </a:r>
            <a:r>
              <a:rPr spc="145" dirty="0"/>
              <a:t> </a:t>
            </a:r>
            <a:r>
              <a:rPr dirty="0"/>
              <a:t>The</a:t>
            </a:r>
            <a:r>
              <a:rPr spc="45" dirty="0"/>
              <a:t> </a:t>
            </a:r>
            <a:r>
              <a:rPr dirty="0"/>
              <a:t>Turing</a:t>
            </a:r>
            <a:r>
              <a:rPr spc="45" dirty="0"/>
              <a:t> </a:t>
            </a:r>
            <a:r>
              <a:rPr spc="-10" dirty="0"/>
              <a:t>Test</a:t>
            </a:r>
            <a:r>
              <a:rPr spc="40" dirty="0"/>
              <a:t> </a:t>
            </a:r>
            <a:r>
              <a:rPr dirty="0"/>
              <a:t>Approach</a:t>
            </a:r>
            <a:r>
              <a:rPr spc="45" dirty="0"/>
              <a:t> </a:t>
            </a:r>
            <a:r>
              <a:rPr spc="-10" dirty="0"/>
              <a:t>[cont.]</a:t>
            </a:r>
          </a:p>
        </p:txBody>
      </p:sp>
      <p:grpSp>
        <p:nvGrpSpPr>
          <p:cNvPr id="20" name="object 20"/>
          <p:cNvGrpSpPr/>
          <p:nvPr/>
        </p:nvGrpSpPr>
        <p:grpSpPr>
          <a:xfrm>
            <a:off x="129196" y="360095"/>
            <a:ext cx="4400550" cy="2500630"/>
            <a:chOff x="129196" y="360095"/>
            <a:chExt cx="4400550" cy="2500630"/>
          </a:xfrm>
        </p:grpSpPr>
        <p:sp>
          <p:nvSpPr>
            <p:cNvPr id="21" name="object 21"/>
            <p:cNvSpPr/>
            <p:nvPr/>
          </p:nvSpPr>
          <p:spPr>
            <a:xfrm>
              <a:off x="129196" y="360095"/>
              <a:ext cx="4349750" cy="196215"/>
            </a:xfrm>
            <a:custGeom>
              <a:avLst/>
              <a:gdLst/>
              <a:ahLst/>
              <a:cxnLst/>
              <a:rect l="l" t="t" r="r" b="b"/>
              <a:pathLst>
                <a:path w="4349750" h="19621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6133"/>
                  </a:lnTo>
                  <a:lnTo>
                    <a:pt x="4349657" y="196133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543572"/>
              <a:ext cx="4349657" cy="5060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759075"/>
              <a:ext cx="101600" cy="1016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746375"/>
              <a:ext cx="4298856" cy="11430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04330"/>
              <a:ext cx="50800" cy="235474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29196" y="587831"/>
              <a:ext cx="4349750" cy="2222500"/>
            </a:xfrm>
            <a:custGeom>
              <a:avLst/>
              <a:gdLst/>
              <a:ahLst/>
              <a:cxnLst/>
              <a:rect l="l" t="t" r="r" b="b"/>
              <a:pathLst>
                <a:path w="4349750" h="2222500">
                  <a:moveTo>
                    <a:pt x="4349657" y="0"/>
                  </a:moveTo>
                  <a:lnTo>
                    <a:pt x="0" y="0"/>
                  </a:lnTo>
                  <a:lnTo>
                    <a:pt x="0" y="2171244"/>
                  </a:lnTo>
                  <a:lnTo>
                    <a:pt x="4008" y="2190968"/>
                  </a:lnTo>
                  <a:lnTo>
                    <a:pt x="14922" y="2207121"/>
                  </a:lnTo>
                  <a:lnTo>
                    <a:pt x="31075" y="2218035"/>
                  </a:lnTo>
                  <a:lnTo>
                    <a:pt x="50800" y="2222044"/>
                  </a:lnTo>
                  <a:lnTo>
                    <a:pt x="4298856" y="2222044"/>
                  </a:lnTo>
                  <a:lnTo>
                    <a:pt x="4318581" y="2218035"/>
                  </a:lnTo>
                  <a:lnTo>
                    <a:pt x="4334734" y="2207121"/>
                  </a:lnTo>
                  <a:lnTo>
                    <a:pt x="4345648" y="2190968"/>
                  </a:lnTo>
                  <a:lnTo>
                    <a:pt x="4349657" y="217124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78853" y="442403"/>
              <a:ext cx="0" cy="2336165"/>
            </a:xfrm>
            <a:custGeom>
              <a:avLst/>
              <a:gdLst/>
              <a:ahLst/>
              <a:cxnLst/>
              <a:rect l="l" t="t" r="r" b="b"/>
              <a:pathLst>
                <a:path h="2336165">
                  <a:moveTo>
                    <a:pt x="0" y="233572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78853" y="42970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41700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853" y="40430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632536"/>
              <a:ext cx="76809" cy="7680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014641"/>
              <a:ext cx="76809" cy="7680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224673"/>
              <a:ext cx="76809" cy="7680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606778"/>
              <a:ext cx="76809" cy="7680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2236876"/>
              <a:ext cx="76809" cy="7680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2446909"/>
              <a:ext cx="76809" cy="7680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2656941"/>
              <a:ext cx="76809" cy="76809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129196" y="2923844"/>
            <a:ext cx="4400550" cy="508000"/>
            <a:chOff x="129196" y="2923844"/>
            <a:chExt cx="4400550" cy="508000"/>
          </a:xfrm>
        </p:grpSpPr>
        <p:sp>
          <p:nvSpPr>
            <p:cNvPr id="39" name="object 39"/>
            <p:cNvSpPr/>
            <p:nvPr/>
          </p:nvSpPr>
          <p:spPr>
            <a:xfrm>
              <a:off x="129196" y="2923844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9997" y="3329952"/>
              <a:ext cx="101600" cy="1016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0797" y="3317252"/>
              <a:ext cx="4298856" cy="11430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78853" y="2974403"/>
              <a:ext cx="50800" cy="355549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29196" y="2968258"/>
              <a:ext cx="4349750" cy="412750"/>
            </a:xfrm>
            <a:custGeom>
              <a:avLst/>
              <a:gdLst/>
              <a:ahLst/>
              <a:cxnLst/>
              <a:rect l="l" t="t" r="r" b="b"/>
              <a:pathLst>
                <a:path w="4349750" h="412750">
                  <a:moveTo>
                    <a:pt x="4349657" y="0"/>
                  </a:moveTo>
                  <a:lnTo>
                    <a:pt x="0" y="0"/>
                  </a:lnTo>
                  <a:lnTo>
                    <a:pt x="0" y="361694"/>
                  </a:lnTo>
                  <a:lnTo>
                    <a:pt x="4008" y="381419"/>
                  </a:lnTo>
                  <a:lnTo>
                    <a:pt x="14922" y="397572"/>
                  </a:lnTo>
                  <a:lnTo>
                    <a:pt x="31075" y="408486"/>
                  </a:lnTo>
                  <a:lnTo>
                    <a:pt x="50800" y="412494"/>
                  </a:lnTo>
                  <a:lnTo>
                    <a:pt x="4298856" y="412494"/>
                  </a:lnTo>
                  <a:lnTo>
                    <a:pt x="4318581" y="408486"/>
                  </a:lnTo>
                  <a:lnTo>
                    <a:pt x="4334734" y="397572"/>
                  </a:lnTo>
                  <a:lnTo>
                    <a:pt x="4345648" y="381419"/>
                  </a:lnTo>
                  <a:lnTo>
                    <a:pt x="4349657" y="36169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478853" y="3012495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650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478853" y="299979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478853" y="298709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478853" y="297439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1010" y="3016135"/>
              <a:ext cx="76809" cy="7680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1010" y="3226168"/>
              <a:ext cx="76809" cy="76809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67297" y="303312"/>
            <a:ext cx="4107815" cy="304292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Capabilities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for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passing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the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Turing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 Test</a:t>
            </a:r>
            <a:endParaRPr sz="1100" dirty="0">
              <a:latin typeface="Arial"/>
              <a:cs typeface="Arial"/>
            </a:endParaRPr>
          </a:p>
          <a:p>
            <a:pPr marL="289560" marR="342265">
              <a:lnSpc>
                <a:spcPct val="102600"/>
              </a:lnSpc>
              <a:spcBef>
                <a:spcPts val="310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natural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language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processing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enable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communicate </a:t>
            </a:r>
            <a:r>
              <a:rPr sz="1100" dirty="0">
                <a:latin typeface="Arial"/>
                <a:cs typeface="Arial"/>
              </a:rPr>
              <a:t>successfully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English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(or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other)</a:t>
            </a:r>
            <a:endParaRPr sz="1100" dirty="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5"/>
              </a:spcBef>
            </a:pP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knowledge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representation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store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what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knows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or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hears</a:t>
            </a:r>
            <a:endParaRPr sz="1100" dirty="0">
              <a:latin typeface="Arial"/>
              <a:cs typeface="Arial"/>
            </a:endParaRPr>
          </a:p>
          <a:p>
            <a:pPr marL="289560" marR="194945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automated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reasoning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answer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questions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draw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new </a:t>
            </a:r>
            <a:r>
              <a:rPr sz="1100" spc="-10" dirty="0">
                <a:latin typeface="Arial"/>
                <a:cs typeface="Arial"/>
              </a:rPr>
              <a:t>conclusions</a:t>
            </a:r>
            <a:endParaRPr sz="1100" dirty="0">
              <a:latin typeface="Arial"/>
              <a:cs typeface="Arial"/>
            </a:endParaRPr>
          </a:p>
          <a:p>
            <a:pPr marL="289560" marR="5080">
              <a:lnSpc>
                <a:spcPct val="102699"/>
              </a:lnSpc>
              <a:spcBef>
                <a:spcPts val="300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machine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learning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adapt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new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circumstances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detect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extrapolate patterns</a:t>
            </a:r>
            <a:endParaRPr sz="1100" dirty="0">
              <a:latin typeface="Arial"/>
              <a:cs typeface="Arial"/>
            </a:endParaRPr>
          </a:p>
          <a:p>
            <a:pPr marL="289560" marR="224790" indent="-277495">
              <a:lnSpc>
                <a:spcPct val="125299"/>
              </a:lnSpc>
              <a:spcBef>
                <a:spcPts val="295"/>
              </a:spcBef>
            </a:pPr>
            <a:r>
              <a:rPr sz="1100" dirty="0">
                <a:latin typeface="Arial"/>
                <a:cs typeface="Arial"/>
              </a:rPr>
              <a:t>For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0000FF"/>
                </a:solidFill>
                <a:latin typeface="Arial"/>
                <a:cs typeface="Arial"/>
              </a:rPr>
              <a:t>Total</a:t>
            </a:r>
            <a:r>
              <a:rPr sz="11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0000FF"/>
                </a:solidFill>
                <a:latin typeface="Arial"/>
                <a:cs typeface="Arial"/>
              </a:rPr>
              <a:t>Turing</a:t>
            </a:r>
            <a:r>
              <a:rPr sz="11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test</a:t>
            </a:r>
            <a:r>
              <a:rPr sz="11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(with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physical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interaction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wrt.</a:t>
            </a:r>
            <a:r>
              <a:rPr sz="1100" spc="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interrogator):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computer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vision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perceive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objects</a:t>
            </a:r>
            <a:endParaRPr sz="1100" dirty="0">
              <a:latin typeface="Arial"/>
              <a:cs typeface="Arial"/>
            </a:endParaRPr>
          </a:p>
          <a:p>
            <a:pPr marL="289560" marR="950594">
              <a:lnSpc>
                <a:spcPct val="125299"/>
              </a:lnSpc>
            </a:pP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computer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speech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communicate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orally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robotics</a:t>
            </a:r>
            <a:r>
              <a:rPr sz="11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manipulate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objects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move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about</a:t>
            </a:r>
            <a:endParaRPr sz="11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45"/>
              </a:spcBef>
            </a:pPr>
            <a:endParaRPr sz="1100" dirty="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These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disciplines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compose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most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of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AI</a:t>
            </a:r>
            <a:endParaRPr sz="1100" dirty="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4"/>
              </a:spcBef>
            </a:pP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Turing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Test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is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still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relevant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in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AI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(although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not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 err="1">
                <a:solidFill>
                  <a:srgbClr val="D8D8D8"/>
                </a:solidFill>
                <a:latin typeface="Arial"/>
                <a:cs typeface="Arial"/>
              </a:rPr>
              <a:t>fundamenta</a:t>
            </a:r>
            <a:r>
              <a:rPr lang="en-IN" sz="1100" spc="-10" dirty="0">
                <a:solidFill>
                  <a:srgbClr val="D8D8D8"/>
                </a:solidFill>
                <a:latin typeface="Arial"/>
                <a:cs typeface="Arial"/>
              </a:rPr>
              <a:t>l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)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16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88361" y="3288537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8744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86546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275863" y="3275694"/>
            <a:ext cx="203200" cy="55880"/>
            <a:chOff x="3275863" y="3275694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3339032" y="3278225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75863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542982" y="3274429"/>
            <a:ext cx="203200" cy="58419"/>
            <a:chOff x="3542982" y="3274429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3631883" y="3290925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42982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19183" y="327822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3810101" y="3284575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53434" y="3278225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4326582" y="3275694"/>
            <a:ext cx="238760" cy="57150"/>
            <a:chOff x="4326582" y="3275694"/>
            <a:chExt cx="238760" cy="57150"/>
          </a:xfrm>
        </p:grpSpPr>
        <p:sp>
          <p:nvSpPr>
            <p:cNvPr id="15" name="object 15"/>
            <p:cNvSpPr/>
            <p:nvPr/>
          </p:nvSpPr>
          <p:spPr>
            <a:xfrm>
              <a:off x="4451033" y="3308705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23969" y="3282210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329112" y="3278225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0" y="-12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4608004" y="0"/>
                </a:moveTo>
                <a:lnTo>
                  <a:pt x="0" y="0"/>
                </a:lnTo>
                <a:lnTo>
                  <a:pt x="0" y="321500"/>
                </a:lnTo>
                <a:lnTo>
                  <a:pt x="4608004" y="3215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Acting</a:t>
            </a:r>
            <a:r>
              <a:rPr spc="40" dirty="0"/>
              <a:t> </a:t>
            </a:r>
            <a:r>
              <a:rPr dirty="0"/>
              <a:t>Humanly:</a:t>
            </a:r>
            <a:r>
              <a:rPr spc="145" dirty="0"/>
              <a:t> </a:t>
            </a:r>
            <a:r>
              <a:rPr dirty="0"/>
              <a:t>The</a:t>
            </a:r>
            <a:r>
              <a:rPr spc="45" dirty="0"/>
              <a:t> </a:t>
            </a:r>
            <a:r>
              <a:rPr dirty="0"/>
              <a:t>Turing</a:t>
            </a:r>
            <a:r>
              <a:rPr spc="45" dirty="0"/>
              <a:t> </a:t>
            </a:r>
            <a:r>
              <a:rPr spc="-10" dirty="0"/>
              <a:t>Test</a:t>
            </a:r>
            <a:r>
              <a:rPr spc="40" dirty="0"/>
              <a:t> </a:t>
            </a:r>
            <a:r>
              <a:rPr dirty="0"/>
              <a:t>Approach</a:t>
            </a:r>
            <a:r>
              <a:rPr spc="45" dirty="0"/>
              <a:t> </a:t>
            </a:r>
            <a:r>
              <a:rPr spc="-10" dirty="0"/>
              <a:t>[cont.]</a:t>
            </a:r>
          </a:p>
        </p:txBody>
      </p:sp>
      <p:grpSp>
        <p:nvGrpSpPr>
          <p:cNvPr id="20" name="object 20"/>
          <p:cNvGrpSpPr/>
          <p:nvPr/>
        </p:nvGrpSpPr>
        <p:grpSpPr>
          <a:xfrm>
            <a:off x="129196" y="360095"/>
            <a:ext cx="4400550" cy="2500630"/>
            <a:chOff x="129196" y="360095"/>
            <a:chExt cx="4400550" cy="2500630"/>
          </a:xfrm>
        </p:grpSpPr>
        <p:sp>
          <p:nvSpPr>
            <p:cNvPr id="21" name="object 21"/>
            <p:cNvSpPr/>
            <p:nvPr/>
          </p:nvSpPr>
          <p:spPr>
            <a:xfrm>
              <a:off x="129196" y="360095"/>
              <a:ext cx="4349750" cy="196215"/>
            </a:xfrm>
            <a:custGeom>
              <a:avLst/>
              <a:gdLst/>
              <a:ahLst/>
              <a:cxnLst/>
              <a:rect l="l" t="t" r="r" b="b"/>
              <a:pathLst>
                <a:path w="4349750" h="19621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6133"/>
                  </a:lnTo>
                  <a:lnTo>
                    <a:pt x="4349657" y="196133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543572"/>
              <a:ext cx="4349657" cy="5060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759075"/>
              <a:ext cx="101600" cy="1016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746375"/>
              <a:ext cx="4298856" cy="11430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04330"/>
              <a:ext cx="50800" cy="235474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29196" y="587831"/>
              <a:ext cx="4349750" cy="2222500"/>
            </a:xfrm>
            <a:custGeom>
              <a:avLst/>
              <a:gdLst/>
              <a:ahLst/>
              <a:cxnLst/>
              <a:rect l="l" t="t" r="r" b="b"/>
              <a:pathLst>
                <a:path w="4349750" h="2222500">
                  <a:moveTo>
                    <a:pt x="4349657" y="0"/>
                  </a:moveTo>
                  <a:lnTo>
                    <a:pt x="0" y="0"/>
                  </a:lnTo>
                  <a:lnTo>
                    <a:pt x="0" y="2171244"/>
                  </a:lnTo>
                  <a:lnTo>
                    <a:pt x="4008" y="2190968"/>
                  </a:lnTo>
                  <a:lnTo>
                    <a:pt x="14922" y="2207121"/>
                  </a:lnTo>
                  <a:lnTo>
                    <a:pt x="31075" y="2218035"/>
                  </a:lnTo>
                  <a:lnTo>
                    <a:pt x="50800" y="2222044"/>
                  </a:lnTo>
                  <a:lnTo>
                    <a:pt x="4298856" y="2222044"/>
                  </a:lnTo>
                  <a:lnTo>
                    <a:pt x="4318581" y="2218035"/>
                  </a:lnTo>
                  <a:lnTo>
                    <a:pt x="4334734" y="2207121"/>
                  </a:lnTo>
                  <a:lnTo>
                    <a:pt x="4345648" y="2190968"/>
                  </a:lnTo>
                  <a:lnTo>
                    <a:pt x="4349657" y="217124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78853" y="442403"/>
              <a:ext cx="0" cy="2336165"/>
            </a:xfrm>
            <a:custGeom>
              <a:avLst/>
              <a:gdLst/>
              <a:ahLst/>
              <a:cxnLst/>
              <a:rect l="l" t="t" r="r" b="b"/>
              <a:pathLst>
                <a:path h="2336165">
                  <a:moveTo>
                    <a:pt x="0" y="233572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78853" y="42970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41700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853" y="40430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632536"/>
              <a:ext cx="76809" cy="7680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014641"/>
              <a:ext cx="76809" cy="7680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224673"/>
              <a:ext cx="76809" cy="7680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606778"/>
              <a:ext cx="76809" cy="7680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2236876"/>
              <a:ext cx="76809" cy="7680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2446909"/>
              <a:ext cx="76809" cy="7680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2656941"/>
              <a:ext cx="76809" cy="76809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129196" y="2923844"/>
            <a:ext cx="4400550" cy="508000"/>
            <a:chOff x="129196" y="2923844"/>
            <a:chExt cx="4400550" cy="508000"/>
          </a:xfrm>
        </p:grpSpPr>
        <p:sp>
          <p:nvSpPr>
            <p:cNvPr id="39" name="object 39"/>
            <p:cNvSpPr/>
            <p:nvPr/>
          </p:nvSpPr>
          <p:spPr>
            <a:xfrm>
              <a:off x="129196" y="2923844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9997" y="3329952"/>
              <a:ext cx="101600" cy="1016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0797" y="3317252"/>
              <a:ext cx="4298856" cy="11430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78853" y="2974403"/>
              <a:ext cx="50800" cy="355549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29196" y="2968258"/>
              <a:ext cx="4349750" cy="412750"/>
            </a:xfrm>
            <a:custGeom>
              <a:avLst/>
              <a:gdLst/>
              <a:ahLst/>
              <a:cxnLst/>
              <a:rect l="l" t="t" r="r" b="b"/>
              <a:pathLst>
                <a:path w="4349750" h="412750">
                  <a:moveTo>
                    <a:pt x="4349657" y="0"/>
                  </a:moveTo>
                  <a:lnTo>
                    <a:pt x="0" y="0"/>
                  </a:lnTo>
                  <a:lnTo>
                    <a:pt x="0" y="361694"/>
                  </a:lnTo>
                  <a:lnTo>
                    <a:pt x="4008" y="381419"/>
                  </a:lnTo>
                  <a:lnTo>
                    <a:pt x="14922" y="397572"/>
                  </a:lnTo>
                  <a:lnTo>
                    <a:pt x="31075" y="408486"/>
                  </a:lnTo>
                  <a:lnTo>
                    <a:pt x="50800" y="412494"/>
                  </a:lnTo>
                  <a:lnTo>
                    <a:pt x="4298856" y="412494"/>
                  </a:lnTo>
                  <a:lnTo>
                    <a:pt x="4318581" y="408486"/>
                  </a:lnTo>
                  <a:lnTo>
                    <a:pt x="4334734" y="397572"/>
                  </a:lnTo>
                  <a:lnTo>
                    <a:pt x="4345648" y="381419"/>
                  </a:lnTo>
                  <a:lnTo>
                    <a:pt x="4349657" y="36169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478853" y="3012495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650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478853" y="299979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478853" y="298709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478853" y="297439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1010" y="3016135"/>
              <a:ext cx="76809" cy="7680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1010" y="3226168"/>
              <a:ext cx="76809" cy="76809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67297" y="303312"/>
            <a:ext cx="4107815" cy="304292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Capabilities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for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passing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the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Turing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 Test</a:t>
            </a:r>
            <a:endParaRPr sz="1100" dirty="0">
              <a:latin typeface="Arial"/>
              <a:cs typeface="Arial"/>
            </a:endParaRPr>
          </a:p>
          <a:p>
            <a:pPr marL="289560" marR="342265">
              <a:lnSpc>
                <a:spcPct val="102600"/>
              </a:lnSpc>
              <a:spcBef>
                <a:spcPts val="310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natural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language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processing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enable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communicate </a:t>
            </a:r>
            <a:r>
              <a:rPr sz="1100" dirty="0">
                <a:latin typeface="Arial"/>
                <a:cs typeface="Arial"/>
              </a:rPr>
              <a:t>successfully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English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(or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other)</a:t>
            </a:r>
            <a:endParaRPr sz="1100" dirty="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5"/>
              </a:spcBef>
            </a:pP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knowledge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representation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store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what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knows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or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hears</a:t>
            </a:r>
            <a:endParaRPr sz="1100" dirty="0">
              <a:latin typeface="Arial"/>
              <a:cs typeface="Arial"/>
            </a:endParaRPr>
          </a:p>
          <a:p>
            <a:pPr marL="289560" marR="194945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automated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reasoning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answer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questions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draw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new </a:t>
            </a:r>
            <a:r>
              <a:rPr sz="1100" spc="-10" dirty="0">
                <a:latin typeface="Arial"/>
                <a:cs typeface="Arial"/>
              </a:rPr>
              <a:t>conclusions</a:t>
            </a:r>
            <a:endParaRPr sz="1100" dirty="0">
              <a:latin typeface="Arial"/>
              <a:cs typeface="Arial"/>
            </a:endParaRPr>
          </a:p>
          <a:p>
            <a:pPr marL="289560" marR="5080">
              <a:lnSpc>
                <a:spcPct val="102699"/>
              </a:lnSpc>
              <a:spcBef>
                <a:spcPts val="300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machine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learning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adapt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new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circumstances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detect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extrapolate patterns</a:t>
            </a:r>
            <a:endParaRPr sz="1100" dirty="0">
              <a:latin typeface="Arial"/>
              <a:cs typeface="Arial"/>
            </a:endParaRPr>
          </a:p>
          <a:p>
            <a:pPr marL="289560" marR="224790" indent="-277495">
              <a:lnSpc>
                <a:spcPct val="125299"/>
              </a:lnSpc>
              <a:spcBef>
                <a:spcPts val="295"/>
              </a:spcBef>
            </a:pPr>
            <a:r>
              <a:rPr sz="1100" dirty="0">
                <a:latin typeface="Arial"/>
                <a:cs typeface="Arial"/>
              </a:rPr>
              <a:t>For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0000FF"/>
                </a:solidFill>
                <a:latin typeface="Arial"/>
                <a:cs typeface="Arial"/>
              </a:rPr>
              <a:t>Total</a:t>
            </a:r>
            <a:r>
              <a:rPr sz="11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0000FF"/>
                </a:solidFill>
                <a:latin typeface="Arial"/>
                <a:cs typeface="Arial"/>
              </a:rPr>
              <a:t>Turing</a:t>
            </a:r>
            <a:r>
              <a:rPr sz="11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test</a:t>
            </a:r>
            <a:r>
              <a:rPr sz="11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(with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physical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interaction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wrt.</a:t>
            </a:r>
            <a:r>
              <a:rPr sz="1100" spc="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interrogator):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computer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vision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perceive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objects</a:t>
            </a:r>
            <a:endParaRPr sz="1100" dirty="0">
              <a:latin typeface="Arial"/>
              <a:cs typeface="Arial"/>
            </a:endParaRPr>
          </a:p>
          <a:p>
            <a:pPr marL="289560" marR="950594">
              <a:lnSpc>
                <a:spcPct val="125299"/>
              </a:lnSpc>
            </a:pP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computer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speech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communicate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orally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robotics</a:t>
            </a:r>
            <a:r>
              <a:rPr sz="11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manipulate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objects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move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about</a:t>
            </a:r>
            <a:endParaRPr sz="11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45"/>
              </a:spcBef>
            </a:pPr>
            <a:endParaRPr sz="1100" dirty="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These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disciplines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compose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most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of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AI</a:t>
            </a:r>
            <a:endParaRPr sz="1100" dirty="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4"/>
              </a:spcBef>
            </a:pP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Turing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Test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is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still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relevant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in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AI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(although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not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fundament</a:t>
            </a:r>
            <a:r>
              <a:rPr sz="1100" u="dbl" spc="-10" dirty="0">
                <a:solidFill>
                  <a:srgbClr val="D8D8D8"/>
                </a:solidFill>
                <a:uFill>
                  <a:solidFill>
                    <a:srgbClr val="ADADE0"/>
                  </a:solidFill>
                </a:uFill>
                <a:latin typeface="Arial"/>
                <a:cs typeface="Arial"/>
              </a:rPr>
              <a:t>a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l)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16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88361" y="3288537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8744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86546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275863" y="3275694"/>
            <a:ext cx="203200" cy="55880"/>
            <a:chOff x="3275863" y="3275694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3339032" y="3278225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75863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542982" y="3274429"/>
            <a:ext cx="203200" cy="58419"/>
            <a:chOff x="3542982" y="3274429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3631883" y="3290925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42982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19183" y="327822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3810101" y="3284575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53434" y="3278225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4326582" y="3275694"/>
            <a:ext cx="238760" cy="57150"/>
            <a:chOff x="4326582" y="3275694"/>
            <a:chExt cx="238760" cy="57150"/>
          </a:xfrm>
        </p:grpSpPr>
        <p:sp>
          <p:nvSpPr>
            <p:cNvPr id="15" name="object 15"/>
            <p:cNvSpPr/>
            <p:nvPr/>
          </p:nvSpPr>
          <p:spPr>
            <a:xfrm>
              <a:off x="4451033" y="3308705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23969" y="3282210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329112" y="3278225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0" y="-12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4608004" y="0"/>
                </a:moveTo>
                <a:lnTo>
                  <a:pt x="0" y="0"/>
                </a:lnTo>
                <a:lnTo>
                  <a:pt x="0" y="321500"/>
                </a:lnTo>
                <a:lnTo>
                  <a:pt x="4608004" y="3215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Acting</a:t>
            </a:r>
            <a:r>
              <a:rPr spc="40" dirty="0"/>
              <a:t> </a:t>
            </a:r>
            <a:r>
              <a:rPr dirty="0"/>
              <a:t>Humanly:</a:t>
            </a:r>
            <a:r>
              <a:rPr spc="145" dirty="0"/>
              <a:t> </a:t>
            </a:r>
            <a:r>
              <a:rPr dirty="0"/>
              <a:t>The</a:t>
            </a:r>
            <a:r>
              <a:rPr spc="45" dirty="0"/>
              <a:t> </a:t>
            </a:r>
            <a:r>
              <a:rPr dirty="0"/>
              <a:t>Turing</a:t>
            </a:r>
            <a:r>
              <a:rPr spc="45" dirty="0"/>
              <a:t> </a:t>
            </a:r>
            <a:r>
              <a:rPr spc="-10" dirty="0"/>
              <a:t>Test</a:t>
            </a:r>
            <a:r>
              <a:rPr spc="40" dirty="0"/>
              <a:t> </a:t>
            </a:r>
            <a:r>
              <a:rPr dirty="0"/>
              <a:t>Approach</a:t>
            </a:r>
            <a:r>
              <a:rPr spc="45" dirty="0"/>
              <a:t> </a:t>
            </a:r>
            <a:r>
              <a:rPr spc="-10" dirty="0"/>
              <a:t>[cont.]</a:t>
            </a:r>
          </a:p>
        </p:txBody>
      </p:sp>
      <p:grpSp>
        <p:nvGrpSpPr>
          <p:cNvPr id="20" name="object 20"/>
          <p:cNvGrpSpPr/>
          <p:nvPr/>
        </p:nvGrpSpPr>
        <p:grpSpPr>
          <a:xfrm>
            <a:off x="129196" y="360095"/>
            <a:ext cx="4400550" cy="2500630"/>
            <a:chOff x="129196" y="360095"/>
            <a:chExt cx="4400550" cy="2500630"/>
          </a:xfrm>
        </p:grpSpPr>
        <p:sp>
          <p:nvSpPr>
            <p:cNvPr id="21" name="object 21"/>
            <p:cNvSpPr/>
            <p:nvPr/>
          </p:nvSpPr>
          <p:spPr>
            <a:xfrm>
              <a:off x="129196" y="360095"/>
              <a:ext cx="4349750" cy="196215"/>
            </a:xfrm>
            <a:custGeom>
              <a:avLst/>
              <a:gdLst/>
              <a:ahLst/>
              <a:cxnLst/>
              <a:rect l="l" t="t" r="r" b="b"/>
              <a:pathLst>
                <a:path w="4349750" h="19621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6133"/>
                  </a:lnTo>
                  <a:lnTo>
                    <a:pt x="4349657" y="196133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543572"/>
              <a:ext cx="4349657" cy="5060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759075"/>
              <a:ext cx="101600" cy="1016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746375"/>
              <a:ext cx="4298856" cy="11430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04330"/>
              <a:ext cx="50800" cy="235474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29196" y="587831"/>
              <a:ext cx="4349750" cy="2222500"/>
            </a:xfrm>
            <a:custGeom>
              <a:avLst/>
              <a:gdLst/>
              <a:ahLst/>
              <a:cxnLst/>
              <a:rect l="l" t="t" r="r" b="b"/>
              <a:pathLst>
                <a:path w="4349750" h="2222500">
                  <a:moveTo>
                    <a:pt x="4349657" y="0"/>
                  </a:moveTo>
                  <a:lnTo>
                    <a:pt x="0" y="0"/>
                  </a:lnTo>
                  <a:lnTo>
                    <a:pt x="0" y="2171244"/>
                  </a:lnTo>
                  <a:lnTo>
                    <a:pt x="4008" y="2190968"/>
                  </a:lnTo>
                  <a:lnTo>
                    <a:pt x="14922" y="2207121"/>
                  </a:lnTo>
                  <a:lnTo>
                    <a:pt x="31075" y="2218035"/>
                  </a:lnTo>
                  <a:lnTo>
                    <a:pt x="50800" y="2222044"/>
                  </a:lnTo>
                  <a:lnTo>
                    <a:pt x="4298856" y="2222044"/>
                  </a:lnTo>
                  <a:lnTo>
                    <a:pt x="4318581" y="2218035"/>
                  </a:lnTo>
                  <a:lnTo>
                    <a:pt x="4334734" y="2207121"/>
                  </a:lnTo>
                  <a:lnTo>
                    <a:pt x="4345648" y="2190968"/>
                  </a:lnTo>
                  <a:lnTo>
                    <a:pt x="4349657" y="217124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78853" y="442403"/>
              <a:ext cx="0" cy="2336165"/>
            </a:xfrm>
            <a:custGeom>
              <a:avLst/>
              <a:gdLst/>
              <a:ahLst/>
              <a:cxnLst/>
              <a:rect l="l" t="t" r="r" b="b"/>
              <a:pathLst>
                <a:path h="2336165">
                  <a:moveTo>
                    <a:pt x="0" y="233572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78853" y="42970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41700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853" y="40430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632536"/>
              <a:ext cx="76809" cy="7680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014641"/>
              <a:ext cx="76809" cy="7680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224673"/>
              <a:ext cx="76809" cy="7680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606778"/>
              <a:ext cx="76809" cy="7680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2236876"/>
              <a:ext cx="76809" cy="7680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2446909"/>
              <a:ext cx="76809" cy="7680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2656941"/>
              <a:ext cx="76809" cy="76809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129196" y="2923844"/>
            <a:ext cx="4400550" cy="508000"/>
            <a:chOff x="129196" y="2923844"/>
            <a:chExt cx="4400550" cy="508000"/>
          </a:xfrm>
        </p:grpSpPr>
        <p:sp>
          <p:nvSpPr>
            <p:cNvPr id="39" name="object 39"/>
            <p:cNvSpPr/>
            <p:nvPr/>
          </p:nvSpPr>
          <p:spPr>
            <a:xfrm>
              <a:off x="129196" y="2923844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9997" y="3329952"/>
              <a:ext cx="101600" cy="1016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0797" y="3317252"/>
              <a:ext cx="4298856" cy="11430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78853" y="2974403"/>
              <a:ext cx="50800" cy="355549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29196" y="2968258"/>
              <a:ext cx="4349750" cy="412750"/>
            </a:xfrm>
            <a:custGeom>
              <a:avLst/>
              <a:gdLst/>
              <a:ahLst/>
              <a:cxnLst/>
              <a:rect l="l" t="t" r="r" b="b"/>
              <a:pathLst>
                <a:path w="4349750" h="412750">
                  <a:moveTo>
                    <a:pt x="4349657" y="0"/>
                  </a:moveTo>
                  <a:lnTo>
                    <a:pt x="0" y="0"/>
                  </a:lnTo>
                  <a:lnTo>
                    <a:pt x="0" y="361694"/>
                  </a:lnTo>
                  <a:lnTo>
                    <a:pt x="4008" y="381419"/>
                  </a:lnTo>
                  <a:lnTo>
                    <a:pt x="14922" y="397572"/>
                  </a:lnTo>
                  <a:lnTo>
                    <a:pt x="31075" y="408486"/>
                  </a:lnTo>
                  <a:lnTo>
                    <a:pt x="50800" y="412494"/>
                  </a:lnTo>
                  <a:lnTo>
                    <a:pt x="4298856" y="412494"/>
                  </a:lnTo>
                  <a:lnTo>
                    <a:pt x="4318581" y="408486"/>
                  </a:lnTo>
                  <a:lnTo>
                    <a:pt x="4334734" y="397572"/>
                  </a:lnTo>
                  <a:lnTo>
                    <a:pt x="4345648" y="381419"/>
                  </a:lnTo>
                  <a:lnTo>
                    <a:pt x="4349657" y="36169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478853" y="3012495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650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478853" y="299979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478853" y="298709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478853" y="297439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1010" y="3016135"/>
              <a:ext cx="76809" cy="7680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1010" y="3226168"/>
              <a:ext cx="76809" cy="76809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67297" y="303312"/>
            <a:ext cx="4107815" cy="304292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Capabilities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for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passing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the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Turing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 Test</a:t>
            </a:r>
            <a:endParaRPr sz="1100" dirty="0">
              <a:latin typeface="Arial"/>
              <a:cs typeface="Arial"/>
            </a:endParaRPr>
          </a:p>
          <a:p>
            <a:pPr marL="289560" marR="342265">
              <a:lnSpc>
                <a:spcPct val="102600"/>
              </a:lnSpc>
              <a:spcBef>
                <a:spcPts val="310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natural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language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processing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enable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communicate </a:t>
            </a:r>
            <a:r>
              <a:rPr sz="1100" dirty="0">
                <a:latin typeface="Arial"/>
                <a:cs typeface="Arial"/>
              </a:rPr>
              <a:t>successfully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English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(or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other)</a:t>
            </a:r>
            <a:endParaRPr sz="1100" dirty="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5"/>
              </a:spcBef>
            </a:pP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knowledge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representation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store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what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knows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or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hears</a:t>
            </a:r>
            <a:endParaRPr sz="1100" dirty="0">
              <a:latin typeface="Arial"/>
              <a:cs typeface="Arial"/>
            </a:endParaRPr>
          </a:p>
          <a:p>
            <a:pPr marL="289560" marR="194945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automated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reasoning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answer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questions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draw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new </a:t>
            </a:r>
            <a:r>
              <a:rPr sz="1100" spc="-10" dirty="0">
                <a:latin typeface="Arial"/>
                <a:cs typeface="Arial"/>
              </a:rPr>
              <a:t>conclusions</a:t>
            </a:r>
            <a:endParaRPr sz="1100" dirty="0">
              <a:latin typeface="Arial"/>
              <a:cs typeface="Arial"/>
            </a:endParaRPr>
          </a:p>
          <a:p>
            <a:pPr marL="289560" marR="5080">
              <a:lnSpc>
                <a:spcPct val="102699"/>
              </a:lnSpc>
              <a:spcBef>
                <a:spcPts val="300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machine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learning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adapt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new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circumstances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detect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extrapolate patterns</a:t>
            </a:r>
            <a:endParaRPr sz="1100" dirty="0">
              <a:latin typeface="Arial"/>
              <a:cs typeface="Arial"/>
            </a:endParaRPr>
          </a:p>
          <a:p>
            <a:pPr marL="289560" marR="224790" indent="-277495">
              <a:lnSpc>
                <a:spcPct val="125299"/>
              </a:lnSpc>
              <a:spcBef>
                <a:spcPts val="295"/>
              </a:spcBef>
            </a:pPr>
            <a:r>
              <a:rPr sz="1100" dirty="0">
                <a:latin typeface="Arial"/>
                <a:cs typeface="Arial"/>
              </a:rPr>
              <a:t>For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0000FF"/>
                </a:solidFill>
                <a:latin typeface="Arial"/>
                <a:cs typeface="Arial"/>
              </a:rPr>
              <a:t>Total</a:t>
            </a:r>
            <a:r>
              <a:rPr sz="11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0000FF"/>
                </a:solidFill>
                <a:latin typeface="Arial"/>
                <a:cs typeface="Arial"/>
              </a:rPr>
              <a:t>Turing</a:t>
            </a:r>
            <a:r>
              <a:rPr sz="11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test</a:t>
            </a:r>
            <a:r>
              <a:rPr sz="11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(with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physical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interaction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wrt.</a:t>
            </a:r>
            <a:r>
              <a:rPr sz="1100" spc="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interrogator):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computer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vision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perceive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objects</a:t>
            </a:r>
            <a:endParaRPr sz="1100" dirty="0">
              <a:latin typeface="Arial"/>
              <a:cs typeface="Arial"/>
            </a:endParaRPr>
          </a:p>
          <a:p>
            <a:pPr marL="289560" marR="950594">
              <a:lnSpc>
                <a:spcPct val="125299"/>
              </a:lnSpc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computer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speech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communicate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orally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robotics</a:t>
            </a:r>
            <a:r>
              <a:rPr sz="11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manipulate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objects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move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about</a:t>
            </a:r>
            <a:endParaRPr sz="11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45"/>
              </a:spcBef>
            </a:pPr>
            <a:endParaRPr sz="1100" dirty="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These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disciplines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compose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most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of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AI</a:t>
            </a:r>
            <a:endParaRPr sz="1100" dirty="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4"/>
              </a:spcBef>
            </a:pP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Turing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Test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is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still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relevant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in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AI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(although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not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fundament</a:t>
            </a:r>
            <a:r>
              <a:rPr sz="1100" u="dbl" spc="-10" dirty="0">
                <a:solidFill>
                  <a:srgbClr val="D8D8D8"/>
                </a:solidFill>
                <a:uFill>
                  <a:solidFill>
                    <a:srgbClr val="ADADE0"/>
                  </a:solidFill>
                </a:uFill>
                <a:latin typeface="Arial"/>
                <a:cs typeface="Arial"/>
              </a:rPr>
              <a:t>a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l)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16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88361" y="3288537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8744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86546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275863" y="3275694"/>
            <a:ext cx="203200" cy="55880"/>
            <a:chOff x="3275863" y="3275694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3339032" y="3278225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75863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542982" y="3274429"/>
            <a:ext cx="203200" cy="58419"/>
            <a:chOff x="3542982" y="3274429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3631883" y="3290925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42982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19183" y="327822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3810101" y="3284575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53434" y="3278225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4326582" y="3275694"/>
            <a:ext cx="238760" cy="57150"/>
            <a:chOff x="4326582" y="3275694"/>
            <a:chExt cx="238760" cy="57150"/>
          </a:xfrm>
        </p:grpSpPr>
        <p:sp>
          <p:nvSpPr>
            <p:cNvPr id="15" name="object 15"/>
            <p:cNvSpPr/>
            <p:nvPr/>
          </p:nvSpPr>
          <p:spPr>
            <a:xfrm>
              <a:off x="4451033" y="3308705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23969" y="3282210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329112" y="3278225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0" y="-12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4608004" y="0"/>
                </a:moveTo>
                <a:lnTo>
                  <a:pt x="0" y="0"/>
                </a:lnTo>
                <a:lnTo>
                  <a:pt x="0" y="321500"/>
                </a:lnTo>
                <a:lnTo>
                  <a:pt x="4608004" y="3215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Acting</a:t>
            </a:r>
            <a:r>
              <a:rPr spc="40" dirty="0"/>
              <a:t> </a:t>
            </a:r>
            <a:r>
              <a:rPr dirty="0"/>
              <a:t>Humanly:</a:t>
            </a:r>
            <a:r>
              <a:rPr spc="145" dirty="0"/>
              <a:t> </a:t>
            </a:r>
            <a:r>
              <a:rPr dirty="0"/>
              <a:t>The</a:t>
            </a:r>
            <a:r>
              <a:rPr spc="45" dirty="0"/>
              <a:t> </a:t>
            </a:r>
            <a:r>
              <a:rPr dirty="0"/>
              <a:t>Turing</a:t>
            </a:r>
            <a:r>
              <a:rPr spc="45" dirty="0"/>
              <a:t> </a:t>
            </a:r>
            <a:r>
              <a:rPr spc="-10" dirty="0"/>
              <a:t>Test</a:t>
            </a:r>
            <a:r>
              <a:rPr spc="40" dirty="0"/>
              <a:t> </a:t>
            </a:r>
            <a:r>
              <a:rPr dirty="0"/>
              <a:t>Approach</a:t>
            </a:r>
            <a:r>
              <a:rPr spc="45" dirty="0"/>
              <a:t> </a:t>
            </a:r>
            <a:r>
              <a:rPr spc="-10" dirty="0"/>
              <a:t>[cont.]</a:t>
            </a:r>
          </a:p>
        </p:txBody>
      </p:sp>
      <p:grpSp>
        <p:nvGrpSpPr>
          <p:cNvPr id="20" name="object 20"/>
          <p:cNvGrpSpPr/>
          <p:nvPr/>
        </p:nvGrpSpPr>
        <p:grpSpPr>
          <a:xfrm>
            <a:off x="129196" y="360095"/>
            <a:ext cx="4400550" cy="2500630"/>
            <a:chOff x="129196" y="360095"/>
            <a:chExt cx="4400550" cy="2500630"/>
          </a:xfrm>
        </p:grpSpPr>
        <p:sp>
          <p:nvSpPr>
            <p:cNvPr id="21" name="object 21"/>
            <p:cNvSpPr/>
            <p:nvPr/>
          </p:nvSpPr>
          <p:spPr>
            <a:xfrm>
              <a:off x="129196" y="360095"/>
              <a:ext cx="4349750" cy="196215"/>
            </a:xfrm>
            <a:custGeom>
              <a:avLst/>
              <a:gdLst/>
              <a:ahLst/>
              <a:cxnLst/>
              <a:rect l="l" t="t" r="r" b="b"/>
              <a:pathLst>
                <a:path w="4349750" h="19621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6133"/>
                  </a:lnTo>
                  <a:lnTo>
                    <a:pt x="4349657" y="196133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543572"/>
              <a:ext cx="4349657" cy="5060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759075"/>
              <a:ext cx="101600" cy="1016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746375"/>
              <a:ext cx="4298856" cy="11430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04330"/>
              <a:ext cx="50800" cy="235474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29196" y="587831"/>
              <a:ext cx="4349750" cy="2222500"/>
            </a:xfrm>
            <a:custGeom>
              <a:avLst/>
              <a:gdLst/>
              <a:ahLst/>
              <a:cxnLst/>
              <a:rect l="l" t="t" r="r" b="b"/>
              <a:pathLst>
                <a:path w="4349750" h="2222500">
                  <a:moveTo>
                    <a:pt x="4349657" y="0"/>
                  </a:moveTo>
                  <a:lnTo>
                    <a:pt x="0" y="0"/>
                  </a:lnTo>
                  <a:lnTo>
                    <a:pt x="0" y="2171244"/>
                  </a:lnTo>
                  <a:lnTo>
                    <a:pt x="4008" y="2190968"/>
                  </a:lnTo>
                  <a:lnTo>
                    <a:pt x="14922" y="2207121"/>
                  </a:lnTo>
                  <a:lnTo>
                    <a:pt x="31075" y="2218035"/>
                  </a:lnTo>
                  <a:lnTo>
                    <a:pt x="50800" y="2222044"/>
                  </a:lnTo>
                  <a:lnTo>
                    <a:pt x="4298856" y="2222044"/>
                  </a:lnTo>
                  <a:lnTo>
                    <a:pt x="4318581" y="2218035"/>
                  </a:lnTo>
                  <a:lnTo>
                    <a:pt x="4334734" y="2207121"/>
                  </a:lnTo>
                  <a:lnTo>
                    <a:pt x="4345648" y="2190968"/>
                  </a:lnTo>
                  <a:lnTo>
                    <a:pt x="4349657" y="217124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78853" y="442403"/>
              <a:ext cx="0" cy="2336165"/>
            </a:xfrm>
            <a:custGeom>
              <a:avLst/>
              <a:gdLst/>
              <a:ahLst/>
              <a:cxnLst/>
              <a:rect l="l" t="t" r="r" b="b"/>
              <a:pathLst>
                <a:path h="2336165">
                  <a:moveTo>
                    <a:pt x="0" y="233572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78853" y="42970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41700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853" y="40430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632536"/>
              <a:ext cx="76809" cy="7680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014641"/>
              <a:ext cx="76809" cy="7680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224673"/>
              <a:ext cx="76809" cy="7680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606778"/>
              <a:ext cx="76809" cy="7680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2236876"/>
              <a:ext cx="76809" cy="7680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2446909"/>
              <a:ext cx="76809" cy="7680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2656941"/>
              <a:ext cx="76809" cy="76809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129196" y="2923844"/>
            <a:ext cx="4400550" cy="508000"/>
            <a:chOff x="129196" y="2923844"/>
            <a:chExt cx="4400550" cy="508000"/>
          </a:xfrm>
        </p:grpSpPr>
        <p:sp>
          <p:nvSpPr>
            <p:cNvPr id="39" name="object 39"/>
            <p:cNvSpPr/>
            <p:nvPr/>
          </p:nvSpPr>
          <p:spPr>
            <a:xfrm>
              <a:off x="129196" y="2923844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9997" y="3329952"/>
              <a:ext cx="101600" cy="1016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0797" y="3317252"/>
              <a:ext cx="4298856" cy="11430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78853" y="2974403"/>
              <a:ext cx="50800" cy="355549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29196" y="2968258"/>
              <a:ext cx="4349750" cy="412750"/>
            </a:xfrm>
            <a:custGeom>
              <a:avLst/>
              <a:gdLst/>
              <a:ahLst/>
              <a:cxnLst/>
              <a:rect l="l" t="t" r="r" b="b"/>
              <a:pathLst>
                <a:path w="4349750" h="412750">
                  <a:moveTo>
                    <a:pt x="4349657" y="0"/>
                  </a:moveTo>
                  <a:lnTo>
                    <a:pt x="0" y="0"/>
                  </a:lnTo>
                  <a:lnTo>
                    <a:pt x="0" y="361694"/>
                  </a:lnTo>
                  <a:lnTo>
                    <a:pt x="4008" y="381419"/>
                  </a:lnTo>
                  <a:lnTo>
                    <a:pt x="14922" y="397572"/>
                  </a:lnTo>
                  <a:lnTo>
                    <a:pt x="31075" y="408486"/>
                  </a:lnTo>
                  <a:lnTo>
                    <a:pt x="50800" y="412494"/>
                  </a:lnTo>
                  <a:lnTo>
                    <a:pt x="4298856" y="412494"/>
                  </a:lnTo>
                  <a:lnTo>
                    <a:pt x="4318581" y="408486"/>
                  </a:lnTo>
                  <a:lnTo>
                    <a:pt x="4334734" y="397572"/>
                  </a:lnTo>
                  <a:lnTo>
                    <a:pt x="4345648" y="381419"/>
                  </a:lnTo>
                  <a:lnTo>
                    <a:pt x="4349657" y="36169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478853" y="3012495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650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478853" y="299979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478853" y="298709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478853" y="297439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1010" y="3016135"/>
              <a:ext cx="76809" cy="7680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1010" y="3226168"/>
              <a:ext cx="76809" cy="76809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67297" y="303312"/>
            <a:ext cx="4107815" cy="304292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Capabilities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for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passing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the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Turing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 Test</a:t>
            </a:r>
            <a:endParaRPr sz="1100" dirty="0">
              <a:latin typeface="Arial"/>
              <a:cs typeface="Arial"/>
            </a:endParaRPr>
          </a:p>
          <a:p>
            <a:pPr marL="289560" marR="342265">
              <a:lnSpc>
                <a:spcPct val="102600"/>
              </a:lnSpc>
              <a:spcBef>
                <a:spcPts val="310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natural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language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processing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enable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communicate </a:t>
            </a:r>
            <a:r>
              <a:rPr sz="1100" dirty="0">
                <a:latin typeface="Arial"/>
                <a:cs typeface="Arial"/>
              </a:rPr>
              <a:t>successfully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English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(or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other)</a:t>
            </a:r>
            <a:endParaRPr sz="1100" dirty="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5"/>
              </a:spcBef>
            </a:pP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knowledge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representation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store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what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knows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or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hears</a:t>
            </a:r>
            <a:endParaRPr sz="1100" dirty="0">
              <a:latin typeface="Arial"/>
              <a:cs typeface="Arial"/>
            </a:endParaRPr>
          </a:p>
          <a:p>
            <a:pPr marL="289560" marR="194945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automated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reasoning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answer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questions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draw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new </a:t>
            </a:r>
            <a:r>
              <a:rPr sz="1100" spc="-10" dirty="0">
                <a:latin typeface="Arial"/>
                <a:cs typeface="Arial"/>
              </a:rPr>
              <a:t>conclusions</a:t>
            </a:r>
            <a:endParaRPr sz="1100" dirty="0">
              <a:latin typeface="Arial"/>
              <a:cs typeface="Arial"/>
            </a:endParaRPr>
          </a:p>
          <a:p>
            <a:pPr marL="289560" marR="5080">
              <a:lnSpc>
                <a:spcPct val="102699"/>
              </a:lnSpc>
              <a:spcBef>
                <a:spcPts val="300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machine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learning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adapt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new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circumstances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detect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extrapolate patterns</a:t>
            </a:r>
            <a:endParaRPr sz="1100" dirty="0">
              <a:latin typeface="Arial"/>
              <a:cs typeface="Arial"/>
            </a:endParaRPr>
          </a:p>
          <a:p>
            <a:pPr marL="289560" marR="224790" indent="-277495">
              <a:lnSpc>
                <a:spcPct val="125299"/>
              </a:lnSpc>
              <a:spcBef>
                <a:spcPts val="295"/>
              </a:spcBef>
            </a:pPr>
            <a:r>
              <a:rPr sz="1100" dirty="0">
                <a:latin typeface="Arial"/>
                <a:cs typeface="Arial"/>
              </a:rPr>
              <a:t>For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0000FF"/>
                </a:solidFill>
                <a:latin typeface="Arial"/>
                <a:cs typeface="Arial"/>
              </a:rPr>
              <a:t>Total</a:t>
            </a:r>
            <a:r>
              <a:rPr sz="11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0000FF"/>
                </a:solidFill>
                <a:latin typeface="Arial"/>
                <a:cs typeface="Arial"/>
              </a:rPr>
              <a:t>Turing</a:t>
            </a:r>
            <a:r>
              <a:rPr sz="11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test</a:t>
            </a:r>
            <a:r>
              <a:rPr sz="11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(with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physical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interaction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wrt.</a:t>
            </a:r>
            <a:r>
              <a:rPr sz="1100" spc="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interrogator):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computer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vision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perceive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objects</a:t>
            </a:r>
            <a:endParaRPr sz="1100" dirty="0">
              <a:latin typeface="Arial"/>
              <a:cs typeface="Arial"/>
            </a:endParaRPr>
          </a:p>
          <a:p>
            <a:pPr marL="289560" marR="950594">
              <a:lnSpc>
                <a:spcPct val="125299"/>
              </a:lnSpc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computer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speech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communicate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orally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robotics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manipulate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objects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move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about</a:t>
            </a:r>
            <a:endParaRPr sz="11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45"/>
              </a:spcBef>
            </a:pPr>
            <a:endParaRPr sz="1100" dirty="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These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disciplines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compose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most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of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AI</a:t>
            </a:r>
            <a:endParaRPr sz="1100" dirty="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4"/>
              </a:spcBef>
            </a:pP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Turing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Test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is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still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relevant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in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AI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(although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not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fundament</a:t>
            </a:r>
            <a:r>
              <a:rPr sz="1100" u="dbl" spc="-10" dirty="0">
                <a:solidFill>
                  <a:srgbClr val="D8D8D8"/>
                </a:solidFill>
                <a:uFill>
                  <a:solidFill>
                    <a:srgbClr val="ADADE0"/>
                  </a:solidFill>
                </a:uFill>
                <a:latin typeface="Arial"/>
                <a:cs typeface="Arial"/>
              </a:rPr>
              <a:t>a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l)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16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88361" y="3288537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08744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86546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275863" y="3275694"/>
            <a:ext cx="203200" cy="55880"/>
            <a:chOff x="3275863" y="3275694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3339032" y="3278225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75863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542982" y="3274429"/>
            <a:ext cx="203200" cy="58419"/>
            <a:chOff x="3542982" y="3274429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3631883" y="3290925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42982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19183" y="327822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3810101" y="3284575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53434" y="3278225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4326582" y="3275694"/>
            <a:ext cx="238760" cy="57150"/>
            <a:chOff x="4326582" y="3275694"/>
            <a:chExt cx="238760" cy="57150"/>
          </a:xfrm>
        </p:grpSpPr>
        <p:sp>
          <p:nvSpPr>
            <p:cNvPr id="15" name="object 15"/>
            <p:cNvSpPr/>
            <p:nvPr/>
          </p:nvSpPr>
          <p:spPr>
            <a:xfrm>
              <a:off x="4451033" y="3308705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23969" y="3282210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329112" y="3278225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0" y="-12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4608004" y="0"/>
                </a:moveTo>
                <a:lnTo>
                  <a:pt x="0" y="0"/>
                </a:lnTo>
                <a:lnTo>
                  <a:pt x="0" y="321500"/>
                </a:lnTo>
                <a:lnTo>
                  <a:pt x="4608004" y="3215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Acting</a:t>
            </a:r>
            <a:r>
              <a:rPr spc="40" dirty="0"/>
              <a:t> </a:t>
            </a:r>
            <a:r>
              <a:rPr dirty="0"/>
              <a:t>Humanly:</a:t>
            </a:r>
            <a:r>
              <a:rPr spc="145" dirty="0"/>
              <a:t> </a:t>
            </a:r>
            <a:r>
              <a:rPr dirty="0"/>
              <a:t>The</a:t>
            </a:r>
            <a:r>
              <a:rPr spc="45" dirty="0"/>
              <a:t> </a:t>
            </a:r>
            <a:r>
              <a:rPr dirty="0"/>
              <a:t>Turing</a:t>
            </a:r>
            <a:r>
              <a:rPr spc="45" dirty="0"/>
              <a:t> </a:t>
            </a:r>
            <a:r>
              <a:rPr spc="-10" dirty="0"/>
              <a:t>Test</a:t>
            </a:r>
            <a:r>
              <a:rPr spc="40" dirty="0"/>
              <a:t> </a:t>
            </a:r>
            <a:r>
              <a:rPr dirty="0"/>
              <a:t>Approach</a:t>
            </a:r>
            <a:r>
              <a:rPr spc="45" dirty="0"/>
              <a:t> </a:t>
            </a:r>
            <a:r>
              <a:rPr spc="-10" dirty="0"/>
              <a:t>[cont.]</a:t>
            </a:r>
          </a:p>
        </p:txBody>
      </p:sp>
      <p:grpSp>
        <p:nvGrpSpPr>
          <p:cNvPr id="20" name="object 20"/>
          <p:cNvGrpSpPr/>
          <p:nvPr/>
        </p:nvGrpSpPr>
        <p:grpSpPr>
          <a:xfrm>
            <a:off x="129196" y="360095"/>
            <a:ext cx="4400550" cy="2500630"/>
            <a:chOff x="129196" y="360095"/>
            <a:chExt cx="4400550" cy="2500630"/>
          </a:xfrm>
        </p:grpSpPr>
        <p:sp>
          <p:nvSpPr>
            <p:cNvPr id="21" name="object 21"/>
            <p:cNvSpPr/>
            <p:nvPr/>
          </p:nvSpPr>
          <p:spPr>
            <a:xfrm>
              <a:off x="129196" y="360095"/>
              <a:ext cx="4349750" cy="196215"/>
            </a:xfrm>
            <a:custGeom>
              <a:avLst/>
              <a:gdLst/>
              <a:ahLst/>
              <a:cxnLst/>
              <a:rect l="l" t="t" r="r" b="b"/>
              <a:pathLst>
                <a:path w="4349750" h="19621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6133"/>
                  </a:lnTo>
                  <a:lnTo>
                    <a:pt x="4349657" y="196133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543572"/>
              <a:ext cx="4349657" cy="5060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759075"/>
              <a:ext cx="101600" cy="1016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746375"/>
              <a:ext cx="4298856" cy="11430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04330"/>
              <a:ext cx="50800" cy="235474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29196" y="587831"/>
              <a:ext cx="4349750" cy="2222500"/>
            </a:xfrm>
            <a:custGeom>
              <a:avLst/>
              <a:gdLst/>
              <a:ahLst/>
              <a:cxnLst/>
              <a:rect l="l" t="t" r="r" b="b"/>
              <a:pathLst>
                <a:path w="4349750" h="2222500">
                  <a:moveTo>
                    <a:pt x="4349657" y="0"/>
                  </a:moveTo>
                  <a:lnTo>
                    <a:pt x="0" y="0"/>
                  </a:lnTo>
                  <a:lnTo>
                    <a:pt x="0" y="2171244"/>
                  </a:lnTo>
                  <a:lnTo>
                    <a:pt x="4008" y="2190968"/>
                  </a:lnTo>
                  <a:lnTo>
                    <a:pt x="14922" y="2207121"/>
                  </a:lnTo>
                  <a:lnTo>
                    <a:pt x="31075" y="2218035"/>
                  </a:lnTo>
                  <a:lnTo>
                    <a:pt x="50800" y="2222044"/>
                  </a:lnTo>
                  <a:lnTo>
                    <a:pt x="4298856" y="2222044"/>
                  </a:lnTo>
                  <a:lnTo>
                    <a:pt x="4318581" y="2218035"/>
                  </a:lnTo>
                  <a:lnTo>
                    <a:pt x="4334734" y="2207121"/>
                  </a:lnTo>
                  <a:lnTo>
                    <a:pt x="4345648" y="2190968"/>
                  </a:lnTo>
                  <a:lnTo>
                    <a:pt x="4349657" y="217124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78853" y="442403"/>
              <a:ext cx="0" cy="2336165"/>
            </a:xfrm>
            <a:custGeom>
              <a:avLst/>
              <a:gdLst/>
              <a:ahLst/>
              <a:cxnLst/>
              <a:rect l="l" t="t" r="r" b="b"/>
              <a:pathLst>
                <a:path h="2336165">
                  <a:moveTo>
                    <a:pt x="0" y="233572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78853" y="42970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41700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853" y="40430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632536"/>
              <a:ext cx="76809" cy="7680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014641"/>
              <a:ext cx="76809" cy="7680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224673"/>
              <a:ext cx="76809" cy="7680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606778"/>
              <a:ext cx="76809" cy="7680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2236876"/>
              <a:ext cx="76809" cy="7680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2446909"/>
              <a:ext cx="76809" cy="7680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2656941"/>
              <a:ext cx="76809" cy="76809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129196" y="2923844"/>
            <a:ext cx="4400550" cy="508000"/>
            <a:chOff x="129196" y="2923844"/>
            <a:chExt cx="4400550" cy="508000"/>
          </a:xfrm>
        </p:grpSpPr>
        <p:sp>
          <p:nvSpPr>
            <p:cNvPr id="39" name="object 39"/>
            <p:cNvSpPr/>
            <p:nvPr/>
          </p:nvSpPr>
          <p:spPr>
            <a:xfrm>
              <a:off x="129196" y="2923844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9997" y="3329952"/>
              <a:ext cx="101600" cy="1016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0797" y="3317252"/>
              <a:ext cx="4298856" cy="11430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78853" y="2974403"/>
              <a:ext cx="50800" cy="355549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29196" y="2968258"/>
              <a:ext cx="4349750" cy="412750"/>
            </a:xfrm>
            <a:custGeom>
              <a:avLst/>
              <a:gdLst/>
              <a:ahLst/>
              <a:cxnLst/>
              <a:rect l="l" t="t" r="r" b="b"/>
              <a:pathLst>
                <a:path w="4349750" h="412750">
                  <a:moveTo>
                    <a:pt x="4349657" y="0"/>
                  </a:moveTo>
                  <a:lnTo>
                    <a:pt x="0" y="0"/>
                  </a:lnTo>
                  <a:lnTo>
                    <a:pt x="0" y="361694"/>
                  </a:lnTo>
                  <a:lnTo>
                    <a:pt x="4008" y="381419"/>
                  </a:lnTo>
                  <a:lnTo>
                    <a:pt x="14922" y="397572"/>
                  </a:lnTo>
                  <a:lnTo>
                    <a:pt x="31075" y="408486"/>
                  </a:lnTo>
                  <a:lnTo>
                    <a:pt x="50800" y="412494"/>
                  </a:lnTo>
                  <a:lnTo>
                    <a:pt x="4298856" y="412494"/>
                  </a:lnTo>
                  <a:lnTo>
                    <a:pt x="4318581" y="408486"/>
                  </a:lnTo>
                  <a:lnTo>
                    <a:pt x="4334734" y="397572"/>
                  </a:lnTo>
                  <a:lnTo>
                    <a:pt x="4345648" y="381419"/>
                  </a:lnTo>
                  <a:lnTo>
                    <a:pt x="4349657" y="36169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478853" y="3012495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650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478853" y="299979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478853" y="298709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478853" y="297439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1010" y="3016135"/>
              <a:ext cx="76809" cy="7680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1010" y="3226168"/>
              <a:ext cx="76809" cy="76809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67297" y="303312"/>
            <a:ext cx="4107815" cy="304292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Capabilities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for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passing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the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Turing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 Test</a:t>
            </a:r>
            <a:endParaRPr sz="1100" dirty="0">
              <a:latin typeface="Arial"/>
              <a:cs typeface="Arial"/>
            </a:endParaRPr>
          </a:p>
          <a:p>
            <a:pPr marL="289560" marR="342265">
              <a:lnSpc>
                <a:spcPct val="102600"/>
              </a:lnSpc>
              <a:spcBef>
                <a:spcPts val="310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natural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language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processing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enable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communicate </a:t>
            </a:r>
            <a:r>
              <a:rPr sz="1100" dirty="0">
                <a:latin typeface="Arial"/>
                <a:cs typeface="Arial"/>
              </a:rPr>
              <a:t>successfully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English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(or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other)</a:t>
            </a:r>
            <a:endParaRPr sz="1100" dirty="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5"/>
              </a:spcBef>
            </a:pP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knowledge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representation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store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what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knows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or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hears</a:t>
            </a:r>
            <a:endParaRPr sz="1100" dirty="0">
              <a:latin typeface="Arial"/>
              <a:cs typeface="Arial"/>
            </a:endParaRPr>
          </a:p>
          <a:p>
            <a:pPr marL="289560" marR="194945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automated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reasoning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answer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questions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draw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new </a:t>
            </a:r>
            <a:r>
              <a:rPr sz="1100" spc="-10" dirty="0">
                <a:latin typeface="Arial"/>
                <a:cs typeface="Arial"/>
              </a:rPr>
              <a:t>conclusions</a:t>
            </a:r>
            <a:endParaRPr sz="1100" dirty="0">
              <a:latin typeface="Arial"/>
              <a:cs typeface="Arial"/>
            </a:endParaRPr>
          </a:p>
          <a:p>
            <a:pPr marL="289560" marR="5080">
              <a:lnSpc>
                <a:spcPct val="102699"/>
              </a:lnSpc>
              <a:spcBef>
                <a:spcPts val="300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machine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learning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adapt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new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circumstances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detect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extrapolate patterns</a:t>
            </a:r>
            <a:endParaRPr sz="1100" dirty="0">
              <a:latin typeface="Arial"/>
              <a:cs typeface="Arial"/>
            </a:endParaRPr>
          </a:p>
          <a:p>
            <a:pPr marL="289560" marR="224790" indent="-277495">
              <a:lnSpc>
                <a:spcPct val="125299"/>
              </a:lnSpc>
              <a:spcBef>
                <a:spcPts val="295"/>
              </a:spcBef>
            </a:pPr>
            <a:r>
              <a:rPr sz="1100" dirty="0">
                <a:latin typeface="Arial"/>
                <a:cs typeface="Arial"/>
              </a:rPr>
              <a:t>For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0000FF"/>
                </a:solidFill>
                <a:latin typeface="Arial"/>
                <a:cs typeface="Arial"/>
              </a:rPr>
              <a:t>Total</a:t>
            </a:r>
            <a:r>
              <a:rPr sz="11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0000FF"/>
                </a:solidFill>
                <a:latin typeface="Arial"/>
                <a:cs typeface="Arial"/>
              </a:rPr>
              <a:t>Turing</a:t>
            </a:r>
            <a:r>
              <a:rPr sz="11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test</a:t>
            </a:r>
            <a:r>
              <a:rPr sz="11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(with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physical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interaction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wrt.</a:t>
            </a:r>
            <a:r>
              <a:rPr sz="1100" spc="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interrogator):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computer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vision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perceive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objects</a:t>
            </a:r>
            <a:endParaRPr sz="1100" dirty="0">
              <a:latin typeface="Arial"/>
              <a:cs typeface="Arial"/>
            </a:endParaRPr>
          </a:p>
          <a:p>
            <a:pPr marL="289560" marR="950594">
              <a:lnSpc>
                <a:spcPct val="125299"/>
              </a:lnSpc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computer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speech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communicate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orally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robotics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manipulate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objects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move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about</a:t>
            </a:r>
            <a:endParaRPr sz="11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45"/>
              </a:spcBef>
            </a:pPr>
            <a:endParaRPr sz="1100" dirty="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</a:pPr>
            <a:r>
              <a:rPr sz="1100" dirty="0">
                <a:latin typeface="Arial"/>
                <a:cs typeface="Arial"/>
              </a:rPr>
              <a:t>These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disciplines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compose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most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AI</a:t>
            </a:r>
            <a:endParaRPr sz="1100" dirty="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4"/>
              </a:spcBef>
            </a:pPr>
            <a:r>
              <a:rPr sz="1100" spc="-25" dirty="0">
                <a:latin typeface="Arial"/>
                <a:cs typeface="Arial"/>
              </a:rPr>
              <a:t>Turing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40" dirty="0">
                <a:latin typeface="Arial"/>
                <a:cs typeface="Arial"/>
              </a:rPr>
              <a:t>Test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still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relevant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AI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(although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not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 err="1">
                <a:latin typeface="Arial"/>
                <a:cs typeface="Arial"/>
              </a:rPr>
              <a:t>fundament</a:t>
            </a:r>
            <a:r>
              <a:rPr sz="1100" u="dbl" spc="-10" dirty="0" err="1">
                <a:uFill>
                  <a:solidFill>
                    <a:srgbClr val="ADADE0"/>
                  </a:solidFill>
                </a:uFill>
                <a:latin typeface="Arial"/>
                <a:cs typeface="Arial"/>
              </a:rPr>
              <a:t>a</a:t>
            </a:r>
            <a:r>
              <a:rPr lang="en-IN" sz="1100" spc="-10" dirty="0">
                <a:latin typeface="Arial"/>
                <a:cs typeface="Arial"/>
              </a:rPr>
              <a:t>l</a:t>
            </a:r>
            <a:r>
              <a:rPr sz="1100" spc="-10" dirty="0">
                <a:latin typeface="Arial"/>
                <a:cs typeface="Arial"/>
              </a:rPr>
              <a:t>)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16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Acting</a:t>
            </a:r>
            <a:r>
              <a:rPr spc="40" dirty="0"/>
              <a:t> </a:t>
            </a:r>
            <a:r>
              <a:rPr dirty="0"/>
              <a:t>Humanly:</a:t>
            </a:r>
            <a:r>
              <a:rPr spc="145" dirty="0"/>
              <a:t> </a:t>
            </a:r>
            <a:r>
              <a:rPr dirty="0"/>
              <a:t>The</a:t>
            </a:r>
            <a:r>
              <a:rPr spc="45" dirty="0"/>
              <a:t> </a:t>
            </a:r>
            <a:r>
              <a:rPr dirty="0"/>
              <a:t>Turing</a:t>
            </a:r>
            <a:r>
              <a:rPr spc="45" dirty="0"/>
              <a:t> </a:t>
            </a:r>
            <a:r>
              <a:rPr spc="-10" dirty="0"/>
              <a:t>Test</a:t>
            </a:r>
            <a:r>
              <a:rPr spc="40" dirty="0"/>
              <a:t> </a:t>
            </a:r>
            <a:r>
              <a:rPr dirty="0"/>
              <a:t>Approach</a:t>
            </a:r>
            <a:r>
              <a:rPr spc="45" dirty="0"/>
              <a:t> </a:t>
            </a:r>
            <a:r>
              <a:rPr spc="-10" dirty="0"/>
              <a:t>[cont.]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432091"/>
            <a:ext cx="4400550" cy="1174750"/>
            <a:chOff x="129196" y="432091"/>
            <a:chExt cx="4400550" cy="1174750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196215"/>
            </a:xfrm>
            <a:custGeom>
              <a:avLst/>
              <a:gdLst/>
              <a:ahLst/>
              <a:cxnLst/>
              <a:rect l="l" t="t" r="r" b="b"/>
              <a:pathLst>
                <a:path w="4349750" h="19621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6133"/>
                  </a:lnTo>
                  <a:lnTo>
                    <a:pt x="4349657" y="196133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15569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1504734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1492034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76326"/>
              <a:ext cx="50800" cy="102840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659849"/>
              <a:ext cx="4349750" cy="895985"/>
            </a:xfrm>
            <a:custGeom>
              <a:avLst/>
              <a:gdLst/>
              <a:ahLst/>
              <a:cxnLst/>
              <a:rect l="l" t="t" r="r" b="b"/>
              <a:pathLst>
                <a:path w="4349750" h="895985">
                  <a:moveTo>
                    <a:pt x="4349657" y="0"/>
                  </a:moveTo>
                  <a:lnTo>
                    <a:pt x="0" y="0"/>
                  </a:lnTo>
                  <a:lnTo>
                    <a:pt x="0" y="844884"/>
                  </a:lnTo>
                  <a:lnTo>
                    <a:pt x="4008" y="864609"/>
                  </a:lnTo>
                  <a:lnTo>
                    <a:pt x="14922" y="880761"/>
                  </a:lnTo>
                  <a:lnTo>
                    <a:pt x="31075" y="891676"/>
                  </a:lnTo>
                  <a:lnTo>
                    <a:pt x="50800" y="895684"/>
                  </a:lnTo>
                  <a:lnTo>
                    <a:pt x="4298856" y="895684"/>
                  </a:lnTo>
                  <a:lnTo>
                    <a:pt x="4318581" y="891676"/>
                  </a:lnTo>
                  <a:lnTo>
                    <a:pt x="4334734" y="880761"/>
                  </a:lnTo>
                  <a:lnTo>
                    <a:pt x="4345648" y="864609"/>
                  </a:lnTo>
                  <a:lnTo>
                    <a:pt x="4349657" y="84488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14422"/>
              <a:ext cx="0" cy="1009650"/>
            </a:xfrm>
            <a:custGeom>
              <a:avLst/>
              <a:gdLst/>
              <a:ahLst/>
              <a:cxnLst/>
              <a:rect l="l" t="t" r="r" b="b"/>
              <a:pathLst>
                <a:path h="1009650">
                  <a:moveTo>
                    <a:pt x="0" y="100936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0172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902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47632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07720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051623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226477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1418552"/>
              <a:ext cx="61874" cy="61874"/>
            </a:xfrm>
            <a:prstGeom prst="rect">
              <a:avLst/>
            </a:prstGeom>
          </p:spPr>
        </p:pic>
      </p:grpSp>
      <p:sp>
        <p:nvSpPr>
          <p:cNvPr id="18" name="object 18"/>
          <p:cNvSpPr/>
          <p:nvPr/>
        </p:nvSpPr>
        <p:spPr>
          <a:xfrm>
            <a:off x="129196" y="1669490"/>
            <a:ext cx="4349750" cy="196215"/>
          </a:xfrm>
          <a:custGeom>
            <a:avLst/>
            <a:gdLst/>
            <a:ahLst/>
            <a:cxnLst/>
            <a:rect l="l" t="t" r="r" b="b"/>
            <a:pathLst>
              <a:path w="4349750" h="196214">
                <a:moveTo>
                  <a:pt x="4298856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96133"/>
                </a:lnTo>
                <a:lnTo>
                  <a:pt x="4349657" y="196133"/>
                </a:lnTo>
                <a:lnTo>
                  <a:pt x="4349657" y="50800"/>
                </a:lnTo>
                <a:lnTo>
                  <a:pt x="4345648" y="31075"/>
                </a:lnTo>
                <a:lnTo>
                  <a:pt x="4334734" y="14922"/>
                </a:lnTo>
                <a:lnTo>
                  <a:pt x="4318581" y="4008"/>
                </a:lnTo>
                <a:lnTo>
                  <a:pt x="4298856" y="0"/>
                </a:lnTo>
                <a:close/>
              </a:path>
            </a:pathLst>
          </a:custGeom>
          <a:solidFill>
            <a:srgbClr val="F8F8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67297" y="372146"/>
            <a:ext cx="4241800" cy="147828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Some</a:t>
            </a:r>
            <a:r>
              <a:rPr sz="1100" spc="-4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successes</a:t>
            </a:r>
            <a:r>
              <a:rPr sz="1100" spc="-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with</a:t>
            </a:r>
            <a:r>
              <a:rPr sz="1100" spc="-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Turing</a:t>
            </a:r>
            <a:r>
              <a:rPr sz="1100" spc="-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test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ts val="1200"/>
              </a:lnSpc>
              <a:spcBef>
                <a:spcPts val="509"/>
              </a:spcBef>
            </a:pPr>
            <a:r>
              <a:rPr sz="1100" dirty="0">
                <a:latin typeface="Arial"/>
                <a:cs typeface="Arial"/>
              </a:rPr>
              <a:t>(2014)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chatbot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Eugene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Goostman,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mimicking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answer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of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13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years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old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30" dirty="0">
                <a:latin typeface="Arial"/>
                <a:cs typeface="Arial"/>
              </a:rPr>
              <a:t>boy,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has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succeeded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test.</a:t>
            </a:r>
            <a:endParaRPr sz="1100">
              <a:latin typeface="Arial"/>
              <a:cs typeface="Arial"/>
            </a:endParaRPr>
          </a:p>
          <a:p>
            <a:pPr marL="566420">
              <a:lnSpc>
                <a:spcPct val="100000"/>
              </a:lnSpc>
              <a:spcBef>
                <a:spcPts val="150"/>
              </a:spcBef>
            </a:pPr>
            <a:r>
              <a:rPr sz="1000" dirty="0">
                <a:latin typeface="Arial"/>
                <a:cs typeface="Arial"/>
              </a:rPr>
              <a:t>chatbots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are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now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frequently</a:t>
            </a:r>
            <a:r>
              <a:rPr sz="1000" spc="-10" dirty="0">
                <a:latin typeface="Arial"/>
                <a:cs typeface="Arial"/>
              </a:rPr>
              <a:t> available</a:t>
            </a:r>
            <a:endParaRPr sz="10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95"/>
              </a:spcBef>
            </a:pPr>
            <a:r>
              <a:rPr sz="1100" spc="-10" dirty="0">
                <a:latin typeface="Arial"/>
                <a:cs typeface="Arial"/>
              </a:rPr>
              <a:t>vocal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assistants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now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common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use</a:t>
            </a:r>
            <a:endParaRPr sz="1100">
              <a:latin typeface="Arial"/>
              <a:cs typeface="Arial"/>
            </a:endParaRPr>
          </a:p>
          <a:p>
            <a:pPr marL="56642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e.g.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Alexa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(Amazon),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Siri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(Apple),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Cortana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(Microsoft),</a:t>
            </a:r>
            <a:r>
              <a:rPr sz="1000" spc="-25" dirty="0">
                <a:latin typeface="Arial"/>
                <a:cs typeface="Arial"/>
              </a:rPr>
              <a:t> ...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E0E0F3"/>
                </a:solidFill>
                <a:latin typeface="Arial"/>
                <a:cs typeface="Arial"/>
              </a:rPr>
              <a:t>Limitations</a:t>
            </a:r>
            <a:r>
              <a:rPr sz="1100" spc="-35" dirty="0">
                <a:solidFill>
                  <a:srgbClr val="E0E0F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0E0F3"/>
                </a:solidFill>
                <a:latin typeface="Arial"/>
                <a:cs typeface="Arial"/>
              </a:rPr>
              <a:t>of</a:t>
            </a:r>
            <a:r>
              <a:rPr sz="1100" spc="-35" dirty="0">
                <a:solidFill>
                  <a:srgbClr val="E0E0F3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E0E0F3"/>
                </a:solidFill>
                <a:latin typeface="Arial"/>
                <a:cs typeface="Arial"/>
              </a:rPr>
              <a:t>Turing</a:t>
            </a:r>
            <a:r>
              <a:rPr sz="1100" spc="-30" dirty="0">
                <a:solidFill>
                  <a:srgbClr val="E0E0F3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E0E0F3"/>
                </a:solidFill>
                <a:latin typeface="Arial"/>
                <a:cs typeface="Arial"/>
              </a:rPr>
              <a:t>Test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29196" y="1713716"/>
            <a:ext cx="4400550" cy="1742439"/>
            <a:chOff x="129196" y="1713716"/>
            <a:chExt cx="4400550" cy="1742439"/>
          </a:xfrm>
        </p:grpSpPr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196" y="1852980"/>
              <a:ext cx="4349657" cy="5060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9997" y="3372853"/>
              <a:ext cx="101600" cy="8314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0797" y="3360153"/>
              <a:ext cx="4298856" cy="9584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78853" y="1713738"/>
              <a:ext cx="50800" cy="165911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29196" y="1897243"/>
              <a:ext cx="4349750" cy="1526540"/>
            </a:xfrm>
            <a:custGeom>
              <a:avLst/>
              <a:gdLst/>
              <a:ahLst/>
              <a:cxnLst/>
              <a:rect l="l" t="t" r="r" b="b"/>
              <a:pathLst>
                <a:path w="4349750" h="1526539">
                  <a:moveTo>
                    <a:pt x="4349657" y="0"/>
                  </a:moveTo>
                  <a:lnTo>
                    <a:pt x="0" y="0"/>
                  </a:lnTo>
                  <a:lnTo>
                    <a:pt x="0" y="1475609"/>
                  </a:lnTo>
                  <a:lnTo>
                    <a:pt x="4008" y="1495334"/>
                  </a:lnTo>
                  <a:lnTo>
                    <a:pt x="14922" y="1511487"/>
                  </a:lnTo>
                  <a:lnTo>
                    <a:pt x="31075" y="1522401"/>
                  </a:lnTo>
                  <a:lnTo>
                    <a:pt x="50800" y="1526409"/>
                  </a:lnTo>
                  <a:lnTo>
                    <a:pt x="4298856" y="1526409"/>
                  </a:lnTo>
                  <a:lnTo>
                    <a:pt x="4318581" y="1522401"/>
                  </a:lnTo>
                  <a:lnTo>
                    <a:pt x="4334734" y="1511487"/>
                  </a:lnTo>
                  <a:lnTo>
                    <a:pt x="4345648" y="1495334"/>
                  </a:lnTo>
                  <a:lnTo>
                    <a:pt x="4349657" y="147560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BFB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78853" y="1751816"/>
              <a:ext cx="0" cy="1640205"/>
            </a:xfrm>
            <a:custGeom>
              <a:avLst/>
              <a:gdLst/>
              <a:ahLst/>
              <a:cxnLst/>
              <a:rect l="l" t="t" r="r" b="b"/>
              <a:pathLst>
                <a:path h="1640204">
                  <a:moveTo>
                    <a:pt x="0" y="164008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78853" y="17391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78853" y="17264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17137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10" y="1941931"/>
              <a:ext cx="76809" cy="7680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1010" y="2324049"/>
              <a:ext cx="76809" cy="7680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1010" y="2706154"/>
              <a:ext cx="76809" cy="7680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1010" y="2916186"/>
              <a:ext cx="76809" cy="7680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1010" y="3126219"/>
              <a:ext cx="76809" cy="76809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444385" y="1870035"/>
            <a:ext cx="3728085" cy="154813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81915">
              <a:lnSpc>
                <a:spcPct val="102600"/>
              </a:lnSpc>
              <a:spcBef>
                <a:spcPts val="55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not</a:t>
            </a:r>
            <a:r>
              <a:rPr sz="1100" spc="-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reproducible,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constructive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 or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amenable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 to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mathematical analysis</a:t>
            </a:r>
            <a:endParaRPr sz="1100" dirty="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AI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researchers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devoted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little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effort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to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make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systems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pass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the Turing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D8D8D8"/>
                </a:solidFill>
                <a:latin typeface="Arial"/>
                <a:cs typeface="Arial"/>
              </a:rPr>
              <a:t>Test</a:t>
            </a:r>
            <a:endParaRPr sz="1100" dirty="0">
              <a:latin typeface="Arial"/>
              <a:cs typeface="Arial"/>
            </a:endParaRPr>
          </a:p>
          <a:p>
            <a:pPr marL="12700" marR="53975" indent="38100">
              <a:lnSpc>
                <a:spcPct val="125299"/>
              </a:lnSpc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[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Do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humans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always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pass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the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Turing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test?</a:t>
            </a:r>
            <a:r>
              <a:rPr sz="1100" spc="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(See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e.g.</a:t>
            </a:r>
            <a:r>
              <a:rPr sz="1100" spc="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u="sng" dirty="0">
                <a:solidFill>
                  <a:srgbClr val="EED8F8"/>
                </a:solidFill>
                <a:uFill>
                  <a:solidFill>
                    <a:srgbClr val="EED8F8"/>
                  </a:solidFill>
                </a:uFill>
                <a:latin typeface="Arial"/>
                <a:cs typeface="Arial"/>
                <a:hlinkClick r:id="rId19"/>
              </a:rPr>
              <a:t>here</a:t>
            </a:r>
            <a:r>
              <a:rPr sz="1100" u="none" dirty="0">
                <a:solidFill>
                  <a:srgbClr val="D8D8D8"/>
                </a:solidFill>
                <a:latin typeface="Arial"/>
                <a:cs typeface="Arial"/>
              </a:rPr>
              <a:t>)</a:t>
            </a:r>
            <a:r>
              <a:rPr sz="1100" u="none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u="none" spc="-50" dirty="0">
                <a:solidFill>
                  <a:srgbClr val="D8D8D8"/>
                </a:solidFill>
                <a:latin typeface="Arial"/>
                <a:cs typeface="Arial"/>
              </a:rPr>
              <a:t>] </a:t>
            </a:r>
            <a:r>
              <a:rPr sz="1100" u="none" dirty="0">
                <a:solidFill>
                  <a:srgbClr val="F6DEDE"/>
                </a:solidFill>
                <a:latin typeface="Arial"/>
                <a:cs typeface="Arial"/>
              </a:rPr>
              <a:t>Should</a:t>
            </a:r>
            <a:r>
              <a:rPr sz="1100" u="none" spc="-5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u="none" dirty="0">
                <a:solidFill>
                  <a:srgbClr val="F6DEDE"/>
                </a:solidFill>
                <a:latin typeface="Arial"/>
                <a:cs typeface="Arial"/>
              </a:rPr>
              <a:t>we</a:t>
            </a:r>
            <a:r>
              <a:rPr sz="1100" u="none" spc="-5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u="none" dirty="0">
                <a:solidFill>
                  <a:srgbClr val="F6DEDE"/>
                </a:solidFill>
                <a:latin typeface="Arial"/>
                <a:cs typeface="Arial"/>
              </a:rPr>
              <a:t>really</a:t>
            </a:r>
            <a:r>
              <a:rPr sz="1100" u="none" spc="-5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u="none" dirty="0">
                <a:solidFill>
                  <a:srgbClr val="F6DEDE"/>
                </a:solidFill>
                <a:latin typeface="Arial"/>
                <a:cs typeface="Arial"/>
              </a:rPr>
              <a:t>emulate</a:t>
            </a:r>
            <a:r>
              <a:rPr sz="1100" u="none" spc="-5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u="none" dirty="0">
                <a:solidFill>
                  <a:srgbClr val="F6DEDE"/>
                </a:solidFill>
                <a:latin typeface="Arial"/>
                <a:cs typeface="Arial"/>
              </a:rPr>
              <a:t>humans</a:t>
            </a:r>
            <a:r>
              <a:rPr sz="1100" u="none" spc="-5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u="none" dirty="0">
                <a:solidFill>
                  <a:srgbClr val="F6DEDE"/>
                </a:solidFill>
                <a:latin typeface="Arial"/>
                <a:cs typeface="Arial"/>
              </a:rPr>
              <a:t>to</a:t>
            </a:r>
            <a:r>
              <a:rPr sz="1100" u="none" spc="-5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u="none" spc="-10" dirty="0">
                <a:solidFill>
                  <a:srgbClr val="F6DEDE"/>
                </a:solidFill>
                <a:latin typeface="Arial"/>
                <a:cs typeface="Arial"/>
              </a:rPr>
              <a:t>achieve</a:t>
            </a:r>
            <a:r>
              <a:rPr sz="1100" u="none" spc="-5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u="none" spc="-10" dirty="0">
                <a:solidFill>
                  <a:srgbClr val="F6DEDE"/>
                </a:solidFill>
                <a:latin typeface="Arial"/>
                <a:cs typeface="Arial"/>
              </a:rPr>
              <a:t>intelligence?</a:t>
            </a:r>
            <a:endParaRPr sz="1100" dirty="0">
              <a:latin typeface="Arial"/>
              <a:cs typeface="Arial"/>
            </a:endParaRPr>
          </a:p>
          <a:p>
            <a:pPr marL="12700" marR="123825">
              <a:lnSpc>
                <a:spcPct val="102600"/>
              </a:lnSpc>
              <a:spcBef>
                <a:spcPts val="300"/>
              </a:spcBef>
            </a:pP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Shouldn’t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we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study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the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underlying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principles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of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intelligence instead?</a:t>
            </a:r>
            <a:endParaRPr sz="11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17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Acting</a:t>
            </a:r>
            <a:r>
              <a:rPr spc="40" dirty="0"/>
              <a:t> </a:t>
            </a:r>
            <a:r>
              <a:rPr dirty="0"/>
              <a:t>Humanly:</a:t>
            </a:r>
            <a:r>
              <a:rPr spc="145" dirty="0"/>
              <a:t> </a:t>
            </a:r>
            <a:r>
              <a:rPr dirty="0"/>
              <a:t>The</a:t>
            </a:r>
            <a:r>
              <a:rPr spc="45" dirty="0"/>
              <a:t> </a:t>
            </a:r>
            <a:r>
              <a:rPr dirty="0"/>
              <a:t>Turing</a:t>
            </a:r>
            <a:r>
              <a:rPr spc="45" dirty="0"/>
              <a:t> </a:t>
            </a:r>
            <a:r>
              <a:rPr spc="-10" dirty="0"/>
              <a:t>Test</a:t>
            </a:r>
            <a:r>
              <a:rPr spc="40" dirty="0"/>
              <a:t> </a:t>
            </a:r>
            <a:r>
              <a:rPr dirty="0"/>
              <a:t>Approach</a:t>
            </a:r>
            <a:r>
              <a:rPr spc="45" dirty="0"/>
              <a:t> </a:t>
            </a:r>
            <a:r>
              <a:rPr spc="-10" dirty="0"/>
              <a:t>[cont.]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432091"/>
            <a:ext cx="4400550" cy="1174750"/>
            <a:chOff x="129196" y="432091"/>
            <a:chExt cx="4400550" cy="1174750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196215"/>
            </a:xfrm>
            <a:custGeom>
              <a:avLst/>
              <a:gdLst/>
              <a:ahLst/>
              <a:cxnLst/>
              <a:rect l="l" t="t" r="r" b="b"/>
              <a:pathLst>
                <a:path w="4349750" h="19621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6133"/>
                  </a:lnTo>
                  <a:lnTo>
                    <a:pt x="4349657" y="196133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15569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1504734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1492034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76326"/>
              <a:ext cx="50800" cy="102840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659849"/>
              <a:ext cx="4349750" cy="895985"/>
            </a:xfrm>
            <a:custGeom>
              <a:avLst/>
              <a:gdLst/>
              <a:ahLst/>
              <a:cxnLst/>
              <a:rect l="l" t="t" r="r" b="b"/>
              <a:pathLst>
                <a:path w="4349750" h="895985">
                  <a:moveTo>
                    <a:pt x="4349657" y="0"/>
                  </a:moveTo>
                  <a:lnTo>
                    <a:pt x="0" y="0"/>
                  </a:lnTo>
                  <a:lnTo>
                    <a:pt x="0" y="844884"/>
                  </a:lnTo>
                  <a:lnTo>
                    <a:pt x="4008" y="864609"/>
                  </a:lnTo>
                  <a:lnTo>
                    <a:pt x="14922" y="880761"/>
                  </a:lnTo>
                  <a:lnTo>
                    <a:pt x="31075" y="891676"/>
                  </a:lnTo>
                  <a:lnTo>
                    <a:pt x="50800" y="895684"/>
                  </a:lnTo>
                  <a:lnTo>
                    <a:pt x="4298856" y="895684"/>
                  </a:lnTo>
                  <a:lnTo>
                    <a:pt x="4318581" y="891676"/>
                  </a:lnTo>
                  <a:lnTo>
                    <a:pt x="4334734" y="880761"/>
                  </a:lnTo>
                  <a:lnTo>
                    <a:pt x="4345648" y="864609"/>
                  </a:lnTo>
                  <a:lnTo>
                    <a:pt x="4349657" y="84488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14422"/>
              <a:ext cx="0" cy="1009650"/>
            </a:xfrm>
            <a:custGeom>
              <a:avLst/>
              <a:gdLst/>
              <a:ahLst/>
              <a:cxnLst/>
              <a:rect l="l" t="t" r="r" b="b"/>
              <a:pathLst>
                <a:path h="1009650">
                  <a:moveTo>
                    <a:pt x="0" y="100936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0172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902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47632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07720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051623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226477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1418552"/>
              <a:ext cx="61874" cy="61874"/>
            </a:xfrm>
            <a:prstGeom prst="rect">
              <a:avLst/>
            </a:prstGeom>
          </p:spPr>
        </p:pic>
      </p:grpSp>
      <p:sp>
        <p:nvSpPr>
          <p:cNvPr id="18" name="object 18"/>
          <p:cNvSpPr/>
          <p:nvPr/>
        </p:nvSpPr>
        <p:spPr>
          <a:xfrm>
            <a:off x="129196" y="1669490"/>
            <a:ext cx="4349750" cy="196215"/>
          </a:xfrm>
          <a:custGeom>
            <a:avLst/>
            <a:gdLst/>
            <a:ahLst/>
            <a:cxnLst/>
            <a:rect l="l" t="t" r="r" b="b"/>
            <a:pathLst>
              <a:path w="4349750" h="196214">
                <a:moveTo>
                  <a:pt x="4298856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96133"/>
                </a:lnTo>
                <a:lnTo>
                  <a:pt x="4349657" y="196133"/>
                </a:lnTo>
                <a:lnTo>
                  <a:pt x="4349657" y="50800"/>
                </a:lnTo>
                <a:lnTo>
                  <a:pt x="4345648" y="31075"/>
                </a:lnTo>
                <a:lnTo>
                  <a:pt x="4334734" y="14922"/>
                </a:lnTo>
                <a:lnTo>
                  <a:pt x="4318581" y="4008"/>
                </a:lnTo>
                <a:lnTo>
                  <a:pt x="4298856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67297" y="372146"/>
            <a:ext cx="4241800" cy="147828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Some</a:t>
            </a:r>
            <a:r>
              <a:rPr sz="1100" spc="-4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successes</a:t>
            </a:r>
            <a:r>
              <a:rPr sz="1100" spc="-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with</a:t>
            </a:r>
            <a:r>
              <a:rPr sz="1100" spc="-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Turing</a:t>
            </a:r>
            <a:r>
              <a:rPr sz="1100" spc="-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test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ts val="1200"/>
              </a:lnSpc>
              <a:spcBef>
                <a:spcPts val="509"/>
              </a:spcBef>
            </a:pPr>
            <a:r>
              <a:rPr sz="1100" dirty="0">
                <a:latin typeface="Arial"/>
                <a:cs typeface="Arial"/>
              </a:rPr>
              <a:t>(2014)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chatbot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Eugene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Goostman,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mimicking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answer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of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13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years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old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30" dirty="0">
                <a:latin typeface="Arial"/>
                <a:cs typeface="Arial"/>
              </a:rPr>
              <a:t>boy,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has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succeeded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test.</a:t>
            </a:r>
            <a:endParaRPr sz="1100">
              <a:latin typeface="Arial"/>
              <a:cs typeface="Arial"/>
            </a:endParaRPr>
          </a:p>
          <a:p>
            <a:pPr marL="566420">
              <a:lnSpc>
                <a:spcPct val="100000"/>
              </a:lnSpc>
              <a:spcBef>
                <a:spcPts val="150"/>
              </a:spcBef>
            </a:pPr>
            <a:r>
              <a:rPr sz="1000" dirty="0">
                <a:latin typeface="Arial"/>
                <a:cs typeface="Arial"/>
              </a:rPr>
              <a:t>chatbots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are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now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frequently</a:t>
            </a:r>
            <a:r>
              <a:rPr sz="1000" spc="-10" dirty="0">
                <a:latin typeface="Arial"/>
                <a:cs typeface="Arial"/>
              </a:rPr>
              <a:t> available</a:t>
            </a:r>
            <a:endParaRPr sz="10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95"/>
              </a:spcBef>
            </a:pPr>
            <a:r>
              <a:rPr sz="1100" spc="-10" dirty="0">
                <a:latin typeface="Arial"/>
                <a:cs typeface="Arial"/>
              </a:rPr>
              <a:t>vocal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assistants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now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common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use</a:t>
            </a:r>
            <a:endParaRPr sz="1100">
              <a:latin typeface="Arial"/>
              <a:cs typeface="Arial"/>
            </a:endParaRPr>
          </a:p>
          <a:p>
            <a:pPr marL="56642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e.g.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Alexa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(Amazon),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Siri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(Apple),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Cortana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(Microsoft),</a:t>
            </a:r>
            <a:r>
              <a:rPr sz="1000" spc="-25" dirty="0">
                <a:latin typeface="Arial"/>
                <a:cs typeface="Arial"/>
              </a:rPr>
              <a:t> ...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Limitations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of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Turing</a:t>
            </a:r>
            <a:r>
              <a:rPr sz="1100" spc="-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Test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29196" y="1713716"/>
            <a:ext cx="4400550" cy="1742439"/>
            <a:chOff x="129196" y="1713716"/>
            <a:chExt cx="4400550" cy="1742439"/>
          </a:xfrm>
        </p:grpSpPr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196" y="1852980"/>
              <a:ext cx="4349657" cy="5060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9997" y="3372853"/>
              <a:ext cx="101600" cy="8314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0797" y="3360153"/>
              <a:ext cx="4298856" cy="9584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78853" y="1713738"/>
              <a:ext cx="50800" cy="165911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29196" y="1897243"/>
              <a:ext cx="4349750" cy="1526540"/>
            </a:xfrm>
            <a:custGeom>
              <a:avLst/>
              <a:gdLst/>
              <a:ahLst/>
              <a:cxnLst/>
              <a:rect l="l" t="t" r="r" b="b"/>
              <a:pathLst>
                <a:path w="4349750" h="1526539">
                  <a:moveTo>
                    <a:pt x="4349657" y="0"/>
                  </a:moveTo>
                  <a:lnTo>
                    <a:pt x="0" y="0"/>
                  </a:lnTo>
                  <a:lnTo>
                    <a:pt x="0" y="1475609"/>
                  </a:lnTo>
                  <a:lnTo>
                    <a:pt x="4008" y="1495334"/>
                  </a:lnTo>
                  <a:lnTo>
                    <a:pt x="14922" y="1511487"/>
                  </a:lnTo>
                  <a:lnTo>
                    <a:pt x="31075" y="1522401"/>
                  </a:lnTo>
                  <a:lnTo>
                    <a:pt x="50800" y="1526409"/>
                  </a:lnTo>
                  <a:lnTo>
                    <a:pt x="4298856" y="1526409"/>
                  </a:lnTo>
                  <a:lnTo>
                    <a:pt x="4318581" y="1522401"/>
                  </a:lnTo>
                  <a:lnTo>
                    <a:pt x="4334734" y="1511487"/>
                  </a:lnTo>
                  <a:lnTo>
                    <a:pt x="4345648" y="1495334"/>
                  </a:lnTo>
                  <a:lnTo>
                    <a:pt x="4349657" y="147560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78853" y="1751816"/>
              <a:ext cx="0" cy="1640205"/>
            </a:xfrm>
            <a:custGeom>
              <a:avLst/>
              <a:gdLst/>
              <a:ahLst/>
              <a:cxnLst/>
              <a:rect l="l" t="t" r="r" b="b"/>
              <a:pathLst>
                <a:path h="1640204">
                  <a:moveTo>
                    <a:pt x="0" y="164008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78853" y="17391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78853" y="17264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17137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10" y="1941931"/>
              <a:ext cx="76809" cy="7680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1010" y="2324049"/>
              <a:ext cx="76809" cy="7680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1010" y="2706154"/>
              <a:ext cx="76809" cy="7680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1010" y="2916186"/>
              <a:ext cx="76809" cy="7680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1010" y="3126219"/>
              <a:ext cx="76809" cy="76809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444385" y="1870035"/>
            <a:ext cx="3728085" cy="154813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81915">
              <a:lnSpc>
                <a:spcPct val="102600"/>
              </a:lnSpc>
              <a:spcBef>
                <a:spcPts val="55"/>
              </a:spcBef>
            </a:pPr>
            <a:r>
              <a:rPr sz="1100" dirty="0">
                <a:latin typeface="Arial"/>
                <a:cs typeface="Arial"/>
              </a:rPr>
              <a:t>not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reproducible,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constructive</a:t>
            </a:r>
            <a:r>
              <a:rPr sz="1100" dirty="0">
                <a:latin typeface="Arial"/>
                <a:cs typeface="Arial"/>
              </a:rPr>
              <a:t> or </a:t>
            </a:r>
            <a:r>
              <a:rPr sz="1100" spc="-10" dirty="0">
                <a:latin typeface="Arial"/>
                <a:cs typeface="Arial"/>
              </a:rPr>
              <a:t>amenable</a:t>
            </a:r>
            <a:r>
              <a:rPr sz="1100" dirty="0">
                <a:latin typeface="Arial"/>
                <a:cs typeface="Arial"/>
              </a:rPr>
              <a:t> to </a:t>
            </a:r>
            <a:r>
              <a:rPr sz="1100" spc="-10" dirty="0">
                <a:latin typeface="Arial"/>
                <a:cs typeface="Arial"/>
              </a:rPr>
              <a:t>mathematical analysis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latin typeface="Arial"/>
                <a:cs typeface="Arial"/>
              </a:rPr>
              <a:t>AI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researchers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devoted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little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effort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make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systems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pass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the Turing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Test</a:t>
            </a:r>
            <a:endParaRPr sz="1100">
              <a:latin typeface="Arial"/>
              <a:cs typeface="Arial"/>
            </a:endParaRPr>
          </a:p>
          <a:p>
            <a:pPr marL="12700" marR="53975" indent="38100">
              <a:lnSpc>
                <a:spcPct val="125299"/>
              </a:lnSpc>
            </a:pPr>
            <a:r>
              <a:rPr sz="1100" dirty="0">
                <a:latin typeface="Arial"/>
                <a:cs typeface="Arial"/>
              </a:rPr>
              <a:t>[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Do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humans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always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pass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Turing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test?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(See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e.g.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u="sng" dirty="0">
                <a:solidFill>
                  <a:srgbClr val="9300D3"/>
                </a:solidFill>
                <a:uFill>
                  <a:solidFill>
                    <a:srgbClr val="9300D3"/>
                  </a:solidFill>
                </a:uFill>
                <a:latin typeface="Arial"/>
                <a:cs typeface="Arial"/>
                <a:hlinkClick r:id="rId19"/>
              </a:rPr>
              <a:t>here</a:t>
            </a:r>
            <a:r>
              <a:rPr sz="1100" u="none" dirty="0">
                <a:latin typeface="Arial"/>
                <a:cs typeface="Arial"/>
              </a:rPr>
              <a:t>)</a:t>
            </a:r>
            <a:r>
              <a:rPr sz="1100" u="none" spc="-30" dirty="0">
                <a:latin typeface="Arial"/>
                <a:cs typeface="Arial"/>
              </a:rPr>
              <a:t> </a:t>
            </a:r>
            <a:r>
              <a:rPr sz="1100" u="none" spc="-50" dirty="0">
                <a:latin typeface="Arial"/>
                <a:cs typeface="Arial"/>
              </a:rPr>
              <a:t>] </a:t>
            </a:r>
            <a:r>
              <a:rPr sz="1100" u="none" dirty="0">
                <a:solidFill>
                  <a:srgbClr val="C92626"/>
                </a:solidFill>
                <a:latin typeface="Arial"/>
                <a:cs typeface="Arial"/>
              </a:rPr>
              <a:t>Should</a:t>
            </a:r>
            <a:r>
              <a:rPr sz="1100" u="none" spc="-5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u="none" dirty="0">
                <a:solidFill>
                  <a:srgbClr val="C92626"/>
                </a:solidFill>
                <a:latin typeface="Arial"/>
                <a:cs typeface="Arial"/>
              </a:rPr>
              <a:t>we</a:t>
            </a:r>
            <a:r>
              <a:rPr sz="1100" u="none" spc="-5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u="none" dirty="0">
                <a:solidFill>
                  <a:srgbClr val="C92626"/>
                </a:solidFill>
                <a:latin typeface="Arial"/>
                <a:cs typeface="Arial"/>
              </a:rPr>
              <a:t>really</a:t>
            </a:r>
            <a:r>
              <a:rPr sz="1100" u="none" spc="-5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u="none" dirty="0">
                <a:solidFill>
                  <a:srgbClr val="C92626"/>
                </a:solidFill>
                <a:latin typeface="Arial"/>
                <a:cs typeface="Arial"/>
              </a:rPr>
              <a:t>emulate</a:t>
            </a:r>
            <a:r>
              <a:rPr sz="1100" u="none" spc="-5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u="none" dirty="0">
                <a:solidFill>
                  <a:srgbClr val="C92626"/>
                </a:solidFill>
                <a:latin typeface="Arial"/>
                <a:cs typeface="Arial"/>
              </a:rPr>
              <a:t>humans</a:t>
            </a:r>
            <a:r>
              <a:rPr sz="1100" u="none" spc="-5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u="none" dirty="0">
                <a:solidFill>
                  <a:srgbClr val="C92626"/>
                </a:solidFill>
                <a:latin typeface="Arial"/>
                <a:cs typeface="Arial"/>
              </a:rPr>
              <a:t>to</a:t>
            </a:r>
            <a:r>
              <a:rPr sz="1100" u="none" spc="-5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u="none" spc="-10" dirty="0">
                <a:solidFill>
                  <a:srgbClr val="C92626"/>
                </a:solidFill>
                <a:latin typeface="Arial"/>
                <a:cs typeface="Arial"/>
              </a:rPr>
              <a:t>achieve</a:t>
            </a:r>
            <a:r>
              <a:rPr sz="1100" u="none" spc="-5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u="none" spc="-10" dirty="0">
                <a:solidFill>
                  <a:srgbClr val="C92626"/>
                </a:solidFill>
                <a:latin typeface="Arial"/>
                <a:cs typeface="Arial"/>
              </a:rPr>
              <a:t>intelligence?</a:t>
            </a:r>
            <a:endParaRPr sz="1100">
              <a:latin typeface="Arial"/>
              <a:cs typeface="Arial"/>
            </a:endParaRPr>
          </a:p>
          <a:p>
            <a:pPr marL="12700" marR="123825">
              <a:lnSpc>
                <a:spcPct val="102600"/>
              </a:lnSpc>
              <a:spcBef>
                <a:spcPts val="300"/>
              </a:spcBef>
            </a:pPr>
            <a:r>
              <a:rPr sz="1100" spc="-10" dirty="0">
                <a:latin typeface="Arial"/>
                <a:cs typeface="Arial"/>
              </a:rPr>
              <a:t>Shouldn’t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study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underlying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principles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intelligence instead?</a:t>
            </a:r>
            <a:endParaRPr sz="11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17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Acting</a:t>
            </a:r>
            <a:r>
              <a:rPr spc="40" dirty="0"/>
              <a:t> </a:t>
            </a:r>
            <a:r>
              <a:rPr dirty="0"/>
              <a:t>Humanly:</a:t>
            </a:r>
            <a:r>
              <a:rPr spc="145" dirty="0"/>
              <a:t> </a:t>
            </a:r>
            <a:r>
              <a:rPr dirty="0"/>
              <a:t>The</a:t>
            </a:r>
            <a:r>
              <a:rPr spc="45" dirty="0"/>
              <a:t> </a:t>
            </a:r>
            <a:r>
              <a:rPr dirty="0"/>
              <a:t>Turing</a:t>
            </a:r>
            <a:r>
              <a:rPr spc="45" dirty="0"/>
              <a:t> </a:t>
            </a:r>
            <a:r>
              <a:rPr spc="-10" dirty="0"/>
              <a:t>Test</a:t>
            </a:r>
            <a:r>
              <a:rPr spc="40" dirty="0"/>
              <a:t> </a:t>
            </a:r>
            <a:r>
              <a:rPr dirty="0"/>
              <a:t>Approach</a:t>
            </a:r>
            <a:r>
              <a:rPr spc="45" dirty="0"/>
              <a:t> </a:t>
            </a:r>
            <a:r>
              <a:rPr spc="-10" dirty="0"/>
              <a:t>[cont.]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628192"/>
            <a:ext cx="4400550" cy="2439035"/>
            <a:chOff x="129196" y="628192"/>
            <a:chExt cx="4400550" cy="2439035"/>
          </a:xfrm>
        </p:grpSpPr>
        <p:sp>
          <p:nvSpPr>
            <p:cNvPr id="4" name="object 4"/>
            <p:cNvSpPr/>
            <p:nvPr/>
          </p:nvSpPr>
          <p:spPr>
            <a:xfrm>
              <a:off x="129196" y="628192"/>
              <a:ext cx="4349750" cy="191770"/>
            </a:xfrm>
            <a:custGeom>
              <a:avLst/>
              <a:gdLst/>
              <a:ahLst/>
              <a:cxnLst/>
              <a:rect l="l" t="t" r="r" b="b"/>
              <a:pathLst>
                <a:path w="4349750" h="191769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1282"/>
                  </a:lnTo>
                  <a:lnTo>
                    <a:pt x="4349657" y="191282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4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806818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965043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952343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672427"/>
              <a:ext cx="50800" cy="229261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851084"/>
              <a:ext cx="4349750" cy="2165350"/>
            </a:xfrm>
            <a:custGeom>
              <a:avLst/>
              <a:gdLst/>
              <a:ahLst/>
              <a:cxnLst/>
              <a:rect l="l" t="t" r="r" b="b"/>
              <a:pathLst>
                <a:path w="4349750" h="2165350">
                  <a:moveTo>
                    <a:pt x="4349657" y="0"/>
                  </a:moveTo>
                  <a:lnTo>
                    <a:pt x="0" y="0"/>
                  </a:lnTo>
                  <a:lnTo>
                    <a:pt x="0" y="2113958"/>
                  </a:lnTo>
                  <a:lnTo>
                    <a:pt x="4008" y="2133683"/>
                  </a:lnTo>
                  <a:lnTo>
                    <a:pt x="14922" y="2149836"/>
                  </a:lnTo>
                  <a:lnTo>
                    <a:pt x="31075" y="2160750"/>
                  </a:lnTo>
                  <a:lnTo>
                    <a:pt x="50800" y="2164759"/>
                  </a:lnTo>
                  <a:lnTo>
                    <a:pt x="4298856" y="2164759"/>
                  </a:lnTo>
                  <a:lnTo>
                    <a:pt x="4318581" y="2160750"/>
                  </a:lnTo>
                  <a:lnTo>
                    <a:pt x="4334734" y="2149836"/>
                  </a:lnTo>
                  <a:lnTo>
                    <a:pt x="4345648" y="2133683"/>
                  </a:lnTo>
                  <a:lnTo>
                    <a:pt x="4349657" y="2113958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710507"/>
              <a:ext cx="0" cy="2273935"/>
            </a:xfrm>
            <a:custGeom>
              <a:avLst/>
              <a:gdLst/>
              <a:ahLst/>
              <a:cxnLst/>
              <a:rect l="l" t="t" r="r" b="b"/>
              <a:pathLst>
                <a:path h="2273935">
                  <a:moveTo>
                    <a:pt x="0" y="227358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69780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68510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67240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67297" y="566709"/>
            <a:ext cx="3975100" cy="62420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Metaphorical</a:t>
            </a:r>
            <a:r>
              <a:rPr sz="1100" spc="-7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Example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  <a:spcBef>
                <a:spcPts val="325"/>
              </a:spcBef>
            </a:pPr>
            <a:r>
              <a:rPr sz="1100" dirty="0">
                <a:latin typeface="Arial"/>
                <a:cs typeface="Arial"/>
              </a:rPr>
              <a:t>Successful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flight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machines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have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not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been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developed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imitating </a:t>
            </a:r>
            <a:r>
              <a:rPr sz="1100" dirty="0">
                <a:latin typeface="Arial"/>
                <a:cs typeface="Arial"/>
              </a:rPr>
              <a:t>birds,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rather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studying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engines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aerodynamics.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83513" y="1345709"/>
            <a:ext cx="3241040" cy="1276985"/>
            <a:chOff x="683513" y="1345709"/>
            <a:chExt cx="3241040" cy="127698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3513" y="1345709"/>
              <a:ext cx="1274354" cy="127686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25306" y="1396822"/>
              <a:ext cx="1699030" cy="1225753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67297" y="2789337"/>
            <a:ext cx="1280160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(see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e.g.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u="sng" dirty="0">
                <a:solidFill>
                  <a:srgbClr val="9300D3"/>
                </a:solidFill>
                <a:uFill>
                  <a:solidFill>
                    <a:srgbClr val="9300D3"/>
                  </a:solidFill>
                </a:uFill>
                <a:latin typeface="Arial"/>
                <a:cs typeface="Arial"/>
                <a:hlinkClick r:id="rId8"/>
              </a:rPr>
              <a:t>this</a:t>
            </a:r>
            <a:r>
              <a:rPr sz="1100" u="sng" spc="-25" dirty="0">
                <a:solidFill>
                  <a:srgbClr val="9300D3"/>
                </a:solidFill>
                <a:uFill>
                  <a:solidFill>
                    <a:srgbClr val="9300D3"/>
                  </a:solidFill>
                </a:uFill>
                <a:latin typeface="Arial"/>
                <a:cs typeface="Arial"/>
                <a:hlinkClick r:id="rId8"/>
              </a:rPr>
              <a:t> </a:t>
            </a:r>
            <a:r>
              <a:rPr sz="1100" u="sng" spc="-10" dirty="0">
                <a:solidFill>
                  <a:srgbClr val="9300D3"/>
                </a:solidFill>
                <a:uFill>
                  <a:solidFill>
                    <a:srgbClr val="9300D3"/>
                  </a:solidFill>
                </a:uFill>
                <a:latin typeface="Arial"/>
                <a:cs typeface="Arial"/>
                <a:hlinkClick r:id="rId8"/>
              </a:rPr>
              <a:t>video</a:t>
            </a:r>
            <a:r>
              <a:rPr sz="1100" u="none" spc="-10" dirty="0">
                <a:latin typeface="Arial"/>
                <a:cs typeface="Arial"/>
              </a:rPr>
              <a:t>.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r>
              <a:rPr spc="-10" dirty="0"/>
              <a:t>18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39</a:t>
            </a:r>
          </a:p>
        </p:txBody>
      </p:sp>
    </p:spTree>
  </p:cSld>
  <p:clrMapOvr>
    <a:masterClrMapping/>
  </p:clrMapOvr>
  <p:transition>
    <p:cut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Thinking</a:t>
            </a:r>
            <a:r>
              <a:rPr spc="80" dirty="0"/>
              <a:t> </a:t>
            </a:r>
            <a:r>
              <a:rPr dirty="0"/>
              <a:t>Rationally:</a:t>
            </a:r>
            <a:r>
              <a:rPr spc="195" dirty="0"/>
              <a:t> </a:t>
            </a:r>
            <a:r>
              <a:rPr dirty="0"/>
              <a:t>The</a:t>
            </a:r>
            <a:r>
              <a:rPr spc="85" dirty="0"/>
              <a:t> </a:t>
            </a:r>
            <a:r>
              <a:rPr dirty="0"/>
              <a:t>“Laws</a:t>
            </a:r>
            <a:r>
              <a:rPr spc="80" dirty="0"/>
              <a:t> </a:t>
            </a:r>
            <a:r>
              <a:rPr dirty="0"/>
              <a:t>of</a:t>
            </a:r>
            <a:r>
              <a:rPr spc="85" dirty="0"/>
              <a:t> </a:t>
            </a:r>
            <a:r>
              <a:rPr dirty="0"/>
              <a:t>Thought”</a:t>
            </a:r>
            <a:r>
              <a:rPr spc="80" dirty="0"/>
              <a:t> </a:t>
            </a:r>
            <a:r>
              <a:rPr spc="-10" dirty="0"/>
              <a:t>Approach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360095"/>
            <a:ext cx="4400550" cy="3075305"/>
            <a:chOff x="129196" y="360095"/>
            <a:chExt cx="4400550" cy="3075305"/>
          </a:xfrm>
        </p:grpSpPr>
        <p:sp>
          <p:nvSpPr>
            <p:cNvPr id="4" name="object 4"/>
            <p:cNvSpPr/>
            <p:nvPr/>
          </p:nvSpPr>
          <p:spPr>
            <a:xfrm>
              <a:off x="129196" y="360095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556183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543483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10654"/>
              <a:ext cx="50800" cy="14552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04524"/>
              <a:ext cx="4349750" cy="202565"/>
            </a:xfrm>
            <a:custGeom>
              <a:avLst/>
              <a:gdLst/>
              <a:ahLst/>
              <a:cxnLst/>
              <a:rect l="l" t="t" r="r" b="b"/>
              <a:pathLst>
                <a:path w="4349750" h="202565">
                  <a:moveTo>
                    <a:pt x="4349657" y="0"/>
                  </a:moveTo>
                  <a:lnTo>
                    <a:pt x="0" y="0"/>
                  </a:lnTo>
                  <a:lnTo>
                    <a:pt x="0" y="151659"/>
                  </a:lnTo>
                  <a:lnTo>
                    <a:pt x="4008" y="171383"/>
                  </a:lnTo>
                  <a:lnTo>
                    <a:pt x="14922" y="187536"/>
                  </a:lnTo>
                  <a:lnTo>
                    <a:pt x="31075" y="198451"/>
                  </a:lnTo>
                  <a:lnTo>
                    <a:pt x="50800" y="202459"/>
                  </a:lnTo>
                  <a:lnTo>
                    <a:pt x="4298856" y="202459"/>
                  </a:lnTo>
                  <a:lnTo>
                    <a:pt x="4318581" y="198451"/>
                  </a:lnTo>
                  <a:lnTo>
                    <a:pt x="4334734" y="187536"/>
                  </a:lnTo>
                  <a:lnTo>
                    <a:pt x="4345648" y="171383"/>
                  </a:lnTo>
                  <a:lnTo>
                    <a:pt x="4349657" y="15165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448761"/>
              <a:ext cx="0" cy="127000"/>
            </a:xfrm>
            <a:custGeom>
              <a:avLst/>
              <a:gdLst/>
              <a:ahLst/>
              <a:cxnLst/>
              <a:rect l="l" t="t" r="r" b="b"/>
              <a:pathLst>
                <a:path h="127000">
                  <a:moveTo>
                    <a:pt x="0" y="12647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3606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2336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1066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9196" y="648944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997" y="3333394"/>
              <a:ext cx="101600" cy="1016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0797" y="3320694"/>
              <a:ext cx="4298856" cy="1143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78853" y="699516"/>
              <a:ext cx="50800" cy="263387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29196" y="693343"/>
              <a:ext cx="4349750" cy="2691130"/>
            </a:xfrm>
            <a:custGeom>
              <a:avLst/>
              <a:gdLst/>
              <a:ahLst/>
              <a:cxnLst/>
              <a:rect l="l" t="t" r="r" b="b"/>
              <a:pathLst>
                <a:path w="4349750" h="2691129">
                  <a:moveTo>
                    <a:pt x="4349657" y="0"/>
                  </a:moveTo>
                  <a:lnTo>
                    <a:pt x="0" y="0"/>
                  </a:lnTo>
                  <a:lnTo>
                    <a:pt x="0" y="2640050"/>
                  </a:lnTo>
                  <a:lnTo>
                    <a:pt x="4008" y="2659775"/>
                  </a:lnTo>
                  <a:lnTo>
                    <a:pt x="14922" y="2675928"/>
                  </a:lnTo>
                  <a:lnTo>
                    <a:pt x="31075" y="2686842"/>
                  </a:lnTo>
                  <a:lnTo>
                    <a:pt x="50800" y="2690851"/>
                  </a:lnTo>
                  <a:lnTo>
                    <a:pt x="4298856" y="2690851"/>
                  </a:lnTo>
                  <a:lnTo>
                    <a:pt x="4318581" y="2686842"/>
                  </a:lnTo>
                  <a:lnTo>
                    <a:pt x="4334734" y="2675928"/>
                  </a:lnTo>
                  <a:lnTo>
                    <a:pt x="4345648" y="2659775"/>
                  </a:lnTo>
                  <a:lnTo>
                    <a:pt x="4349657" y="2640050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78853" y="737580"/>
              <a:ext cx="0" cy="2614930"/>
            </a:xfrm>
            <a:custGeom>
              <a:avLst/>
              <a:gdLst/>
              <a:ahLst/>
              <a:cxnLst/>
              <a:rect l="l" t="t" r="r" b="b"/>
              <a:pathLst>
                <a:path h="2614929">
                  <a:moveTo>
                    <a:pt x="0" y="261486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78853" y="72488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78853" y="71218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78853" y="69948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741235"/>
              <a:ext cx="76809" cy="7680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933310"/>
              <a:ext cx="61874" cy="6187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563649"/>
              <a:ext cx="76809" cy="7680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907552"/>
              <a:ext cx="61874" cy="6187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2059393"/>
              <a:ext cx="61874" cy="6187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3034" y="2211222"/>
              <a:ext cx="61874" cy="6187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10" y="2386076"/>
              <a:ext cx="76809" cy="7680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3034" y="2578138"/>
              <a:ext cx="61874" cy="6187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3034" y="2729979"/>
              <a:ext cx="61874" cy="6187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1010" y="2904820"/>
              <a:ext cx="76809" cy="7680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3034" y="3096895"/>
              <a:ext cx="61874" cy="6187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3034" y="3248723"/>
              <a:ext cx="61874" cy="61874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67297" y="380478"/>
            <a:ext cx="4273550" cy="29711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Problem: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Can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capture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laws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thought?</a:t>
            </a:r>
            <a:endParaRPr sz="1100">
              <a:latin typeface="Arial"/>
              <a:cs typeface="Arial"/>
            </a:endParaRPr>
          </a:p>
          <a:p>
            <a:pPr marL="566420" marR="222250" indent="-277495">
              <a:lnSpc>
                <a:spcPct val="104200"/>
              </a:lnSpc>
              <a:spcBef>
                <a:spcPts val="90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Aristotle:</a:t>
            </a:r>
            <a:r>
              <a:rPr sz="1100" spc="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What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are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correct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argument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thought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processes?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codify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“right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thinking”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i.e.</a:t>
            </a:r>
            <a:r>
              <a:rPr sz="1000" spc="5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irrefutable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reasoning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processes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(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syllogisms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):</a:t>
            </a:r>
            <a:r>
              <a:rPr sz="1000" spc="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(e.g.</a:t>
            </a:r>
            <a:r>
              <a:rPr sz="1000" spc="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“all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men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are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mortal;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Socrates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man;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therefore,</a:t>
            </a:r>
            <a:r>
              <a:rPr sz="10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Socrates</a:t>
            </a:r>
            <a:r>
              <a:rPr sz="10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0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mortal”)</a:t>
            </a:r>
            <a:endParaRPr sz="1000">
              <a:latin typeface="Arial"/>
              <a:cs typeface="Arial"/>
            </a:endParaRPr>
          </a:p>
          <a:p>
            <a:pPr marL="293370">
              <a:lnSpc>
                <a:spcPts val="1195"/>
              </a:lnSpc>
            </a:pPr>
            <a:r>
              <a:rPr sz="1000" spc="-20" dirty="0">
                <a:solidFill>
                  <a:srgbClr val="CFCFED"/>
                </a:solidFill>
                <a:latin typeface="Lucida Sans Unicode"/>
                <a:cs typeface="Lucida Sans Unicode"/>
              </a:rPr>
              <a:t>=</a:t>
            </a:r>
            <a:r>
              <a:rPr sz="1000" i="1" spc="-20" dirty="0">
                <a:solidFill>
                  <a:srgbClr val="CFCFED"/>
                </a:solidFill>
                <a:latin typeface="Meiryo UI"/>
                <a:cs typeface="Meiryo UI"/>
              </a:rPr>
              <a:t>⇒</a:t>
            </a:r>
            <a:r>
              <a:rPr sz="1000" i="1" spc="130" dirty="0">
                <a:solidFill>
                  <a:srgbClr val="CFCFED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Logic</a:t>
            </a:r>
            <a:r>
              <a:rPr sz="10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0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Logical</a:t>
            </a:r>
            <a:r>
              <a:rPr sz="10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CDD7"/>
                </a:solidFill>
                <a:latin typeface="Arial"/>
                <a:cs typeface="Arial"/>
              </a:rPr>
              <a:t>inference</a:t>
            </a:r>
            <a:endParaRPr sz="1000">
              <a:latin typeface="Arial"/>
              <a:cs typeface="Arial"/>
            </a:endParaRPr>
          </a:p>
          <a:p>
            <a:pPr marL="289560" marR="219075">
              <a:lnSpc>
                <a:spcPts val="1200"/>
              </a:lnSpc>
              <a:spcBef>
                <a:spcPts val="334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Logicist</a:t>
            </a:r>
            <a:r>
              <a:rPr sz="1100" spc="-1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tradition</a:t>
            </a:r>
            <a:r>
              <a:rPr sz="1100" spc="-1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AI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hopes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create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intelligent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systems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using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logic-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based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inference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systems</a:t>
            </a:r>
            <a:endParaRPr sz="1100">
              <a:latin typeface="Arial"/>
              <a:cs typeface="Arial"/>
            </a:endParaRPr>
          </a:p>
          <a:p>
            <a:pPr marL="566420">
              <a:lnSpc>
                <a:spcPts val="1200"/>
              </a:lnSpc>
              <a:spcBef>
                <a:spcPts val="150"/>
              </a:spcBef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“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algorithm</a:t>
            </a:r>
            <a:r>
              <a:rPr sz="1000" spc="-2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=</a:t>
            </a:r>
            <a:r>
              <a:rPr sz="1000" spc="-1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logic</a:t>
            </a:r>
            <a:r>
              <a:rPr sz="1000" spc="-2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+</a:t>
            </a:r>
            <a:r>
              <a:rPr sz="1000" spc="-1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F8"/>
                </a:solidFill>
                <a:latin typeface="Arial"/>
                <a:cs typeface="Arial"/>
              </a:rPr>
              <a:t>control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”</a:t>
            </a:r>
            <a:endParaRPr sz="1000">
              <a:latin typeface="Arial"/>
              <a:cs typeface="Arial"/>
            </a:endParaRPr>
          </a:p>
          <a:p>
            <a:pPr marL="566420">
              <a:lnSpc>
                <a:spcPts val="1195"/>
              </a:lnSpc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logic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programming,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automated-deduction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systems,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...</a:t>
            </a:r>
            <a:endParaRPr sz="1000">
              <a:latin typeface="Arial"/>
              <a:cs typeface="Arial"/>
            </a:endParaRPr>
          </a:p>
          <a:p>
            <a:pPr marL="566420">
              <a:lnSpc>
                <a:spcPts val="1200"/>
              </a:lnSpc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logics:</a:t>
            </a:r>
            <a:r>
              <a:rPr sz="1000" spc="5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propositional,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first-order,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modal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&amp;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decription,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temporal,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...</a:t>
            </a:r>
            <a:endParaRPr sz="10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95"/>
              </a:spcBef>
            </a:pPr>
            <a:r>
              <a:rPr sz="1100" spc="-60" dirty="0">
                <a:solidFill>
                  <a:srgbClr val="C7C7D2"/>
                </a:solidFill>
                <a:latin typeface="Arial"/>
                <a:cs typeface="Arial"/>
              </a:rPr>
              <a:t>Two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main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limitations:</a:t>
            </a:r>
            <a:endParaRPr sz="1100">
              <a:latin typeface="Arial"/>
              <a:cs typeface="Arial"/>
            </a:endParaRPr>
          </a:p>
          <a:p>
            <a:pPr marL="566420" marR="20955">
              <a:lnSpc>
                <a:spcPct val="100000"/>
              </a:lnSpc>
              <a:spcBef>
                <a:spcPts val="170"/>
              </a:spcBef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not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easy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state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informal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knowledge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into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formal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terms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logic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problems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undecidable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or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computationally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very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hard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(NP-hard)</a:t>
            </a:r>
            <a:endParaRPr sz="10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90"/>
              </a:spcBef>
            </a:pP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Logical</a:t>
            </a:r>
            <a:r>
              <a:rPr sz="1100" spc="-3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reasoning</a:t>
            </a:r>
            <a:r>
              <a:rPr sz="1100" spc="-3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currently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part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many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fields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AI</a:t>
            </a:r>
            <a:endParaRPr sz="1100">
              <a:latin typeface="Arial"/>
              <a:cs typeface="Arial"/>
            </a:endParaRPr>
          </a:p>
          <a:p>
            <a:pPr marL="566420" marR="508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problem</a:t>
            </a:r>
            <a:r>
              <a:rPr sz="1000" spc="-1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solving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,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knowledge</a:t>
            </a:r>
            <a:r>
              <a:rPr sz="1000" spc="-1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representation</a:t>
            </a:r>
            <a:r>
              <a:rPr sz="1000" spc="-1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&amp;</a:t>
            </a:r>
            <a:r>
              <a:rPr sz="1000" spc="-1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reasoning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,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F8"/>
                </a:solidFill>
                <a:latin typeface="Arial"/>
                <a:cs typeface="Arial"/>
              </a:rPr>
              <a:t>planning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,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does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not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exhaustively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cover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AI</a:t>
            </a:r>
            <a:endParaRPr sz="1000">
              <a:latin typeface="Arial"/>
              <a:cs typeface="Arial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r>
              <a:rPr spc="-10" dirty="0"/>
              <a:t>19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39</a:t>
            </a:r>
          </a:p>
        </p:txBody>
      </p:sp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5565"/>
            <a:ext cx="97726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AI</a:t>
            </a:r>
            <a:r>
              <a:rPr sz="1400" spc="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in</a:t>
            </a:r>
            <a:r>
              <a:rPr sz="1400" spc="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333B2"/>
                </a:solidFill>
                <a:latin typeface="Arial"/>
                <a:cs typeface="Arial"/>
              </a:rPr>
              <a:t>Fiction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020" y="444734"/>
            <a:ext cx="4125966" cy="232583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29196" y="3049434"/>
            <a:ext cx="4400550" cy="407034"/>
            <a:chOff x="129196" y="3049434"/>
            <a:chExt cx="4400550" cy="407034"/>
          </a:xfrm>
        </p:grpSpPr>
        <p:sp>
          <p:nvSpPr>
            <p:cNvPr id="5" name="object 5"/>
            <p:cNvSpPr/>
            <p:nvPr/>
          </p:nvSpPr>
          <p:spPr>
            <a:xfrm>
              <a:off x="129196" y="3049434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8853" y="3100006"/>
              <a:ext cx="50800" cy="35599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9196" y="3093861"/>
              <a:ext cx="4349750" cy="362585"/>
            </a:xfrm>
            <a:custGeom>
              <a:avLst/>
              <a:gdLst/>
              <a:ahLst/>
              <a:cxnLst/>
              <a:rect l="l" t="t" r="r" b="b"/>
              <a:pathLst>
                <a:path w="4349750" h="362585">
                  <a:moveTo>
                    <a:pt x="4349657" y="0"/>
                  </a:moveTo>
                  <a:lnTo>
                    <a:pt x="0" y="0"/>
                  </a:lnTo>
                  <a:lnTo>
                    <a:pt x="0" y="362138"/>
                  </a:lnTo>
                  <a:lnTo>
                    <a:pt x="4349657" y="362138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78853" y="3138098"/>
              <a:ext cx="0" cy="318135"/>
            </a:xfrm>
            <a:custGeom>
              <a:avLst/>
              <a:gdLst/>
              <a:ahLst/>
              <a:cxnLst/>
              <a:rect l="l" t="t" r="r" b="b"/>
              <a:pathLst>
                <a:path h="318135">
                  <a:moveTo>
                    <a:pt x="0" y="31790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312539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311269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309999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67297" y="2797919"/>
            <a:ext cx="3103880" cy="47244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873760">
              <a:lnSpc>
                <a:spcPct val="100000"/>
              </a:lnSpc>
              <a:spcBef>
                <a:spcPts val="40"/>
              </a:spcBef>
            </a:pPr>
            <a:r>
              <a:rPr sz="1100" dirty="0">
                <a:latin typeface="Arial"/>
                <a:cs typeface="Arial"/>
              </a:rPr>
              <a:t>“Star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Wars”,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1977,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George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Lucas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...</a:t>
            </a:r>
            <a:r>
              <a:rPr sz="1100" spc="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and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many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others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...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46346" y="3344092"/>
            <a:ext cx="198755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5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Thinking</a:t>
            </a:r>
            <a:r>
              <a:rPr spc="80" dirty="0"/>
              <a:t> </a:t>
            </a:r>
            <a:r>
              <a:rPr dirty="0"/>
              <a:t>Rationally:</a:t>
            </a:r>
            <a:r>
              <a:rPr spc="195" dirty="0"/>
              <a:t> </a:t>
            </a:r>
            <a:r>
              <a:rPr dirty="0"/>
              <a:t>The</a:t>
            </a:r>
            <a:r>
              <a:rPr spc="85" dirty="0"/>
              <a:t> </a:t>
            </a:r>
            <a:r>
              <a:rPr dirty="0"/>
              <a:t>“Laws</a:t>
            </a:r>
            <a:r>
              <a:rPr spc="80" dirty="0"/>
              <a:t> </a:t>
            </a:r>
            <a:r>
              <a:rPr dirty="0"/>
              <a:t>of</a:t>
            </a:r>
            <a:r>
              <a:rPr spc="85" dirty="0"/>
              <a:t> </a:t>
            </a:r>
            <a:r>
              <a:rPr dirty="0"/>
              <a:t>Thought”</a:t>
            </a:r>
            <a:r>
              <a:rPr spc="80" dirty="0"/>
              <a:t> </a:t>
            </a:r>
            <a:r>
              <a:rPr spc="-10" dirty="0"/>
              <a:t>Approach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360095"/>
            <a:ext cx="4400550" cy="3075305"/>
            <a:chOff x="129196" y="360095"/>
            <a:chExt cx="4400550" cy="3075305"/>
          </a:xfrm>
        </p:grpSpPr>
        <p:sp>
          <p:nvSpPr>
            <p:cNvPr id="4" name="object 4"/>
            <p:cNvSpPr/>
            <p:nvPr/>
          </p:nvSpPr>
          <p:spPr>
            <a:xfrm>
              <a:off x="129196" y="360095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556183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543483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10654"/>
              <a:ext cx="50800" cy="14552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04524"/>
              <a:ext cx="4349750" cy="202565"/>
            </a:xfrm>
            <a:custGeom>
              <a:avLst/>
              <a:gdLst/>
              <a:ahLst/>
              <a:cxnLst/>
              <a:rect l="l" t="t" r="r" b="b"/>
              <a:pathLst>
                <a:path w="4349750" h="202565">
                  <a:moveTo>
                    <a:pt x="4349657" y="0"/>
                  </a:moveTo>
                  <a:lnTo>
                    <a:pt x="0" y="0"/>
                  </a:lnTo>
                  <a:lnTo>
                    <a:pt x="0" y="151659"/>
                  </a:lnTo>
                  <a:lnTo>
                    <a:pt x="4008" y="171383"/>
                  </a:lnTo>
                  <a:lnTo>
                    <a:pt x="14922" y="187536"/>
                  </a:lnTo>
                  <a:lnTo>
                    <a:pt x="31075" y="198451"/>
                  </a:lnTo>
                  <a:lnTo>
                    <a:pt x="50800" y="202459"/>
                  </a:lnTo>
                  <a:lnTo>
                    <a:pt x="4298856" y="202459"/>
                  </a:lnTo>
                  <a:lnTo>
                    <a:pt x="4318581" y="198451"/>
                  </a:lnTo>
                  <a:lnTo>
                    <a:pt x="4334734" y="187536"/>
                  </a:lnTo>
                  <a:lnTo>
                    <a:pt x="4345648" y="171383"/>
                  </a:lnTo>
                  <a:lnTo>
                    <a:pt x="4349657" y="15165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448761"/>
              <a:ext cx="0" cy="127000"/>
            </a:xfrm>
            <a:custGeom>
              <a:avLst/>
              <a:gdLst/>
              <a:ahLst/>
              <a:cxnLst/>
              <a:rect l="l" t="t" r="r" b="b"/>
              <a:pathLst>
                <a:path h="127000">
                  <a:moveTo>
                    <a:pt x="0" y="12647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3606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2336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1066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9196" y="648944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997" y="3333394"/>
              <a:ext cx="101600" cy="1016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0797" y="3320694"/>
              <a:ext cx="4298856" cy="1143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78853" y="699516"/>
              <a:ext cx="50800" cy="263387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29196" y="693343"/>
              <a:ext cx="4349750" cy="2691130"/>
            </a:xfrm>
            <a:custGeom>
              <a:avLst/>
              <a:gdLst/>
              <a:ahLst/>
              <a:cxnLst/>
              <a:rect l="l" t="t" r="r" b="b"/>
              <a:pathLst>
                <a:path w="4349750" h="2691129">
                  <a:moveTo>
                    <a:pt x="4349657" y="0"/>
                  </a:moveTo>
                  <a:lnTo>
                    <a:pt x="0" y="0"/>
                  </a:lnTo>
                  <a:lnTo>
                    <a:pt x="0" y="2640050"/>
                  </a:lnTo>
                  <a:lnTo>
                    <a:pt x="4008" y="2659775"/>
                  </a:lnTo>
                  <a:lnTo>
                    <a:pt x="14922" y="2675928"/>
                  </a:lnTo>
                  <a:lnTo>
                    <a:pt x="31075" y="2686842"/>
                  </a:lnTo>
                  <a:lnTo>
                    <a:pt x="50800" y="2690851"/>
                  </a:lnTo>
                  <a:lnTo>
                    <a:pt x="4298856" y="2690851"/>
                  </a:lnTo>
                  <a:lnTo>
                    <a:pt x="4318581" y="2686842"/>
                  </a:lnTo>
                  <a:lnTo>
                    <a:pt x="4334734" y="2675928"/>
                  </a:lnTo>
                  <a:lnTo>
                    <a:pt x="4345648" y="2659775"/>
                  </a:lnTo>
                  <a:lnTo>
                    <a:pt x="4349657" y="2640050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78853" y="737580"/>
              <a:ext cx="0" cy="2614930"/>
            </a:xfrm>
            <a:custGeom>
              <a:avLst/>
              <a:gdLst/>
              <a:ahLst/>
              <a:cxnLst/>
              <a:rect l="l" t="t" r="r" b="b"/>
              <a:pathLst>
                <a:path h="2614929">
                  <a:moveTo>
                    <a:pt x="0" y="261486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78853" y="72488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78853" y="71218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78853" y="69948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741235"/>
              <a:ext cx="76809" cy="7680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933310"/>
              <a:ext cx="61874" cy="6187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563649"/>
              <a:ext cx="76809" cy="7680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907552"/>
              <a:ext cx="61874" cy="6187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2059381"/>
              <a:ext cx="61874" cy="6187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3034" y="2211222"/>
              <a:ext cx="61874" cy="6187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10" y="2386076"/>
              <a:ext cx="76809" cy="7680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3034" y="2578138"/>
              <a:ext cx="61874" cy="6187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3034" y="2729966"/>
              <a:ext cx="61874" cy="6187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1010" y="2904820"/>
              <a:ext cx="76809" cy="7680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3034" y="3096895"/>
              <a:ext cx="61874" cy="6187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3034" y="3248723"/>
              <a:ext cx="61874" cy="61874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67297" y="380478"/>
            <a:ext cx="4273550" cy="29711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Problem: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Can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capture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laws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thought?</a:t>
            </a:r>
            <a:endParaRPr sz="1100">
              <a:latin typeface="Arial"/>
              <a:cs typeface="Arial"/>
            </a:endParaRPr>
          </a:p>
          <a:p>
            <a:pPr marL="566420" marR="222250" indent="-277495">
              <a:lnSpc>
                <a:spcPct val="104200"/>
              </a:lnSpc>
              <a:spcBef>
                <a:spcPts val="900"/>
              </a:spcBef>
            </a:pPr>
            <a:r>
              <a:rPr sz="1100" dirty="0">
                <a:latin typeface="Arial"/>
                <a:cs typeface="Arial"/>
              </a:rPr>
              <a:t>Aristotle:</a:t>
            </a:r>
            <a:r>
              <a:rPr sz="1100" spc="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What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correct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argument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thought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processes? </a:t>
            </a:r>
            <a:r>
              <a:rPr sz="1000" dirty="0">
                <a:latin typeface="Arial"/>
                <a:cs typeface="Arial"/>
              </a:rPr>
              <a:t>codify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“right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thinking”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i.e.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irrefutable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reasoning</a:t>
            </a:r>
            <a:r>
              <a:rPr sz="1000" spc="-10" dirty="0">
                <a:latin typeface="Arial"/>
                <a:cs typeface="Arial"/>
              </a:rPr>
              <a:t> processes </a:t>
            </a:r>
            <a:r>
              <a:rPr sz="1000" dirty="0">
                <a:latin typeface="Arial"/>
                <a:cs typeface="Arial"/>
              </a:rPr>
              <a:t>(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syllogisms</a:t>
            </a:r>
            <a:r>
              <a:rPr sz="1000" dirty="0">
                <a:latin typeface="Arial"/>
                <a:cs typeface="Arial"/>
              </a:rPr>
              <a:t>):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(e.g.</a:t>
            </a:r>
            <a:r>
              <a:rPr sz="1000" spc="4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“all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men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are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mortal;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Socrates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20" dirty="0">
                <a:latin typeface="Arial"/>
                <a:cs typeface="Arial"/>
              </a:rPr>
              <a:t> man; </a:t>
            </a:r>
            <a:r>
              <a:rPr sz="1000" dirty="0">
                <a:latin typeface="Arial"/>
                <a:cs typeface="Arial"/>
              </a:rPr>
              <a:t>therefore,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Socrates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mortal”)</a:t>
            </a:r>
            <a:endParaRPr sz="1000">
              <a:latin typeface="Arial"/>
              <a:cs typeface="Arial"/>
            </a:endParaRPr>
          </a:p>
          <a:p>
            <a:pPr marL="293370">
              <a:lnSpc>
                <a:spcPts val="1195"/>
              </a:lnSpc>
            </a:pPr>
            <a:r>
              <a:rPr sz="1000" spc="-20" dirty="0">
                <a:solidFill>
                  <a:srgbClr val="3333B2"/>
                </a:solidFill>
                <a:latin typeface="Lucida Sans Unicode"/>
                <a:cs typeface="Lucida Sans Unicode"/>
              </a:rPr>
              <a:t>=</a:t>
            </a:r>
            <a:r>
              <a:rPr sz="1000" i="1" spc="-20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30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Logic</a:t>
            </a:r>
            <a:r>
              <a:rPr sz="10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Logical</a:t>
            </a:r>
            <a:r>
              <a:rPr sz="10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inference</a:t>
            </a:r>
            <a:endParaRPr sz="1000">
              <a:latin typeface="Arial"/>
              <a:cs typeface="Arial"/>
            </a:endParaRPr>
          </a:p>
          <a:p>
            <a:pPr marL="289560" marR="219075">
              <a:lnSpc>
                <a:spcPts val="1200"/>
              </a:lnSpc>
              <a:spcBef>
                <a:spcPts val="334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Logicist</a:t>
            </a:r>
            <a:r>
              <a:rPr sz="1100" spc="-1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tradition</a:t>
            </a:r>
            <a:r>
              <a:rPr sz="1100" spc="-1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AI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hopes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create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intelligent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systems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using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logic-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based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inference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systems</a:t>
            </a:r>
            <a:endParaRPr sz="1100">
              <a:latin typeface="Arial"/>
              <a:cs typeface="Arial"/>
            </a:endParaRPr>
          </a:p>
          <a:p>
            <a:pPr marL="566420">
              <a:lnSpc>
                <a:spcPts val="1200"/>
              </a:lnSpc>
              <a:spcBef>
                <a:spcPts val="150"/>
              </a:spcBef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“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algorithm</a:t>
            </a:r>
            <a:r>
              <a:rPr sz="1000" spc="-2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=</a:t>
            </a:r>
            <a:r>
              <a:rPr sz="1000" spc="-1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logic</a:t>
            </a:r>
            <a:r>
              <a:rPr sz="1000" spc="-2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+</a:t>
            </a:r>
            <a:r>
              <a:rPr sz="1000" spc="-1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F8"/>
                </a:solidFill>
                <a:latin typeface="Arial"/>
                <a:cs typeface="Arial"/>
              </a:rPr>
              <a:t>control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”</a:t>
            </a:r>
            <a:endParaRPr sz="1000">
              <a:latin typeface="Arial"/>
              <a:cs typeface="Arial"/>
            </a:endParaRPr>
          </a:p>
          <a:p>
            <a:pPr marL="566420">
              <a:lnSpc>
                <a:spcPts val="1195"/>
              </a:lnSpc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logic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programming,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automated-deduction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systems,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...</a:t>
            </a:r>
            <a:endParaRPr sz="1000">
              <a:latin typeface="Arial"/>
              <a:cs typeface="Arial"/>
            </a:endParaRPr>
          </a:p>
          <a:p>
            <a:pPr marL="566420">
              <a:lnSpc>
                <a:spcPts val="1200"/>
              </a:lnSpc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logics:</a:t>
            </a:r>
            <a:r>
              <a:rPr sz="1000" spc="5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propositional,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first-order,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modal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&amp;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decription,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temporal,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...</a:t>
            </a:r>
            <a:endParaRPr sz="10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95"/>
              </a:spcBef>
            </a:pPr>
            <a:r>
              <a:rPr sz="1100" spc="-60" dirty="0">
                <a:solidFill>
                  <a:srgbClr val="C7C7D2"/>
                </a:solidFill>
                <a:latin typeface="Arial"/>
                <a:cs typeface="Arial"/>
              </a:rPr>
              <a:t>Two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main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limitations:</a:t>
            </a:r>
            <a:endParaRPr sz="1100">
              <a:latin typeface="Arial"/>
              <a:cs typeface="Arial"/>
            </a:endParaRPr>
          </a:p>
          <a:p>
            <a:pPr marL="566420" marR="20955">
              <a:lnSpc>
                <a:spcPct val="100000"/>
              </a:lnSpc>
              <a:spcBef>
                <a:spcPts val="170"/>
              </a:spcBef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not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easy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state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informal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knowledge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into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formal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terms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logic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problems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undecidable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or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computationally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very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hard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(NP-hard)</a:t>
            </a:r>
            <a:endParaRPr sz="10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90"/>
              </a:spcBef>
            </a:pP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Logical</a:t>
            </a:r>
            <a:r>
              <a:rPr sz="1100" spc="-3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reasoning</a:t>
            </a:r>
            <a:r>
              <a:rPr sz="1100" spc="-3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currently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part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many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fields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AI</a:t>
            </a:r>
            <a:endParaRPr sz="1100">
              <a:latin typeface="Arial"/>
              <a:cs typeface="Arial"/>
            </a:endParaRPr>
          </a:p>
          <a:p>
            <a:pPr marL="566420" marR="508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problem</a:t>
            </a:r>
            <a:r>
              <a:rPr sz="1000" spc="-1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solving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,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knowledge</a:t>
            </a:r>
            <a:r>
              <a:rPr sz="1000" spc="-1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representation</a:t>
            </a:r>
            <a:r>
              <a:rPr sz="1000" spc="-1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&amp;</a:t>
            </a:r>
            <a:r>
              <a:rPr sz="1000" spc="-1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reasoning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,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F8"/>
                </a:solidFill>
                <a:latin typeface="Arial"/>
                <a:cs typeface="Arial"/>
              </a:rPr>
              <a:t>planning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,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does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not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exhaustively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cover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AI</a:t>
            </a:r>
            <a:endParaRPr sz="10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19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Thinking</a:t>
            </a:r>
            <a:r>
              <a:rPr spc="80" dirty="0"/>
              <a:t> </a:t>
            </a:r>
            <a:r>
              <a:rPr dirty="0"/>
              <a:t>Rationally:</a:t>
            </a:r>
            <a:r>
              <a:rPr spc="195" dirty="0"/>
              <a:t> </a:t>
            </a:r>
            <a:r>
              <a:rPr dirty="0"/>
              <a:t>The</a:t>
            </a:r>
            <a:r>
              <a:rPr spc="85" dirty="0"/>
              <a:t> </a:t>
            </a:r>
            <a:r>
              <a:rPr dirty="0"/>
              <a:t>“Laws</a:t>
            </a:r>
            <a:r>
              <a:rPr spc="80" dirty="0"/>
              <a:t> </a:t>
            </a:r>
            <a:r>
              <a:rPr dirty="0"/>
              <a:t>of</a:t>
            </a:r>
            <a:r>
              <a:rPr spc="85" dirty="0"/>
              <a:t> </a:t>
            </a:r>
            <a:r>
              <a:rPr dirty="0"/>
              <a:t>Thought”</a:t>
            </a:r>
            <a:r>
              <a:rPr spc="80" dirty="0"/>
              <a:t> </a:t>
            </a:r>
            <a:r>
              <a:rPr spc="-10" dirty="0"/>
              <a:t>Approach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360095"/>
            <a:ext cx="4400550" cy="3075305"/>
            <a:chOff x="129196" y="360095"/>
            <a:chExt cx="4400550" cy="3075305"/>
          </a:xfrm>
        </p:grpSpPr>
        <p:sp>
          <p:nvSpPr>
            <p:cNvPr id="4" name="object 4"/>
            <p:cNvSpPr/>
            <p:nvPr/>
          </p:nvSpPr>
          <p:spPr>
            <a:xfrm>
              <a:off x="129196" y="360095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556183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543483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10654"/>
              <a:ext cx="50800" cy="14552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04524"/>
              <a:ext cx="4349750" cy="202565"/>
            </a:xfrm>
            <a:custGeom>
              <a:avLst/>
              <a:gdLst/>
              <a:ahLst/>
              <a:cxnLst/>
              <a:rect l="l" t="t" r="r" b="b"/>
              <a:pathLst>
                <a:path w="4349750" h="202565">
                  <a:moveTo>
                    <a:pt x="4349657" y="0"/>
                  </a:moveTo>
                  <a:lnTo>
                    <a:pt x="0" y="0"/>
                  </a:lnTo>
                  <a:lnTo>
                    <a:pt x="0" y="151659"/>
                  </a:lnTo>
                  <a:lnTo>
                    <a:pt x="4008" y="171383"/>
                  </a:lnTo>
                  <a:lnTo>
                    <a:pt x="14922" y="187536"/>
                  </a:lnTo>
                  <a:lnTo>
                    <a:pt x="31075" y="198451"/>
                  </a:lnTo>
                  <a:lnTo>
                    <a:pt x="50800" y="202459"/>
                  </a:lnTo>
                  <a:lnTo>
                    <a:pt x="4298856" y="202459"/>
                  </a:lnTo>
                  <a:lnTo>
                    <a:pt x="4318581" y="198451"/>
                  </a:lnTo>
                  <a:lnTo>
                    <a:pt x="4334734" y="187536"/>
                  </a:lnTo>
                  <a:lnTo>
                    <a:pt x="4345648" y="171383"/>
                  </a:lnTo>
                  <a:lnTo>
                    <a:pt x="4349657" y="15165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448761"/>
              <a:ext cx="0" cy="127000"/>
            </a:xfrm>
            <a:custGeom>
              <a:avLst/>
              <a:gdLst/>
              <a:ahLst/>
              <a:cxnLst/>
              <a:rect l="l" t="t" r="r" b="b"/>
              <a:pathLst>
                <a:path h="127000">
                  <a:moveTo>
                    <a:pt x="0" y="12647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3606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2336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1066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9196" y="648944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997" y="3333394"/>
              <a:ext cx="101600" cy="1016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0797" y="3320694"/>
              <a:ext cx="4298856" cy="1143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78853" y="699516"/>
              <a:ext cx="50800" cy="263387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29196" y="693343"/>
              <a:ext cx="4349750" cy="2691130"/>
            </a:xfrm>
            <a:custGeom>
              <a:avLst/>
              <a:gdLst/>
              <a:ahLst/>
              <a:cxnLst/>
              <a:rect l="l" t="t" r="r" b="b"/>
              <a:pathLst>
                <a:path w="4349750" h="2691129">
                  <a:moveTo>
                    <a:pt x="4349657" y="0"/>
                  </a:moveTo>
                  <a:lnTo>
                    <a:pt x="0" y="0"/>
                  </a:lnTo>
                  <a:lnTo>
                    <a:pt x="0" y="2640050"/>
                  </a:lnTo>
                  <a:lnTo>
                    <a:pt x="4008" y="2659775"/>
                  </a:lnTo>
                  <a:lnTo>
                    <a:pt x="14922" y="2675928"/>
                  </a:lnTo>
                  <a:lnTo>
                    <a:pt x="31075" y="2686842"/>
                  </a:lnTo>
                  <a:lnTo>
                    <a:pt x="50800" y="2690851"/>
                  </a:lnTo>
                  <a:lnTo>
                    <a:pt x="4298856" y="2690851"/>
                  </a:lnTo>
                  <a:lnTo>
                    <a:pt x="4318581" y="2686842"/>
                  </a:lnTo>
                  <a:lnTo>
                    <a:pt x="4334734" y="2675928"/>
                  </a:lnTo>
                  <a:lnTo>
                    <a:pt x="4345648" y="2659775"/>
                  </a:lnTo>
                  <a:lnTo>
                    <a:pt x="4349657" y="2640050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78853" y="737580"/>
              <a:ext cx="0" cy="2614930"/>
            </a:xfrm>
            <a:custGeom>
              <a:avLst/>
              <a:gdLst/>
              <a:ahLst/>
              <a:cxnLst/>
              <a:rect l="l" t="t" r="r" b="b"/>
              <a:pathLst>
                <a:path h="2614929">
                  <a:moveTo>
                    <a:pt x="0" y="261486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78853" y="72488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78853" y="71218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78853" y="69948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741235"/>
              <a:ext cx="76809" cy="7680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933310"/>
              <a:ext cx="61874" cy="6187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563649"/>
              <a:ext cx="76809" cy="7680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907552"/>
              <a:ext cx="61874" cy="6187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2059381"/>
              <a:ext cx="61874" cy="6187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3034" y="2211222"/>
              <a:ext cx="61874" cy="6187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10" y="2386076"/>
              <a:ext cx="76809" cy="7680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3034" y="2578138"/>
              <a:ext cx="61874" cy="6187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3034" y="2729966"/>
              <a:ext cx="61874" cy="6187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1010" y="2904820"/>
              <a:ext cx="76809" cy="7680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3034" y="3096895"/>
              <a:ext cx="61874" cy="6187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3034" y="3248723"/>
              <a:ext cx="61874" cy="61874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67297" y="380478"/>
            <a:ext cx="4273550" cy="29711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Problem: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Can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capture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laws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thought?</a:t>
            </a:r>
            <a:endParaRPr sz="1100">
              <a:latin typeface="Arial"/>
              <a:cs typeface="Arial"/>
            </a:endParaRPr>
          </a:p>
          <a:p>
            <a:pPr marL="566420" marR="222250" indent="-277495">
              <a:lnSpc>
                <a:spcPct val="104200"/>
              </a:lnSpc>
              <a:spcBef>
                <a:spcPts val="900"/>
              </a:spcBef>
            </a:pPr>
            <a:r>
              <a:rPr sz="1100" dirty="0">
                <a:latin typeface="Arial"/>
                <a:cs typeface="Arial"/>
              </a:rPr>
              <a:t>Aristotle:</a:t>
            </a:r>
            <a:r>
              <a:rPr sz="1100" spc="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What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correct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argument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thought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processes? </a:t>
            </a:r>
            <a:r>
              <a:rPr sz="1000" dirty="0">
                <a:latin typeface="Arial"/>
                <a:cs typeface="Arial"/>
              </a:rPr>
              <a:t>codify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“right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thinking”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i.e.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irrefutable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reasoning</a:t>
            </a:r>
            <a:r>
              <a:rPr sz="1000" spc="-10" dirty="0">
                <a:latin typeface="Arial"/>
                <a:cs typeface="Arial"/>
              </a:rPr>
              <a:t> processes </a:t>
            </a:r>
            <a:r>
              <a:rPr sz="1000" dirty="0">
                <a:latin typeface="Arial"/>
                <a:cs typeface="Arial"/>
              </a:rPr>
              <a:t>(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syllogisms</a:t>
            </a:r>
            <a:r>
              <a:rPr sz="1000" dirty="0">
                <a:latin typeface="Arial"/>
                <a:cs typeface="Arial"/>
              </a:rPr>
              <a:t>):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(e.g.</a:t>
            </a:r>
            <a:r>
              <a:rPr sz="1000" spc="4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“all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men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are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mortal;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Socrates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20" dirty="0">
                <a:latin typeface="Arial"/>
                <a:cs typeface="Arial"/>
              </a:rPr>
              <a:t> man; </a:t>
            </a:r>
            <a:r>
              <a:rPr sz="1000" dirty="0">
                <a:latin typeface="Arial"/>
                <a:cs typeface="Arial"/>
              </a:rPr>
              <a:t>therefore,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Socrates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mortal”)</a:t>
            </a:r>
            <a:endParaRPr sz="1000">
              <a:latin typeface="Arial"/>
              <a:cs typeface="Arial"/>
            </a:endParaRPr>
          </a:p>
          <a:p>
            <a:pPr marL="293370">
              <a:lnSpc>
                <a:spcPts val="1195"/>
              </a:lnSpc>
            </a:pPr>
            <a:r>
              <a:rPr sz="1000" spc="-20" dirty="0">
                <a:solidFill>
                  <a:srgbClr val="3333B2"/>
                </a:solidFill>
                <a:latin typeface="Lucida Sans Unicode"/>
                <a:cs typeface="Lucida Sans Unicode"/>
              </a:rPr>
              <a:t>=</a:t>
            </a:r>
            <a:r>
              <a:rPr sz="1000" i="1" spc="-20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30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Logic</a:t>
            </a:r>
            <a:r>
              <a:rPr sz="10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Logical</a:t>
            </a:r>
            <a:r>
              <a:rPr sz="10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inference</a:t>
            </a:r>
            <a:endParaRPr sz="1000">
              <a:latin typeface="Arial"/>
              <a:cs typeface="Arial"/>
            </a:endParaRPr>
          </a:p>
          <a:p>
            <a:pPr marL="289560" marR="219075">
              <a:lnSpc>
                <a:spcPts val="1200"/>
              </a:lnSpc>
              <a:spcBef>
                <a:spcPts val="334"/>
              </a:spcBef>
            </a:pPr>
            <a:r>
              <a:rPr sz="1100" dirty="0">
                <a:latin typeface="Arial"/>
                <a:cs typeface="Arial"/>
              </a:rPr>
              <a:t>The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Logicist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tradition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AI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hopes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create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intelligent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systems </a:t>
            </a:r>
            <a:r>
              <a:rPr sz="1100" dirty="0">
                <a:latin typeface="Arial"/>
                <a:cs typeface="Arial"/>
              </a:rPr>
              <a:t>using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logic-</a:t>
            </a:r>
            <a:r>
              <a:rPr sz="1100" dirty="0">
                <a:latin typeface="Arial"/>
                <a:cs typeface="Arial"/>
              </a:rPr>
              <a:t>based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inference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systems</a:t>
            </a:r>
            <a:endParaRPr sz="1100">
              <a:latin typeface="Arial"/>
              <a:cs typeface="Arial"/>
            </a:endParaRPr>
          </a:p>
          <a:p>
            <a:pPr marL="566420">
              <a:lnSpc>
                <a:spcPts val="1200"/>
              </a:lnSpc>
              <a:spcBef>
                <a:spcPts val="150"/>
              </a:spcBef>
            </a:pPr>
            <a:r>
              <a:rPr sz="1000" dirty="0">
                <a:latin typeface="Arial"/>
                <a:cs typeface="Arial"/>
              </a:rPr>
              <a:t>“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algorithm</a:t>
            </a:r>
            <a:r>
              <a:rPr sz="10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0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logic</a:t>
            </a:r>
            <a:r>
              <a:rPr sz="10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+</a:t>
            </a:r>
            <a:r>
              <a:rPr sz="10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control</a:t>
            </a:r>
            <a:r>
              <a:rPr sz="1000" spc="-10" dirty="0">
                <a:latin typeface="Arial"/>
                <a:cs typeface="Arial"/>
              </a:rPr>
              <a:t>”</a:t>
            </a:r>
            <a:endParaRPr sz="1000">
              <a:latin typeface="Arial"/>
              <a:cs typeface="Arial"/>
            </a:endParaRPr>
          </a:p>
          <a:p>
            <a:pPr marL="566420">
              <a:lnSpc>
                <a:spcPts val="1195"/>
              </a:lnSpc>
            </a:pPr>
            <a:r>
              <a:rPr sz="1000" dirty="0">
                <a:latin typeface="Arial"/>
                <a:cs typeface="Arial"/>
              </a:rPr>
              <a:t>logic</a:t>
            </a:r>
            <a:r>
              <a:rPr sz="1000" spc="-10" dirty="0">
                <a:latin typeface="Arial"/>
                <a:cs typeface="Arial"/>
              </a:rPr>
              <a:t> programming, </a:t>
            </a:r>
            <a:r>
              <a:rPr sz="1000" dirty="0">
                <a:latin typeface="Arial"/>
                <a:cs typeface="Arial"/>
              </a:rPr>
              <a:t>automated-deduction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systems,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...</a:t>
            </a:r>
            <a:endParaRPr sz="1000">
              <a:latin typeface="Arial"/>
              <a:cs typeface="Arial"/>
            </a:endParaRPr>
          </a:p>
          <a:p>
            <a:pPr marL="566420">
              <a:lnSpc>
                <a:spcPts val="1200"/>
              </a:lnSpc>
            </a:pPr>
            <a:r>
              <a:rPr sz="1000" dirty="0">
                <a:latin typeface="Arial"/>
                <a:cs typeface="Arial"/>
              </a:rPr>
              <a:t>logics: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propositional,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first-order,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modal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&amp;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decription,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temporal,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...</a:t>
            </a:r>
            <a:endParaRPr sz="10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95"/>
              </a:spcBef>
            </a:pPr>
            <a:r>
              <a:rPr sz="1100" spc="-60" dirty="0">
                <a:solidFill>
                  <a:srgbClr val="C7C7D2"/>
                </a:solidFill>
                <a:latin typeface="Arial"/>
                <a:cs typeface="Arial"/>
              </a:rPr>
              <a:t>Two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main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limitations:</a:t>
            </a:r>
            <a:endParaRPr sz="1100">
              <a:latin typeface="Arial"/>
              <a:cs typeface="Arial"/>
            </a:endParaRPr>
          </a:p>
          <a:p>
            <a:pPr marL="566420" marR="20955">
              <a:lnSpc>
                <a:spcPct val="100000"/>
              </a:lnSpc>
              <a:spcBef>
                <a:spcPts val="170"/>
              </a:spcBef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not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easy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state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informal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knowledge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into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formal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terms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logic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problems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undecidable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or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computationally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very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hard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(NP-hard)</a:t>
            </a:r>
            <a:endParaRPr sz="10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90"/>
              </a:spcBef>
            </a:pP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Logical</a:t>
            </a:r>
            <a:r>
              <a:rPr sz="1100" spc="-3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reasoning</a:t>
            </a:r>
            <a:r>
              <a:rPr sz="1100" spc="-3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currently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part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many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fields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AI</a:t>
            </a:r>
            <a:endParaRPr sz="1100">
              <a:latin typeface="Arial"/>
              <a:cs typeface="Arial"/>
            </a:endParaRPr>
          </a:p>
          <a:p>
            <a:pPr marL="566420" marR="508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problem</a:t>
            </a:r>
            <a:r>
              <a:rPr sz="1000" spc="-1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solving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,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knowledge</a:t>
            </a:r>
            <a:r>
              <a:rPr sz="1000" spc="-1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representation</a:t>
            </a:r>
            <a:r>
              <a:rPr sz="1000" spc="-1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&amp;</a:t>
            </a:r>
            <a:r>
              <a:rPr sz="1000" spc="-1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reasoning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,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F8"/>
                </a:solidFill>
                <a:latin typeface="Arial"/>
                <a:cs typeface="Arial"/>
              </a:rPr>
              <a:t>planning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,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does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not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exhaustively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cover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AI</a:t>
            </a:r>
            <a:endParaRPr sz="10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19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Thinking</a:t>
            </a:r>
            <a:r>
              <a:rPr spc="80" dirty="0"/>
              <a:t> </a:t>
            </a:r>
            <a:r>
              <a:rPr dirty="0"/>
              <a:t>Rationally:</a:t>
            </a:r>
            <a:r>
              <a:rPr spc="195" dirty="0"/>
              <a:t> </a:t>
            </a:r>
            <a:r>
              <a:rPr dirty="0"/>
              <a:t>The</a:t>
            </a:r>
            <a:r>
              <a:rPr spc="85" dirty="0"/>
              <a:t> </a:t>
            </a:r>
            <a:r>
              <a:rPr dirty="0"/>
              <a:t>“Laws</a:t>
            </a:r>
            <a:r>
              <a:rPr spc="80" dirty="0"/>
              <a:t> </a:t>
            </a:r>
            <a:r>
              <a:rPr dirty="0"/>
              <a:t>of</a:t>
            </a:r>
            <a:r>
              <a:rPr spc="85" dirty="0"/>
              <a:t> </a:t>
            </a:r>
            <a:r>
              <a:rPr dirty="0"/>
              <a:t>Thought”</a:t>
            </a:r>
            <a:r>
              <a:rPr spc="80" dirty="0"/>
              <a:t> </a:t>
            </a:r>
            <a:r>
              <a:rPr spc="-10" dirty="0"/>
              <a:t>Approach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360095"/>
            <a:ext cx="4400550" cy="3075305"/>
            <a:chOff x="129196" y="360095"/>
            <a:chExt cx="4400550" cy="3075305"/>
          </a:xfrm>
        </p:grpSpPr>
        <p:sp>
          <p:nvSpPr>
            <p:cNvPr id="4" name="object 4"/>
            <p:cNvSpPr/>
            <p:nvPr/>
          </p:nvSpPr>
          <p:spPr>
            <a:xfrm>
              <a:off x="129196" y="360095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556183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543483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10654"/>
              <a:ext cx="50800" cy="14552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04524"/>
              <a:ext cx="4349750" cy="202565"/>
            </a:xfrm>
            <a:custGeom>
              <a:avLst/>
              <a:gdLst/>
              <a:ahLst/>
              <a:cxnLst/>
              <a:rect l="l" t="t" r="r" b="b"/>
              <a:pathLst>
                <a:path w="4349750" h="202565">
                  <a:moveTo>
                    <a:pt x="4349657" y="0"/>
                  </a:moveTo>
                  <a:lnTo>
                    <a:pt x="0" y="0"/>
                  </a:lnTo>
                  <a:lnTo>
                    <a:pt x="0" y="151659"/>
                  </a:lnTo>
                  <a:lnTo>
                    <a:pt x="4008" y="171383"/>
                  </a:lnTo>
                  <a:lnTo>
                    <a:pt x="14922" y="187536"/>
                  </a:lnTo>
                  <a:lnTo>
                    <a:pt x="31075" y="198451"/>
                  </a:lnTo>
                  <a:lnTo>
                    <a:pt x="50800" y="202459"/>
                  </a:lnTo>
                  <a:lnTo>
                    <a:pt x="4298856" y="202459"/>
                  </a:lnTo>
                  <a:lnTo>
                    <a:pt x="4318581" y="198451"/>
                  </a:lnTo>
                  <a:lnTo>
                    <a:pt x="4334734" y="187536"/>
                  </a:lnTo>
                  <a:lnTo>
                    <a:pt x="4345648" y="171383"/>
                  </a:lnTo>
                  <a:lnTo>
                    <a:pt x="4349657" y="15165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448761"/>
              <a:ext cx="0" cy="127000"/>
            </a:xfrm>
            <a:custGeom>
              <a:avLst/>
              <a:gdLst/>
              <a:ahLst/>
              <a:cxnLst/>
              <a:rect l="l" t="t" r="r" b="b"/>
              <a:pathLst>
                <a:path h="127000">
                  <a:moveTo>
                    <a:pt x="0" y="12647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3606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2336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1066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9196" y="648944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997" y="3333394"/>
              <a:ext cx="101600" cy="1016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0797" y="3320694"/>
              <a:ext cx="4298856" cy="1143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78853" y="699516"/>
              <a:ext cx="50800" cy="263387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29196" y="693343"/>
              <a:ext cx="4349750" cy="2691130"/>
            </a:xfrm>
            <a:custGeom>
              <a:avLst/>
              <a:gdLst/>
              <a:ahLst/>
              <a:cxnLst/>
              <a:rect l="l" t="t" r="r" b="b"/>
              <a:pathLst>
                <a:path w="4349750" h="2691129">
                  <a:moveTo>
                    <a:pt x="4349657" y="0"/>
                  </a:moveTo>
                  <a:lnTo>
                    <a:pt x="0" y="0"/>
                  </a:lnTo>
                  <a:lnTo>
                    <a:pt x="0" y="2640050"/>
                  </a:lnTo>
                  <a:lnTo>
                    <a:pt x="4008" y="2659775"/>
                  </a:lnTo>
                  <a:lnTo>
                    <a:pt x="14922" y="2675928"/>
                  </a:lnTo>
                  <a:lnTo>
                    <a:pt x="31075" y="2686842"/>
                  </a:lnTo>
                  <a:lnTo>
                    <a:pt x="50800" y="2690851"/>
                  </a:lnTo>
                  <a:lnTo>
                    <a:pt x="4298856" y="2690851"/>
                  </a:lnTo>
                  <a:lnTo>
                    <a:pt x="4318581" y="2686842"/>
                  </a:lnTo>
                  <a:lnTo>
                    <a:pt x="4334734" y="2675928"/>
                  </a:lnTo>
                  <a:lnTo>
                    <a:pt x="4345648" y="2659775"/>
                  </a:lnTo>
                  <a:lnTo>
                    <a:pt x="4349657" y="2640050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78853" y="737580"/>
              <a:ext cx="0" cy="2614930"/>
            </a:xfrm>
            <a:custGeom>
              <a:avLst/>
              <a:gdLst/>
              <a:ahLst/>
              <a:cxnLst/>
              <a:rect l="l" t="t" r="r" b="b"/>
              <a:pathLst>
                <a:path h="2614929">
                  <a:moveTo>
                    <a:pt x="0" y="261486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78853" y="72488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78853" y="71218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78853" y="69948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741235"/>
              <a:ext cx="76809" cy="7680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933310"/>
              <a:ext cx="61874" cy="6187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563649"/>
              <a:ext cx="76809" cy="7680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907552"/>
              <a:ext cx="61874" cy="6187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2059381"/>
              <a:ext cx="61874" cy="6187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3034" y="2211222"/>
              <a:ext cx="61874" cy="6187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10" y="2386076"/>
              <a:ext cx="76809" cy="7680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3034" y="2578138"/>
              <a:ext cx="61874" cy="6187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3034" y="2729966"/>
              <a:ext cx="61874" cy="6187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1010" y="2904820"/>
              <a:ext cx="76809" cy="7680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3034" y="3096895"/>
              <a:ext cx="61874" cy="6187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3034" y="3248723"/>
              <a:ext cx="61874" cy="61874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67297" y="380478"/>
            <a:ext cx="4273550" cy="29711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Problem: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Can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capture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laws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thought?</a:t>
            </a:r>
            <a:endParaRPr sz="1100">
              <a:latin typeface="Arial"/>
              <a:cs typeface="Arial"/>
            </a:endParaRPr>
          </a:p>
          <a:p>
            <a:pPr marL="566420" marR="222250" indent="-277495">
              <a:lnSpc>
                <a:spcPct val="104200"/>
              </a:lnSpc>
              <a:spcBef>
                <a:spcPts val="900"/>
              </a:spcBef>
            </a:pPr>
            <a:r>
              <a:rPr sz="1100" dirty="0">
                <a:latin typeface="Arial"/>
                <a:cs typeface="Arial"/>
              </a:rPr>
              <a:t>Aristotle:</a:t>
            </a:r>
            <a:r>
              <a:rPr sz="1100" spc="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What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correct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argument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thought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processes? </a:t>
            </a:r>
            <a:r>
              <a:rPr sz="1000" dirty="0">
                <a:latin typeface="Arial"/>
                <a:cs typeface="Arial"/>
              </a:rPr>
              <a:t>codify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“right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thinking”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i.e.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irrefutable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reasoning</a:t>
            </a:r>
            <a:r>
              <a:rPr sz="1000" spc="-10" dirty="0">
                <a:latin typeface="Arial"/>
                <a:cs typeface="Arial"/>
              </a:rPr>
              <a:t> processes </a:t>
            </a:r>
            <a:r>
              <a:rPr sz="1000" dirty="0">
                <a:latin typeface="Arial"/>
                <a:cs typeface="Arial"/>
              </a:rPr>
              <a:t>(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syllogisms</a:t>
            </a:r>
            <a:r>
              <a:rPr sz="1000" dirty="0">
                <a:latin typeface="Arial"/>
                <a:cs typeface="Arial"/>
              </a:rPr>
              <a:t>):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(e.g.</a:t>
            </a:r>
            <a:r>
              <a:rPr sz="1000" spc="4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“all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men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are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mortal;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Socrates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20" dirty="0">
                <a:latin typeface="Arial"/>
                <a:cs typeface="Arial"/>
              </a:rPr>
              <a:t> man; </a:t>
            </a:r>
            <a:r>
              <a:rPr sz="1000" dirty="0">
                <a:latin typeface="Arial"/>
                <a:cs typeface="Arial"/>
              </a:rPr>
              <a:t>therefore,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Socrates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mortal”)</a:t>
            </a:r>
            <a:endParaRPr sz="1000">
              <a:latin typeface="Arial"/>
              <a:cs typeface="Arial"/>
            </a:endParaRPr>
          </a:p>
          <a:p>
            <a:pPr marL="293370">
              <a:lnSpc>
                <a:spcPts val="1195"/>
              </a:lnSpc>
            </a:pPr>
            <a:r>
              <a:rPr sz="1000" spc="-20" dirty="0">
                <a:solidFill>
                  <a:srgbClr val="3333B2"/>
                </a:solidFill>
                <a:latin typeface="Lucida Sans Unicode"/>
                <a:cs typeface="Lucida Sans Unicode"/>
              </a:rPr>
              <a:t>=</a:t>
            </a:r>
            <a:r>
              <a:rPr sz="1000" i="1" spc="-20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30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Logic</a:t>
            </a:r>
            <a:r>
              <a:rPr sz="10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Logical</a:t>
            </a:r>
            <a:r>
              <a:rPr sz="10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inference</a:t>
            </a:r>
            <a:endParaRPr sz="1000">
              <a:latin typeface="Arial"/>
              <a:cs typeface="Arial"/>
            </a:endParaRPr>
          </a:p>
          <a:p>
            <a:pPr marL="289560" marR="219075">
              <a:lnSpc>
                <a:spcPts val="1200"/>
              </a:lnSpc>
              <a:spcBef>
                <a:spcPts val="334"/>
              </a:spcBef>
            </a:pPr>
            <a:r>
              <a:rPr sz="1100" dirty="0">
                <a:latin typeface="Arial"/>
                <a:cs typeface="Arial"/>
              </a:rPr>
              <a:t>The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Logicist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tradition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AI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hopes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create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intelligent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systems </a:t>
            </a:r>
            <a:r>
              <a:rPr sz="1100" dirty="0">
                <a:latin typeface="Arial"/>
                <a:cs typeface="Arial"/>
              </a:rPr>
              <a:t>using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logic-</a:t>
            </a:r>
            <a:r>
              <a:rPr sz="1100" dirty="0">
                <a:latin typeface="Arial"/>
                <a:cs typeface="Arial"/>
              </a:rPr>
              <a:t>based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inference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systems</a:t>
            </a:r>
            <a:endParaRPr sz="1100">
              <a:latin typeface="Arial"/>
              <a:cs typeface="Arial"/>
            </a:endParaRPr>
          </a:p>
          <a:p>
            <a:pPr marL="566420">
              <a:lnSpc>
                <a:spcPts val="1200"/>
              </a:lnSpc>
              <a:spcBef>
                <a:spcPts val="150"/>
              </a:spcBef>
            </a:pPr>
            <a:r>
              <a:rPr sz="1000" dirty="0">
                <a:latin typeface="Arial"/>
                <a:cs typeface="Arial"/>
              </a:rPr>
              <a:t>“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algorithm</a:t>
            </a:r>
            <a:r>
              <a:rPr sz="10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0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logic</a:t>
            </a:r>
            <a:r>
              <a:rPr sz="10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+</a:t>
            </a:r>
            <a:r>
              <a:rPr sz="10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control</a:t>
            </a:r>
            <a:r>
              <a:rPr sz="1000" spc="-10" dirty="0">
                <a:latin typeface="Arial"/>
                <a:cs typeface="Arial"/>
              </a:rPr>
              <a:t>”</a:t>
            </a:r>
            <a:endParaRPr sz="1000">
              <a:latin typeface="Arial"/>
              <a:cs typeface="Arial"/>
            </a:endParaRPr>
          </a:p>
          <a:p>
            <a:pPr marL="566420">
              <a:lnSpc>
                <a:spcPts val="1195"/>
              </a:lnSpc>
            </a:pPr>
            <a:r>
              <a:rPr sz="1000" dirty="0">
                <a:latin typeface="Arial"/>
                <a:cs typeface="Arial"/>
              </a:rPr>
              <a:t>logic</a:t>
            </a:r>
            <a:r>
              <a:rPr sz="1000" spc="-10" dirty="0">
                <a:latin typeface="Arial"/>
                <a:cs typeface="Arial"/>
              </a:rPr>
              <a:t> programming, </a:t>
            </a:r>
            <a:r>
              <a:rPr sz="1000" dirty="0">
                <a:latin typeface="Arial"/>
                <a:cs typeface="Arial"/>
              </a:rPr>
              <a:t>automated-deduction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systems,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...</a:t>
            </a:r>
            <a:endParaRPr sz="1000">
              <a:latin typeface="Arial"/>
              <a:cs typeface="Arial"/>
            </a:endParaRPr>
          </a:p>
          <a:p>
            <a:pPr marL="566420">
              <a:lnSpc>
                <a:spcPts val="1200"/>
              </a:lnSpc>
            </a:pPr>
            <a:r>
              <a:rPr sz="1000" dirty="0">
                <a:latin typeface="Arial"/>
                <a:cs typeface="Arial"/>
              </a:rPr>
              <a:t>logics: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propositional,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first-order,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modal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&amp;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decription,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temporal,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...</a:t>
            </a:r>
            <a:endParaRPr sz="10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95"/>
              </a:spcBef>
            </a:pPr>
            <a:r>
              <a:rPr sz="1100" spc="-60" dirty="0">
                <a:latin typeface="Arial"/>
                <a:cs typeface="Arial"/>
              </a:rPr>
              <a:t>Two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main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limitations:</a:t>
            </a:r>
            <a:endParaRPr sz="1100">
              <a:latin typeface="Arial"/>
              <a:cs typeface="Arial"/>
            </a:endParaRPr>
          </a:p>
          <a:p>
            <a:pPr marL="566420" marR="20955">
              <a:lnSpc>
                <a:spcPct val="100000"/>
              </a:lnSpc>
              <a:spcBef>
                <a:spcPts val="170"/>
              </a:spcBef>
            </a:pPr>
            <a:r>
              <a:rPr sz="1000" dirty="0">
                <a:latin typeface="Arial"/>
                <a:cs typeface="Arial"/>
              </a:rPr>
              <a:t>not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easy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state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informal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knowledge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into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formal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terms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10" dirty="0">
                <a:latin typeface="Arial"/>
                <a:cs typeface="Arial"/>
              </a:rPr>
              <a:t> logic </a:t>
            </a:r>
            <a:r>
              <a:rPr sz="1000" dirty="0">
                <a:latin typeface="Arial"/>
                <a:cs typeface="Arial"/>
              </a:rPr>
              <a:t>problems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undecidable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or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computationally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very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hard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(NP-hard)</a:t>
            </a:r>
            <a:endParaRPr sz="10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90"/>
              </a:spcBef>
            </a:pP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Logical</a:t>
            </a:r>
            <a:r>
              <a:rPr sz="1100" spc="-3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reasoning</a:t>
            </a:r>
            <a:r>
              <a:rPr sz="1100" spc="-3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currently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part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many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fields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AI</a:t>
            </a:r>
            <a:endParaRPr sz="1100">
              <a:latin typeface="Arial"/>
              <a:cs typeface="Arial"/>
            </a:endParaRPr>
          </a:p>
          <a:p>
            <a:pPr marL="566420" marR="508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problem</a:t>
            </a:r>
            <a:r>
              <a:rPr sz="1000" spc="-1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solving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,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knowledge</a:t>
            </a:r>
            <a:r>
              <a:rPr sz="1000" spc="-1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representation</a:t>
            </a:r>
            <a:r>
              <a:rPr sz="1000" spc="-1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&amp;</a:t>
            </a:r>
            <a:r>
              <a:rPr sz="1000" spc="-1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reasoning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,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F8"/>
                </a:solidFill>
                <a:latin typeface="Arial"/>
                <a:cs typeface="Arial"/>
              </a:rPr>
              <a:t>planning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,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does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not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exhaustively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cover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AI</a:t>
            </a:r>
            <a:endParaRPr sz="10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19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Thinking</a:t>
            </a:r>
            <a:r>
              <a:rPr spc="80" dirty="0"/>
              <a:t> </a:t>
            </a:r>
            <a:r>
              <a:rPr dirty="0"/>
              <a:t>Rationally:</a:t>
            </a:r>
            <a:r>
              <a:rPr spc="195" dirty="0"/>
              <a:t> </a:t>
            </a:r>
            <a:r>
              <a:rPr dirty="0"/>
              <a:t>The</a:t>
            </a:r>
            <a:r>
              <a:rPr spc="85" dirty="0"/>
              <a:t> </a:t>
            </a:r>
            <a:r>
              <a:rPr dirty="0"/>
              <a:t>“Laws</a:t>
            </a:r>
            <a:r>
              <a:rPr spc="80" dirty="0"/>
              <a:t> </a:t>
            </a:r>
            <a:r>
              <a:rPr dirty="0"/>
              <a:t>of</a:t>
            </a:r>
            <a:r>
              <a:rPr spc="85" dirty="0"/>
              <a:t> </a:t>
            </a:r>
            <a:r>
              <a:rPr dirty="0"/>
              <a:t>Thought”</a:t>
            </a:r>
            <a:r>
              <a:rPr spc="80" dirty="0"/>
              <a:t> </a:t>
            </a:r>
            <a:r>
              <a:rPr spc="-10" dirty="0"/>
              <a:t>Approach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360095"/>
            <a:ext cx="4400550" cy="3075305"/>
            <a:chOff x="129196" y="360095"/>
            <a:chExt cx="4400550" cy="3075305"/>
          </a:xfrm>
        </p:grpSpPr>
        <p:sp>
          <p:nvSpPr>
            <p:cNvPr id="4" name="object 4"/>
            <p:cNvSpPr/>
            <p:nvPr/>
          </p:nvSpPr>
          <p:spPr>
            <a:xfrm>
              <a:off x="129196" y="360095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556183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543483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10654"/>
              <a:ext cx="50800" cy="14552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04524"/>
              <a:ext cx="4349750" cy="202565"/>
            </a:xfrm>
            <a:custGeom>
              <a:avLst/>
              <a:gdLst/>
              <a:ahLst/>
              <a:cxnLst/>
              <a:rect l="l" t="t" r="r" b="b"/>
              <a:pathLst>
                <a:path w="4349750" h="202565">
                  <a:moveTo>
                    <a:pt x="4349657" y="0"/>
                  </a:moveTo>
                  <a:lnTo>
                    <a:pt x="0" y="0"/>
                  </a:lnTo>
                  <a:lnTo>
                    <a:pt x="0" y="151659"/>
                  </a:lnTo>
                  <a:lnTo>
                    <a:pt x="4008" y="171383"/>
                  </a:lnTo>
                  <a:lnTo>
                    <a:pt x="14922" y="187536"/>
                  </a:lnTo>
                  <a:lnTo>
                    <a:pt x="31075" y="198451"/>
                  </a:lnTo>
                  <a:lnTo>
                    <a:pt x="50800" y="202459"/>
                  </a:lnTo>
                  <a:lnTo>
                    <a:pt x="4298856" y="202459"/>
                  </a:lnTo>
                  <a:lnTo>
                    <a:pt x="4318581" y="198451"/>
                  </a:lnTo>
                  <a:lnTo>
                    <a:pt x="4334734" y="187536"/>
                  </a:lnTo>
                  <a:lnTo>
                    <a:pt x="4345648" y="171383"/>
                  </a:lnTo>
                  <a:lnTo>
                    <a:pt x="4349657" y="15165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448761"/>
              <a:ext cx="0" cy="127000"/>
            </a:xfrm>
            <a:custGeom>
              <a:avLst/>
              <a:gdLst/>
              <a:ahLst/>
              <a:cxnLst/>
              <a:rect l="l" t="t" r="r" b="b"/>
              <a:pathLst>
                <a:path h="127000">
                  <a:moveTo>
                    <a:pt x="0" y="12647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3606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2336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1066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9196" y="648944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997" y="3333394"/>
              <a:ext cx="101600" cy="1016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0797" y="3320694"/>
              <a:ext cx="4298856" cy="1143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78853" y="699516"/>
              <a:ext cx="50800" cy="263387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29196" y="693343"/>
              <a:ext cx="4349750" cy="2691130"/>
            </a:xfrm>
            <a:custGeom>
              <a:avLst/>
              <a:gdLst/>
              <a:ahLst/>
              <a:cxnLst/>
              <a:rect l="l" t="t" r="r" b="b"/>
              <a:pathLst>
                <a:path w="4349750" h="2691129">
                  <a:moveTo>
                    <a:pt x="4349657" y="0"/>
                  </a:moveTo>
                  <a:lnTo>
                    <a:pt x="0" y="0"/>
                  </a:lnTo>
                  <a:lnTo>
                    <a:pt x="0" y="2640050"/>
                  </a:lnTo>
                  <a:lnTo>
                    <a:pt x="4008" y="2659775"/>
                  </a:lnTo>
                  <a:lnTo>
                    <a:pt x="14922" y="2675928"/>
                  </a:lnTo>
                  <a:lnTo>
                    <a:pt x="31075" y="2686842"/>
                  </a:lnTo>
                  <a:lnTo>
                    <a:pt x="50800" y="2690851"/>
                  </a:lnTo>
                  <a:lnTo>
                    <a:pt x="4298856" y="2690851"/>
                  </a:lnTo>
                  <a:lnTo>
                    <a:pt x="4318581" y="2686842"/>
                  </a:lnTo>
                  <a:lnTo>
                    <a:pt x="4334734" y="2675928"/>
                  </a:lnTo>
                  <a:lnTo>
                    <a:pt x="4345648" y="2659775"/>
                  </a:lnTo>
                  <a:lnTo>
                    <a:pt x="4349657" y="2640050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78853" y="737580"/>
              <a:ext cx="0" cy="2614930"/>
            </a:xfrm>
            <a:custGeom>
              <a:avLst/>
              <a:gdLst/>
              <a:ahLst/>
              <a:cxnLst/>
              <a:rect l="l" t="t" r="r" b="b"/>
              <a:pathLst>
                <a:path h="2614929">
                  <a:moveTo>
                    <a:pt x="0" y="261486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78853" y="72488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78853" y="71218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78853" y="69948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741235"/>
              <a:ext cx="76809" cy="7680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933310"/>
              <a:ext cx="61874" cy="6187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563649"/>
              <a:ext cx="76809" cy="7680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907552"/>
              <a:ext cx="61874" cy="6187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2059381"/>
              <a:ext cx="61874" cy="6187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3034" y="2211222"/>
              <a:ext cx="61874" cy="6187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10" y="2386076"/>
              <a:ext cx="76809" cy="7680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3034" y="2578138"/>
              <a:ext cx="61874" cy="6187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3034" y="2729966"/>
              <a:ext cx="61874" cy="6187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1010" y="2904820"/>
              <a:ext cx="76809" cy="7680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3034" y="3096895"/>
              <a:ext cx="61874" cy="6187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3034" y="3248723"/>
              <a:ext cx="61874" cy="61874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67297" y="380478"/>
            <a:ext cx="4273550" cy="29711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Problem: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Can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capture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laws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thought?</a:t>
            </a:r>
            <a:endParaRPr sz="1100">
              <a:latin typeface="Arial"/>
              <a:cs typeface="Arial"/>
            </a:endParaRPr>
          </a:p>
          <a:p>
            <a:pPr marL="566420" marR="222250" indent="-277495">
              <a:lnSpc>
                <a:spcPct val="104200"/>
              </a:lnSpc>
              <a:spcBef>
                <a:spcPts val="900"/>
              </a:spcBef>
            </a:pPr>
            <a:r>
              <a:rPr sz="1100" dirty="0">
                <a:latin typeface="Arial"/>
                <a:cs typeface="Arial"/>
              </a:rPr>
              <a:t>Aristotle:</a:t>
            </a:r>
            <a:r>
              <a:rPr sz="1100" spc="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What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correct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argument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thought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processes? </a:t>
            </a:r>
            <a:r>
              <a:rPr sz="1000" dirty="0">
                <a:latin typeface="Arial"/>
                <a:cs typeface="Arial"/>
              </a:rPr>
              <a:t>codify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“right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thinking”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i.e.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irrefutable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reasoning</a:t>
            </a:r>
            <a:r>
              <a:rPr sz="1000" spc="-10" dirty="0">
                <a:latin typeface="Arial"/>
                <a:cs typeface="Arial"/>
              </a:rPr>
              <a:t> processes </a:t>
            </a:r>
            <a:r>
              <a:rPr sz="1000" dirty="0">
                <a:latin typeface="Arial"/>
                <a:cs typeface="Arial"/>
              </a:rPr>
              <a:t>(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syllogisms</a:t>
            </a:r>
            <a:r>
              <a:rPr sz="1000" dirty="0">
                <a:latin typeface="Arial"/>
                <a:cs typeface="Arial"/>
              </a:rPr>
              <a:t>):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(e.g.</a:t>
            </a:r>
            <a:r>
              <a:rPr sz="1000" spc="4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“all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men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are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mortal;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Socrates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20" dirty="0">
                <a:latin typeface="Arial"/>
                <a:cs typeface="Arial"/>
              </a:rPr>
              <a:t> man; </a:t>
            </a:r>
            <a:r>
              <a:rPr sz="1000" dirty="0">
                <a:latin typeface="Arial"/>
                <a:cs typeface="Arial"/>
              </a:rPr>
              <a:t>therefore,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Socrates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mortal”)</a:t>
            </a:r>
            <a:endParaRPr sz="1000">
              <a:latin typeface="Arial"/>
              <a:cs typeface="Arial"/>
            </a:endParaRPr>
          </a:p>
          <a:p>
            <a:pPr marL="293370">
              <a:lnSpc>
                <a:spcPts val="1195"/>
              </a:lnSpc>
            </a:pPr>
            <a:r>
              <a:rPr sz="1000" spc="-20" dirty="0">
                <a:solidFill>
                  <a:srgbClr val="3333B2"/>
                </a:solidFill>
                <a:latin typeface="Lucida Sans Unicode"/>
                <a:cs typeface="Lucida Sans Unicode"/>
              </a:rPr>
              <a:t>=</a:t>
            </a:r>
            <a:r>
              <a:rPr sz="1000" i="1" spc="-20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30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Logic</a:t>
            </a:r>
            <a:r>
              <a:rPr sz="10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Logical</a:t>
            </a:r>
            <a:r>
              <a:rPr sz="10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inference</a:t>
            </a:r>
            <a:endParaRPr sz="1000">
              <a:latin typeface="Arial"/>
              <a:cs typeface="Arial"/>
            </a:endParaRPr>
          </a:p>
          <a:p>
            <a:pPr marL="289560" marR="219075">
              <a:lnSpc>
                <a:spcPts val="1200"/>
              </a:lnSpc>
              <a:spcBef>
                <a:spcPts val="334"/>
              </a:spcBef>
            </a:pPr>
            <a:r>
              <a:rPr sz="1100" dirty="0">
                <a:latin typeface="Arial"/>
                <a:cs typeface="Arial"/>
              </a:rPr>
              <a:t>The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Logicist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tradition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AI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hopes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create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intelligent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systems </a:t>
            </a:r>
            <a:r>
              <a:rPr sz="1100" dirty="0">
                <a:latin typeface="Arial"/>
                <a:cs typeface="Arial"/>
              </a:rPr>
              <a:t>using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logic-</a:t>
            </a:r>
            <a:r>
              <a:rPr sz="1100" dirty="0">
                <a:latin typeface="Arial"/>
                <a:cs typeface="Arial"/>
              </a:rPr>
              <a:t>based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inference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systems</a:t>
            </a:r>
            <a:endParaRPr sz="1100">
              <a:latin typeface="Arial"/>
              <a:cs typeface="Arial"/>
            </a:endParaRPr>
          </a:p>
          <a:p>
            <a:pPr marL="566420">
              <a:lnSpc>
                <a:spcPts val="1200"/>
              </a:lnSpc>
              <a:spcBef>
                <a:spcPts val="150"/>
              </a:spcBef>
            </a:pPr>
            <a:r>
              <a:rPr sz="1000" dirty="0">
                <a:latin typeface="Arial"/>
                <a:cs typeface="Arial"/>
              </a:rPr>
              <a:t>“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algorithm</a:t>
            </a:r>
            <a:r>
              <a:rPr sz="10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0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logic</a:t>
            </a:r>
            <a:r>
              <a:rPr sz="10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+</a:t>
            </a:r>
            <a:r>
              <a:rPr sz="10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control</a:t>
            </a:r>
            <a:r>
              <a:rPr sz="1000" spc="-10" dirty="0">
                <a:latin typeface="Arial"/>
                <a:cs typeface="Arial"/>
              </a:rPr>
              <a:t>”</a:t>
            </a:r>
            <a:endParaRPr sz="1000">
              <a:latin typeface="Arial"/>
              <a:cs typeface="Arial"/>
            </a:endParaRPr>
          </a:p>
          <a:p>
            <a:pPr marL="566420">
              <a:lnSpc>
                <a:spcPts val="1195"/>
              </a:lnSpc>
            </a:pPr>
            <a:r>
              <a:rPr sz="1000" dirty="0">
                <a:latin typeface="Arial"/>
                <a:cs typeface="Arial"/>
              </a:rPr>
              <a:t>logic</a:t>
            </a:r>
            <a:r>
              <a:rPr sz="1000" spc="-10" dirty="0">
                <a:latin typeface="Arial"/>
                <a:cs typeface="Arial"/>
              </a:rPr>
              <a:t> programming, </a:t>
            </a:r>
            <a:r>
              <a:rPr sz="1000" dirty="0">
                <a:latin typeface="Arial"/>
                <a:cs typeface="Arial"/>
              </a:rPr>
              <a:t>automated-deduction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systems,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...</a:t>
            </a:r>
            <a:endParaRPr sz="1000">
              <a:latin typeface="Arial"/>
              <a:cs typeface="Arial"/>
            </a:endParaRPr>
          </a:p>
          <a:p>
            <a:pPr marL="566420">
              <a:lnSpc>
                <a:spcPts val="1200"/>
              </a:lnSpc>
            </a:pPr>
            <a:r>
              <a:rPr sz="1000" dirty="0">
                <a:latin typeface="Arial"/>
                <a:cs typeface="Arial"/>
              </a:rPr>
              <a:t>logics: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propositional,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first-order,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modal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&amp;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decription,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temporal,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...</a:t>
            </a:r>
            <a:endParaRPr sz="10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95"/>
              </a:spcBef>
            </a:pPr>
            <a:r>
              <a:rPr sz="1100" spc="-60" dirty="0">
                <a:latin typeface="Arial"/>
                <a:cs typeface="Arial"/>
              </a:rPr>
              <a:t>Two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main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limitations:</a:t>
            </a:r>
            <a:endParaRPr sz="1100">
              <a:latin typeface="Arial"/>
              <a:cs typeface="Arial"/>
            </a:endParaRPr>
          </a:p>
          <a:p>
            <a:pPr marL="566420" marR="20955">
              <a:lnSpc>
                <a:spcPct val="100000"/>
              </a:lnSpc>
              <a:spcBef>
                <a:spcPts val="170"/>
              </a:spcBef>
            </a:pPr>
            <a:r>
              <a:rPr sz="1000" dirty="0">
                <a:latin typeface="Arial"/>
                <a:cs typeface="Arial"/>
              </a:rPr>
              <a:t>not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easy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state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informal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knowledge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into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formal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terms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10" dirty="0">
                <a:latin typeface="Arial"/>
                <a:cs typeface="Arial"/>
              </a:rPr>
              <a:t> logic </a:t>
            </a:r>
            <a:r>
              <a:rPr sz="1000" dirty="0">
                <a:latin typeface="Arial"/>
                <a:cs typeface="Arial"/>
              </a:rPr>
              <a:t>problems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undecidable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or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computationally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very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hard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(NP-hard)</a:t>
            </a:r>
            <a:endParaRPr sz="10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90"/>
              </a:spcBef>
            </a:pP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Logical</a:t>
            </a:r>
            <a:r>
              <a:rPr sz="11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reasoning</a:t>
            </a:r>
            <a:r>
              <a:rPr sz="11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currently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part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fields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AI</a:t>
            </a:r>
            <a:endParaRPr sz="1100">
              <a:latin typeface="Arial"/>
              <a:cs typeface="Arial"/>
            </a:endParaRPr>
          </a:p>
          <a:p>
            <a:pPr marL="566420" marR="508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problem</a:t>
            </a:r>
            <a:r>
              <a:rPr sz="10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solving</a:t>
            </a:r>
            <a:r>
              <a:rPr sz="1000" dirty="0">
                <a:latin typeface="Arial"/>
                <a:cs typeface="Arial"/>
              </a:rPr>
              <a:t>,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knowledge</a:t>
            </a:r>
            <a:r>
              <a:rPr sz="10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representation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&amp;</a:t>
            </a:r>
            <a:r>
              <a:rPr sz="10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reasoning</a:t>
            </a:r>
            <a:r>
              <a:rPr sz="1000" dirty="0">
                <a:latin typeface="Arial"/>
                <a:cs typeface="Arial"/>
              </a:rPr>
              <a:t>,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planning</a:t>
            </a:r>
            <a:r>
              <a:rPr sz="1000" spc="-10" dirty="0">
                <a:latin typeface="Arial"/>
                <a:cs typeface="Arial"/>
              </a:rPr>
              <a:t>, </a:t>
            </a:r>
            <a:r>
              <a:rPr sz="1000" dirty="0">
                <a:latin typeface="Arial"/>
                <a:cs typeface="Arial"/>
              </a:rPr>
              <a:t>does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not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exhaustively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cover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AI</a:t>
            </a:r>
            <a:endParaRPr sz="1000">
              <a:latin typeface="Arial"/>
              <a:cs typeface="Arial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r>
              <a:rPr spc="-10" dirty="0"/>
              <a:t>19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39</a:t>
            </a:r>
          </a:p>
        </p:txBody>
      </p:sp>
    </p:spTree>
  </p:cSld>
  <p:clrMapOvr>
    <a:masterClrMapping/>
  </p:clrMapOvr>
  <p:transition>
    <p:cut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Acting</a:t>
            </a:r>
            <a:r>
              <a:rPr spc="105" dirty="0"/>
              <a:t> </a:t>
            </a:r>
            <a:r>
              <a:rPr dirty="0"/>
              <a:t>Rationally:</a:t>
            </a:r>
            <a:r>
              <a:rPr spc="229" dirty="0"/>
              <a:t> </a:t>
            </a:r>
            <a:r>
              <a:rPr dirty="0"/>
              <a:t>The</a:t>
            </a:r>
            <a:r>
              <a:rPr spc="110" dirty="0"/>
              <a:t> </a:t>
            </a:r>
            <a:r>
              <a:rPr dirty="0"/>
              <a:t>Rational-Agent</a:t>
            </a:r>
            <a:r>
              <a:rPr spc="110" dirty="0"/>
              <a:t> </a:t>
            </a:r>
            <a:r>
              <a:rPr spc="-10" dirty="0"/>
              <a:t>Approach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360095"/>
            <a:ext cx="4400550" cy="3007995"/>
            <a:chOff x="129196" y="360095"/>
            <a:chExt cx="4400550" cy="3007995"/>
          </a:xfrm>
        </p:grpSpPr>
        <p:sp>
          <p:nvSpPr>
            <p:cNvPr id="4" name="object 4"/>
            <p:cNvSpPr/>
            <p:nvPr/>
          </p:nvSpPr>
          <p:spPr>
            <a:xfrm>
              <a:off x="129196" y="360095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556183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543483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10654"/>
              <a:ext cx="50800" cy="14552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04524"/>
              <a:ext cx="4349750" cy="202565"/>
            </a:xfrm>
            <a:custGeom>
              <a:avLst/>
              <a:gdLst/>
              <a:ahLst/>
              <a:cxnLst/>
              <a:rect l="l" t="t" r="r" b="b"/>
              <a:pathLst>
                <a:path w="4349750" h="202565">
                  <a:moveTo>
                    <a:pt x="4349657" y="0"/>
                  </a:moveTo>
                  <a:lnTo>
                    <a:pt x="0" y="0"/>
                  </a:lnTo>
                  <a:lnTo>
                    <a:pt x="0" y="151659"/>
                  </a:lnTo>
                  <a:lnTo>
                    <a:pt x="4008" y="171383"/>
                  </a:lnTo>
                  <a:lnTo>
                    <a:pt x="14922" y="187536"/>
                  </a:lnTo>
                  <a:lnTo>
                    <a:pt x="31075" y="198451"/>
                  </a:lnTo>
                  <a:lnTo>
                    <a:pt x="50800" y="202459"/>
                  </a:lnTo>
                  <a:lnTo>
                    <a:pt x="4298856" y="202459"/>
                  </a:lnTo>
                  <a:lnTo>
                    <a:pt x="4318581" y="198451"/>
                  </a:lnTo>
                  <a:lnTo>
                    <a:pt x="4334734" y="187536"/>
                  </a:lnTo>
                  <a:lnTo>
                    <a:pt x="4345648" y="171383"/>
                  </a:lnTo>
                  <a:lnTo>
                    <a:pt x="4349657" y="15165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448761"/>
              <a:ext cx="0" cy="127000"/>
            </a:xfrm>
            <a:custGeom>
              <a:avLst/>
              <a:gdLst/>
              <a:ahLst/>
              <a:cxnLst/>
              <a:rect l="l" t="t" r="r" b="b"/>
              <a:pathLst>
                <a:path h="127000">
                  <a:moveTo>
                    <a:pt x="0" y="12647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3606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2336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1066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9196" y="648944"/>
              <a:ext cx="4349750" cy="193040"/>
            </a:xfrm>
            <a:custGeom>
              <a:avLst/>
              <a:gdLst/>
              <a:ahLst/>
              <a:cxnLst/>
              <a:rect l="l" t="t" r="r" b="b"/>
              <a:pathLst>
                <a:path w="4349750" h="19304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2946"/>
                  </a:lnTo>
                  <a:lnTo>
                    <a:pt x="4349657" y="192946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8F8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196" y="829233"/>
              <a:ext cx="4349657" cy="506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997" y="3266414"/>
              <a:ext cx="101600" cy="1016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0797" y="3253714"/>
              <a:ext cx="4298856" cy="11430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78853" y="693178"/>
              <a:ext cx="50800" cy="257323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29196" y="873494"/>
              <a:ext cx="4349750" cy="2444115"/>
            </a:xfrm>
            <a:custGeom>
              <a:avLst/>
              <a:gdLst/>
              <a:ahLst/>
              <a:cxnLst/>
              <a:rect l="l" t="t" r="r" b="b"/>
              <a:pathLst>
                <a:path w="4349750" h="2444115">
                  <a:moveTo>
                    <a:pt x="4349657" y="0"/>
                  </a:moveTo>
                  <a:lnTo>
                    <a:pt x="0" y="0"/>
                  </a:lnTo>
                  <a:lnTo>
                    <a:pt x="0" y="2392920"/>
                  </a:lnTo>
                  <a:lnTo>
                    <a:pt x="4008" y="2412644"/>
                  </a:lnTo>
                  <a:lnTo>
                    <a:pt x="14922" y="2428797"/>
                  </a:lnTo>
                  <a:lnTo>
                    <a:pt x="31075" y="2439712"/>
                  </a:lnTo>
                  <a:lnTo>
                    <a:pt x="50800" y="2443720"/>
                  </a:lnTo>
                  <a:lnTo>
                    <a:pt x="4298856" y="2443720"/>
                  </a:lnTo>
                  <a:lnTo>
                    <a:pt x="4318581" y="2439712"/>
                  </a:lnTo>
                  <a:lnTo>
                    <a:pt x="4334734" y="2428797"/>
                  </a:lnTo>
                  <a:lnTo>
                    <a:pt x="4345648" y="2412644"/>
                  </a:lnTo>
                  <a:lnTo>
                    <a:pt x="4349657" y="2392920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BFB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78853" y="731254"/>
              <a:ext cx="0" cy="2554605"/>
            </a:xfrm>
            <a:custGeom>
              <a:avLst/>
              <a:gdLst/>
              <a:ahLst/>
              <a:cxnLst/>
              <a:rect l="l" t="t" r="r" b="b"/>
              <a:pathLst>
                <a:path h="2554604">
                  <a:moveTo>
                    <a:pt x="0" y="255421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78853" y="7185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78853" y="7058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78853" y="6931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918197"/>
              <a:ext cx="76809" cy="7680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110272"/>
              <a:ext cx="61874" cy="6187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1285125"/>
              <a:ext cx="76809" cy="7680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1629029"/>
              <a:ext cx="61874" cy="6187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3034" y="1477200"/>
              <a:ext cx="61874" cy="6187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10" y="1824126"/>
              <a:ext cx="76809" cy="7680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1010" y="2013915"/>
              <a:ext cx="76809" cy="7680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3034" y="2205977"/>
              <a:ext cx="61874" cy="6187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1010" y="2532672"/>
              <a:ext cx="76809" cy="7680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3034" y="2357818"/>
              <a:ext cx="61874" cy="61874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167297" y="292694"/>
            <a:ext cx="4070985" cy="2360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19785">
              <a:lnSpc>
                <a:spcPct val="1515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Problem: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Can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make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systems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“do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right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thing”? </a:t>
            </a:r>
            <a:r>
              <a:rPr sz="1100" spc="-10" dirty="0">
                <a:solidFill>
                  <a:srgbClr val="E0E0F3"/>
                </a:solidFill>
                <a:latin typeface="Arial"/>
                <a:cs typeface="Arial"/>
              </a:rPr>
              <a:t>Rational Agents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50"/>
              </a:spcBef>
            </a:pP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An</a:t>
            </a:r>
            <a:r>
              <a:rPr sz="1100" spc="-2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E"/>
                </a:solidFill>
                <a:latin typeface="Arial"/>
                <a:cs typeface="Arial"/>
              </a:rPr>
              <a:t>agent</a:t>
            </a:r>
            <a:r>
              <a:rPr sz="1100" spc="-20" dirty="0">
                <a:solidFill>
                  <a:srgbClr val="F6F6F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is</a:t>
            </a:r>
            <a:r>
              <a:rPr sz="1100" spc="-2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an</a:t>
            </a:r>
            <a:r>
              <a:rPr sz="1100" spc="-2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entity</a:t>
            </a:r>
            <a:r>
              <a:rPr sz="1100" spc="-2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that</a:t>
            </a:r>
            <a:r>
              <a:rPr sz="1100" spc="-2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BF7F9"/>
                </a:solidFill>
                <a:latin typeface="Arial"/>
                <a:cs typeface="Arial"/>
              </a:rPr>
              <a:t>perceives</a:t>
            </a:r>
            <a:r>
              <a:rPr sz="1100" spc="-25" dirty="0">
                <a:solidFill>
                  <a:srgbClr val="FBF7F9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and</a:t>
            </a:r>
            <a:r>
              <a:rPr sz="1100" spc="-2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FBF7F9"/>
                </a:solidFill>
                <a:latin typeface="Arial"/>
                <a:cs typeface="Arial"/>
              </a:rPr>
              <a:t>acts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6FE"/>
                </a:solidFill>
                <a:latin typeface="Arial"/>
                <a:cs typeface="Arial"/>
              </a:rPr>
              <a:t>rational</a:t>
            </a:r>
            <a:r>
              <a:rPr sz="1100" spc="-20" dirty="0">
                <a:solidFill>
                  <a:srgbClr val="F6F6F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E"/>
                </a:solidFill>
                <a:latin typeface="Arial"/>
                <a:cs typeface="Arial"/>
              </a:rPr>
              <a:t>agent</a:t>
            </a:r>
            <a:r>
              <a:rPr sz="1100" spc="-20" dirty="0">
                <a:solidFill>
                  <a:srgbClr val="F6F6F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acts</a:t>
            </a:r>
            <a:r>
              <a:rPr sz="1100" spc="-2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so</a:t>
            </a:r>
            <a:r>
              <a:rPr sz="1100" spc="-2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as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15"/>
              </a:spcBef>
            </a:pP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13199"/>
              </a:lnSpc>
              <a:spcBef>
                <a:spcPts val="5"/>
              </a:spcBef>
            </a:pPr>
            <a:r>
              <a:rPr sz="1100" spc="-10" dirty="0">
                <a:solidFill>
                  <a:srgbClr val="F6F6F8"/>
                </a:solidFill>
                <a:latin typeface="Arial"/>
                <a:cs typeface="Arial"/>
              </a:rPr>
              <a:t>Rational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agents</a:t>
            </a:r>
            <a:r>
              <a:rPr sz="1100" spc="-3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need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all</a:t>
            </a:r>
            <a:r>
              <a:rPr sz="1100" spc="-3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skills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needed</a:t>
            </a:r>
            <a:r>
              <a:rPr sz="1100" spc="-3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for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the</a:t>
            </a:r>
            <a:r>
              <a:rPr sz="1100" spc="-3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6F6F8"/>
                </a:solidFill>
                <a:latin typeface="Arial"/>
                <a:cs typeface="Arial"/>
              </a:rPr>
              <a:t>Turing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6F8"/>
                </a:solidFill>
                <a:latin typeface="Arial"/>
                <a:cs typeface="Arial"/>
              </a:rPr>
              <a:t>Test! Thinking</a:t>
            </a:r>
            <a:r>
              <a:rPr sz="1100" spc="-2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6F8"/>
                </a:solidFill>
                <a:latin typeface="Arial"/>
                <a:cs typeface="Arial"/>
              </a:rPr>
              <a:t>rationally</a:t>
            </a:r>
            <a:r>
              <a:rPr sz="1100" spc="-1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is</a:t>
            </a:r>
            <a:r>
              <a:rPr sz="1100" spc="-2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BF7F9"/>
                </a:solidFill>
                <a:latin typeface="Arial"/>
                <a:cs typeface="Arial"/>
              </a:rPr>
              <a:t>sometimes</a:t>
            </a:r>
            <a:r>
              <a:rPr sz="1100" spc="-15" dirty="0">
                <a:solidFill>
                  <a:srgbClr val="FBF7F9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BF7F9"/>
                </a:solidFill>
                <a:latin typeface="Arial"/>
                <a:cs typeface="Arial"/>
              </a:rPr>
              <a:t>part</a:t>
            </a:r>
            <a:r>
              <a:rPr sz="1100" spc="-20" dirty="0">
                <a:solidFill>
                  <a:srgbClr val="FBF7F9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BF7F9"/>
                </a:solidFill>
                <a:latin typeface="Arial"/>
                <a:cs typeface="Arial"/>
              </a:rPr>
              <a:t>of</a:t>
            </a:r>
            <a:r>
              <a:rPr sz="1100" spc="-15" dirty="0">
                <a:solidFill>
                  <a:srgbClr val="FBF7F9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being</a:t>
            </a:r>
            <a:r>
              <a:rPr sz="1100" spc="-2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a</a:t>
            </a:r>
            <a:r>
              <a:rPr sz="1100" spc="-1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6F8"/>
                </a:solidFill>
                <a:latin typeface="Arial"/>
                <a:cs typeface="Arial"/>
              </a:rPr>
              <a:t>rational</a:t>
            </a:r>
            <a:r>
              <a:rPr sz="1100" spc="-2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6F8"/>
                </a:solidFill>
                <a:latin typeface="Arial"/>
                <a:cs typeface="Arial"/>
              </a:rPr>
              <a:t>agent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5"/>
              </a:spcBef>
            </a:pPr>
            <a:r>
              <a:rPr sz="1100" spc="-60" dirty="0">
                <a:solidFill>
                  <a:srgbClr val="F6F6F8"/>
                </a:solidFill>
                <a:latin typeface="Arial"/>
                <a:cs typeface="Arial"/>
              </a:rPr>
              <a:t>Two</a:t>
            </a:r>
            <a:r>
              <a:rPr sz="1100" spc="-1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6F8"/>
                </a:solidFill>
                <a:latin typeface="Arial"/>
                <a:cs typeface="Arial"/>
              </a:rPr>
              <a:t>advantages</a:t>
            </a:r>
            <a:r>
              <a:rPr sz="1100" spc="-2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6F8"/>
                </a:solidFill>
                <a:latin typeface="Arial"/>
                <a:cs typeface="Arial"/>
              </a:rPr>
              <a:t>over</a:t>
            </a:r>
            <a:r>
              <a:rPr sz="1100" spc="-1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6F8"/>
                </a:solidFill>
                <a:latin typeface="Arial"/>
                <a:cs typeface="Arial"/>
              </a:rPr>
              <a:t>previous</a:t>
            </a:r>
            <a:r>
              <a:rPr sz="1100" spc="-2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6F8"/>
                </a:solidFill>
                <a:latin typeface="Arial"/>
                <a:cs typeface="Arial"/>
              </a:rPr>
              <a:t>approaches: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03034" y="2724734"/>
            <a:ext cx="62230" cy="365760"/>
            <a:chOff x="603034" y="2724734"/>
            <a:chExt cx="62230" cy="365760"/>
          </a:xfrm>
        </p:grpSpPr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3034" y="2724734"/>
              <a:ext cx="61874" cy="6187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3034" y="3028403"/>
              <a:ext cx="61874" cy="61874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4304131" y="3344092"/>
            <a:ext cx="240665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20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Acting</a:t>
            </a:r>
            <a:r>
              <a:rPr spc="105" dirty="0"/>
              <a:t> </a:t>
            </a:r>
            <a:r>
              <a:rPr dirty="0"/>
              <a:t>Rationally:</a:t>
            </a:r>
            <a:r>
              <a:rPr spc="229" dirty="0"/>
              <a:t> </a:t>
            </a:r>
            <a:r>
              <a:rPr dirty="0"/>
              <a:t>The</a:t>
            </a:r>
            <a:r>
              <a:rPr spc="110" dirty="0"/>
              <a:t> </a:t>
            </a:r>
            <a:r>
              <a:rPr dirty="0"/>
              <a:t>Rational-Agent</a:t>
            </a:r>
            <a:r>
              <a:rPr spc="110" dirty="0"/>
              <a:t> </a:t>
            </a:r>
            <a:r>
              <a:rPr spc="-10" dirty="0"/>
              <a:t>Approach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360095"/>
            <a:ext cx="4400550" cy="3007995"/>
            <a:chOff x="129196" y="360095"/>
            <a:chExt cx="4400550" cy="3007995"/>
          </a:xfrm>
        </p:grpSpPr>
        <p:sp>
          <p:nvSpPr>
            <p:cNvPr id="4" name="object 4"/>
            <p:cNvSpPr/>
            <p:nvPr/>
          </p:nvSpPr>
          <p:spPr>
            <a:xfrm>
              <a:off x="129196" y="360095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556183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543483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10654"/>
              <a:ext cx="50800" cy="14552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04524"/>
              <a:ext cx="4349750" cy="202565"/>
            </a:xfrm>
            <a:custGeom>
              <a:avLst/>
              <a:gdLst/>
              <a:ahLst/>
              <a:cxnLst/>
              <a:rect l="l" t="t" r="r" b="b"/>
              <a:pathLst>
                <a:path w="4349750" h="202565">
                  <a:moveTo>
                    <a:pt x="4349657" y="0"/>
                  </a:moveTo>
                  <a:lnTo>
                    <a:pt x="0" y="0"/>
                  </a:lnTo>
                  <a:lnTo>
                    <a:pt x="0" y="151659"/>
                  </a:lnTo>
                  <a:lnTo>
                    <a:pt x="4008" y="171383"/>
                  </a:lnTo>
                  <a:lnTo>
                    <a:pt x="14922" y="187536"/>
                  </a:lnTo>
                  <a:lnTo>
                    <a:pt x="31075" y="198451"/>
                  </a:lnTo>
                  <a:lnTo>
                    <a:pt x="50800" y="202459"/>
                  </a:lnTo>
                  <a:lnTo>
                    <a:pt x="4298856" y="202459"/>
                  </a:lnTo>
                  <a:lnTo>
                    <a:pt x="4318581" y="198451"/>
                  </a:lnTo>
                  <a:lnTo>
                    <a:pt x="4334734" y="187536"/>
                  </a:lnTo>
                  <a:lnTo>
                    <a:pt x="4345648" y="171383"/>
                  </a:lnTo>
                  <a:lnTo>
                    <a:pt x="4349657" y="15165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448761"/>
              <a:ext cx="0" cy="127000"/>
            </a:xfrm>
            <a:custGeom>
              <a:avLst/>
              <a:gdLst/>
              <a:ahLst/>
              <a:cxnLst/>
              <a:rect l="l" t="t" r="r" b="b"/>
              <a:pathLst>
                <a:path h="127000">
                  <a:moveTo>
                    <a:pt x="0" y="12647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3606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2336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1066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9196" y="648944"/>
              <a:ext cx="4349750" cy="193040"/>
            </a:xfrm>
            <a:custGeom>
              <a:avLst/>
              <a:gdLst/>
              <a:ahLst/>
              <a:cxnLst/>
              <a:rect l="l" t="t" r="r" b="b"/>
              <a:pathLst>
                <a:path w="4349750" h="19304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2946"/>
                  </a:lnTo>
                  <a:lnTo>
                    <a:pt x="4349657" y="192946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196" y="829233"/>
              <a:ext cx="4349657" cy="506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997" y="3266414"/>
              <a:ext cx="101600" cy="1016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0797" y="3253714"/>
              <a:ext cx="4298856" cy="11430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78853" y="693178"/>
              <a:ext cx="50800" cy="257323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29196" y="873494"/>
              <a:ext cx="4349750" cy="2444115"/>
            </a:xfrm>
            <a:custGeom>
              <a:avLst/>
              <a:gdLst/>
              <a:ahLst/>
              <a:cxnLst/>
              <a:rect l="l" t="t" r="r" b="b"/>
              <a:pathLst>
                <a:path w="4349750" h="2444115">
                  <a:moveTo>
                    <a:pt x="4349657" y="0"/>
                  </a:moveTo>
                  <a:lnTo>
                    <a:pt x="0" y="0"/>
                  </a:lnTo>
                  <a:lnTo>
                    <a:pt x="0" y="2392920"/>
                  </a:lnTo>
                  <a:lnTo>
                    <a:pt x="4008" y="2412644"/>
                  </a:lnTo>
                  <a:lnTo>
                    <a:pt x="14922" y="2428797"/>
                  </a:lnTo>
                  <a:lnTo>
                    <a:pt x="31075" y="2439712"/>
                  </a:lnTo>
                  <a:lnTo>
                    <a:pt x="50800" y="2443720"/>
                  </a:lnTo>
                  <a:lnTo>
                    <a:pt x="4298856" y="2443720"/>
                  </a:lnTo>
                  <a:lnTo>
                    <a:pt x="4318581" y="2439712"/>
                  </a:lnTo>
                  <a:lnTo>
                    <a:pt x="4334734" y="2428797"/>
                  </a:lnTo>
                  <a:lnTo>
                    <a:pt x="4345648" y="2412644"/>
                  </a:lnTo>
                  <a:lnTo>
                    <a:pt x="4349657" y="2392920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78853" y="731254"/>
              <a:ext cx="0" cy="2554605"/>
            </a:xfrm>
            <a:custGeom>
              <a:avLst/>
              <a:gdLst/>
              <a:ahLst/>
              <a:cxnLst/>
              <a:rect l="l" t="t" r="r" b="b"/>
              <a:pathLst>
                <a:path h="2554604">
                  <a:moveTo>
                    <a:pt x="0" y="255421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78853" y="7185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78853" y="7058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78853" y="6931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918197"/>
              <a:ext cx="76809" cy="7680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110272"/>
              <a:ext cx="61874" cy="6187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1285125"/>
              <a:ext cx="76809" cy="7680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1477200"/>
              <a:ext cx="61874" cy="6187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3034" y="1629029"/>
              <a:ext cx="61874" cy="6187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10" y="1824126"/>
              <a:ext cx="76809" cy="7680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1010" y="2013915"/>
              <a:ext cx="76809" cy="7680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3034" y="2205977"/>
              <a:ext cx="61874" cy="6187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3034" y="2357818"/>
              <a:ext cx="61874" cy="6187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1010" y="2532672"/>
              <a:ext cx="76809" cy="7680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3034" y="2724734"/>
              <a:ext cx="61874" cy="6187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3034" y="3028403"/>
              <a:ext cx="61874" cy="61874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167297" y="292694"/>
            <a:ext cx="4202430" cy="2990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51230">
              <a:lnSpc>
                <a:spcPct val="1515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Problem: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Can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make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systems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“do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right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thing”?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Rational Agents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5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agent</a:t>
            </a:r>
            <a:r>
              <a:rPr sz="1100" spc="-2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entity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that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perceives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acts</a:t>
            </a:r>
            <a:endParaRPr sz="1100">
              <a:latin typeface="Arial"/>
              <a:cs typeface="Arial"/>
            </a:endParaRPr>
          </a:p>
          <a:p>
            <a:pPr marL="56642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persists</a:t>
            </a:r>
            <a:r>
              <a:rPr sz="1000" spc="-3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over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a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prolonged</a:t>
            </a:r>
            <a:r>
              <a:rPr sz="1000" spc="-3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time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period</a:t>
            </a:r>
            <a:endParaRPr sz="10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9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F8"/>
                </a:solidFill>
                <a:latin typeface="Arial"/>
                <a:cs typeface="Arial"/>
              </a:rPr>
              <a:t>rational</a:t>
            </a:r>
            <a:r>
              <a:rPr sz="1100" spc="-2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agent</a:t>
            </a:r>
            <a:r>
              <a:rPr sz="1100" spc="-2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acts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so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as</a:t>
            </a:r>
            <a:endParaRPr sz="1100">
              <a:latin typeface="Arial"/>
              <a:cs typeface="Arial"/>
            </a:endParaRPr>
          </a:p>
          <a:p>
            <a:pPr marL="566420" marR="197485">
              <a:lnSpc>
                <a:spcPct val="100000"/>
              </a:lnSpc>
              <a:spcBef>
                <a:spcPts val="170"/>
              </a:spcBef>
            </a:pP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to</a:t>
            </a:r>
            <a:r>
              <a:rPr sz="1000" spc="-3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achieve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the</a:t>
            </a:r>
            <a:r>
              <a:rPr sz="1000" spc="-3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best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outcome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(maximize</a:t>
            </a:r>
            <a:r>
              <a:rPr sz="1000" spc="-3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goal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achievement),</a:t>
            </a:r>
            <a:r>
              <a:rPr sz="1000" spc="-3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or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to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achieve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the</a:t>
            </a:r>
            <a:r>
              <a:rPr sz="1000" spc="-1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best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expected</a:t>
            </a:r>
            <a:r>
              <a:rPr sz="1000" spc="-1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outcome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(under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uncertainty)</a:t>
            </a:r>
            <a:endParaRPr sz="10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50"/>
              </a:spcBef>
            </a:pP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Rational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agents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need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all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skills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needed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for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Turing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Test!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75"/>
              </a:spcBef>
            </a:pP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Thinking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rationally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sometimes</a:t>
            </a:r>
            <a:r>
              <a:rPr sz="1100" spc="-1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part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of</a:t>
            </a:r>
            <a:r>
              <a:rPr sz="1100" spc="-1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being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rational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agent</a:t>
            </a:r>
            <a:endParaRPr sz="1100">
              <a:latin typeface="Arial"/>
              <a:cs typeface="Arial"/>
            </a:endParaRPr>
          </a:p>
          <a:p>
            <a:pPr marL="566420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e.g.</a:t>
            </a:r>
            <a:r>
              <a:rPr sz="1000" spc="5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planning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an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action</a:t>
            </a:r>
            <a:endParaRPr sz="1000">
              <a:latin typeface="Arial"/>
              <a:cs typeface="Arial"/>
            </a:endParaRPr>
          </a:p>
          <a:p>
            <a:pPr marL="566420">
              <a:lnSpc>
                <a:spcPts val="1200"/>
              </a:lnSpc>
            </a:pP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sometimes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action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without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thinking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(e.g.</a:t>
            </a:r>
            <a:r>
              <a:rPr sz="1000" spc="4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reflexes)</a:t>
            </a:r>
            <a:endParaRPr sz="10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95"/>
              </a:spcBef>
            </a:pPr>
            <a:r>
              <a:rPr sz="1100" spc="-60" dirty="0">
                <a:solidFill>
                  <a:srgbClr val="C7C7D2"/>
                </a:solidFill>
                <a:latin typeface="Arial"/>
                <a:cs typeface="Arial"/>
              </a:rPr>
              <a:t>Two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advantages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over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previous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approaches:</a:t>
            </a:r>
            <a:endParaRPr sz="1100">
              <a:latin typeface="Arial"/>
              <a:cs typeface="Arial"/>
            </a:endParaRPr>
          </a:p>
          <a:p>
            <a:pPr marL="566420" marR="508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More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general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than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of</a:t>
            </a:r>
            <a:r>
              <a:rPr sz="1000" spc="-1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thoughts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approach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(correct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inference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is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just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one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of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several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possible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mechanisms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for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achieving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rationality)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More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amenable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to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scientific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development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than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9E6F2"/>
                </a:solidFill>
                <a:latin typeface="Arial"/>
                <a:cs typeface="Arial"/>
              </a:rPr>
              <a:t>human-emulation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approaches</a:t>
            </a:r>
            <a:r>
              <a:rPr sz="1000" spc="-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(rationality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mathematically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 well defined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&amp;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general)</a:t>
            </a:r>
            <a:endParaRPr sz="1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304131" y="3344092"/>
            <a:ext cx="240665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20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Acting</a:t>
            </a:r>
            <a:r>
              <a:rPr spc="105" dirty="0"/>
              <a:t> </a:t>
            </a:r>
            <a:r>
              <a:rPr dirty="0"/>
              <a:t>Rationally:</a:t>
            </a:r>
            <a:r>
              <a:rPr spc="229" dirty="0"/>
              <a:t> </a:t>
            </a:r>
            <a:r>
              <a:rPr dirty="0"/>
              <a:t>The</a:t>
            </a:r>
            <a:r>
              <a:rPr spc="110" dirty="0"/>
              <a:t> </a:t>
            </a:r>
            <a:r>
              <a:rPr dirty="0"/>
              <a:t>Rational-Agent</a:t>
            </a:r>
            <a:r>
              <a:rPr spc="110" dirty="0"/>
              <a:t> </a:t>
            </a:r>
            <a:r>
              <a:rPr spc="-10" dirty="0"/>
              <a:t>Approach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360095"/>
            <a:ext cx="4400550" cy="3007995"/>
            <a:chOff x="129196" y="360095"/>
            <a:chExt cx="4400550" cy="3007995"/>
          </a:xfrm>
        </p:grpSpPr>
        <p:sp>
          <p:nvSpPr>
            <p:cNvPr id="4" name="object 4"/>
            <p:cNvSpPr/>
            <p:nvPr/>
          </p:nvSpPr>
          <p:spPr>
            <a:xfrm>
              <a:off x="129196" y="360095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556183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543483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10654"/>
              <a:ext cx="50800" cy="14552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04524"/>
              <a:ext cx="4349750" cy="202565"/>
            </a:xfrm>
            <a:custGeom>
              <a:avLst/>
              <a:gdLst/>
              <a:ahLst/>
              <a:cxnLst/>
              <a:rect l="l" t="t" r="r" b="b"/>
              <a:pathLst>
                <a:path w="4349750" h="202565">
                  <a:moveTo>
                    <a:pt x="4349657" y="0"/>
                  </a:moveTo>
                  <a:lnTo>
                    <a:pt x="0" y="0"/>
                  </a:lnTo>
                  <a:lnTo>
                    <a:pt x="0" y="151659"/>
                  </a:lnTo>
                  <a:lnTo>
                    <a:pt x="4008" y="171383"/>
                  </a:lnTo>
                  <a:lnTo>
                    <a:pt x="14922" y="187536"/>
                  </a:lnTo>
                  <a:lnTo>
                    <a:pt x="31075" y="198451"/>
                  </a:lnTo>
                  <a:lnTo>
                    <a:pt x="50800" y="202459"/>
                  </a:lnTo>
                  <a:lnTo>
                    <a:pt x="4298856" y="202459"/>
                  </a:lnTo>
                  <a:lnTo>
                    <a:pt x="4318581" y="198451"/>
                  </a:lnTo>
                  <a:lnTo>
                    <a:pt x="4334734" y="187536"/>
                  </a:lnTo>
                  <a:lnTo>
                    <a:pt x="4345648" y="171383"/>
                  </a:lnTo>
                  <a:lnTo>
                    <a:pt x="4349657" y="15165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448761"/>
              <a:ext cx="0" cy="127000"/>
            </a:xfrm>
            <a:custGeom>
              <a:avLst/>
              <a:gdLst/>
              <a:ahLst/>
              <a:cxnLst/>
              <a:rect l="l" t="t" r="r" b="b"/>
              <a:pathLst>
                <a:path h="127000">
                  <a:moveTo>
                    <a:pt x="0" y="12647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3606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2336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1066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9196" y="648944"/>
              <a:ext cx="4349750" cy="193040"/>
            </a:xfrm>
            <a:custGeom>
              <a:avLst/>
              <a:gdLst/>
              <a:ahLst/>
              <a:cxnLst/>
              <a:rect l="l" t="t" r="r" b="b"/>
              <a:pathLst>
                <a:path w="4349750" h="19304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2946"/>
                  </a:lnTo>
                  <a:lnTo>
                    <a:pt x="4349657" y="192946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196" y="829233"/>
              <a:ext cx="4349657" cy="506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997" y="3266414"/>
              <a:ext cx="101600" cy="1016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0797" y="3253714"/>
              <a:ext cx="4298856" cy="11430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78853" y="693178"/>
              <a:ext cx="50800" cy="257323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29196" y="873494"/>
              <a:ext cx="4349750" cy="2444115"/>
            </a:xfrm>
            <a:custGeom>
              <a:avLst/>
              <a:gdLst/>
              <a:ahLst/>
              <a:cxnLst/>
              <a:rect l="l" t="t" r="r" b="b"/>
              <a:pathLst>
                <a:path w="4349750" h="2444115">
                  <a:moveTo>
                    <a:pt x="4349657" y="0"/>
                  </a:moveTo>
                  <a:lnTo>
                    <a:pt x="0" y="0"/>
                  </a:lnTo>
                  <a:lnTo>
                    <a:pt x="0" y="2392920"/>
                  </a:lnTo>
                  <a:lnTo>
                    <a:pt x="4008" y="2412644"/>
                  </a:lnTo>
                  <a:lnTo>
                    <a:pt x="14922" y="2428797"/>
                  </a:lnTo>
                  <a:lnTo>
                    <a:pt x="31075" y="2439712"/>
                  </a:lnTo>
                  <a:lnTo>
                    <a:pt x="50800" y="2443720"/>
                  </a:lnTo>
                  <a:lnTo>
                    <a:pt x="4298856" y="2443720"/>
                  </a:lnTo>
                  <a:lnTo>
                    <a:pt x="4318581" y="2439712"/>
                  </a:lnTo>
                  <a:lnTo>
                    <a:pt x="4334734" y="2428797"/>
                  </a:lnTo>
                  <a:lnTo>
                    <a:pt x="4345648" y="2412644"/>
                  </a:lnTo>
                  <a:lnTo>
                    <a:pt x="4349657" y="2392920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78853" y="731254"/>
              <a:ext cx="0" cy="2554605"/>
            </a:xfrm>
            <a:custGeom>
              <a:avLst/>
              <a:gdLst/>
              <a:ahLst/>
              <a:cxnLst/>
              <a:rect l="l" t="t" r="r" b="b"/>
              <a:pathLst>
                <a:path h="2554604">
                  <a:moveTo>
                    <a:pt x="0" y="255421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78853" y="7185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78853" y="7058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78853" y="6931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918197"/>
              <a:ext cx="76809" cy="7680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110272"/>
              <a:ext cx="61874" cy="6187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1285125"/>
              <a:ext cx="76809" cy="7680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1477200"/>
              <a:ext cx="61874" cy="6187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3034" y="1629029"/>
              <a:ext cx="61874" cy="6187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10" y="1824126"/>
              <a:ext cx="76809" cy="7680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1010" y="2013915"/>
              <a:ext cx="76809" cy="7680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3034" y="2205977"/>
              <a:ext cx="61874" cy="6187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3034" y="2357818"/>
              <a:ext cx="61874" cy="6187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1010" y="2532672"/>
              <a:ext cx="76809" cy="7680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3034" y="2724734"/>
              <a:ext cx="61874" cy="6187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3034" y="3028403"/>
              <a:ext cx="61874" cy="61874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167297" y="292694"/>
            <a:ext cx="4202430" cy="2990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51230">
              <a:lnSpc>
                <a:spcPct val="1515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Problem: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Can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make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systems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“do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right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thing”?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Rational Agents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50"/>
              </a:spcBef>
            </a:pPr>
            <a:r>
              <a:rPr sz="1100" dirty="0">
                <a:latin typeface="Arial"/>
                <a:cs typeface="Arial"/>
              </a:rPr>
              <a:t>An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agent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entity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that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perceives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acts</a:t>
            </a:r>
            <a:endParaRPr sz="1100">
              <a:latin typeface="Arial"/>
              <a:cs typeface="Arial"/>
            </a:endParaRPr>
          </a:p>
          <a:p>
            <a:pPr marL="56642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persists</a:t>
            </a:r>
            <a:r>
              <a:rPr sz="10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over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prolonged</a:t>
            </a:r>
            <a:r>
              <a:rPr sz="10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time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period</a:t>
            </a:r>
            <a:endParaRPr sz="10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9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F8"/>
                </a:solidFill>
                <a:latin typeface="Arial"/>
                <a:cs typeface="Arial"/>
              </a:rPr>
              <a:t>rational</a:t>
            </a:r>
            <a:r>
              <a:rPr sz="1100" spc="-2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agent</a:t>
            </a:r>
            <a:r>
              <a:rPr sz="1100" spc="-2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acts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so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as</a:t>
            </a:r>
            <a:endParaRPr sz="1100">
              <a:latin typeface="Arial"/>
              <a:cs typeface="Arial"/>
            </a:endParaRPr>
          </a:p>
          <a:p>
            <a:pPr marL="566420" marR="197485">
              <a:lnSpc>
                <a:spcPct val="100000"/>
              </a:lnSpc>
              <a:spcBef>
                <a:spcPts val="170"/>
              </a:spcBef>
            </a:pP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to</a:t>
            </a:r>
            <a:r>
              <a:rPr sz="1000" spc="-3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achieve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the</a:t>
            </a:r>
            <a:r>
              <a:rPr sz="1000" spc="-3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best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outcome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(maximize</a:t>
            </a:r>
            <a:r>
              <a:rPr sz="1000" spc="-3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goal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achievement),</a:t>
            </a:r>
            <a:r>
              <a:rPr sz="1000" spc="-3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or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to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achieve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the</a:t>
            </a:r>
            <a:r>
              <a:rPr sz="1000" spc="-1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best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expected</a:t>
            </a:r>
            <a:r>
              <a:rPr sz="1000" spc="-1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outcome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(under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uncertainty)</a:t>
            </a:r>
            <a:endParaRPr sz="10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50"/>
              </a:spcBef>
            </a:pP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Rational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agents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need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all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skills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needed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for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Turing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Test!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75"/>
              </a:spcBef>
            </a:pP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Thinking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rationally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sometimes</a:t>
            </a:r>
            <a:r>
              <a:rPr sz="1100" spc="-1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part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of</a:t>
            </a:r>
            <a:r>
              <a:rPr sz="1100" spc="-1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being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rational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agent</a:t>
            </a:r>
            <a:endParaRPr sz="1100">
              <a:latin typeface="Arial"/>
              <a:cs typeface="Arial"/>
            </a:endParaRPr>
          </a:p>
          <a:p>
            <a:pPr marL="566420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e.g.</a:t>
            </a:r>
            <a:r>
              <a:rPr sz="1000" spc="5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planning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an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action</a:t>
            </a:r>
            <a:endParaRPr sz="1000">
              <a:latin typeface="Arial"/>
              <a:cs typeface="Arial"/>
            </a:endParaRPr>
          </a:p>
          <a:p>
            <a:pPr marL="566420">
              <a:lnSpc>
                <a:spcPts val="1200"/>
              </a:lnSpc>
            </a:pP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sometimes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action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without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thinking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(e.g.</a:t>
            </a:r>
            <a:r>
              <a:rPr sz="1000" spc="4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reflexes)</a:t>
            </a:r>
            <a:endParaRPr sz="10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95"/>
              </a:spcBef>
            </a:pPr>
            <a:r>
              <a:rPr sz="1100" spc="-60" dirty="0">
                <a:solidFill>
                  <a:srgbClr val="C7C7D2"/>
                </a:solidFill>
                <a:latin typeface="Arial"/>
                <a:cs typeface="Arial"/>
              </a:rPr>
              <a:t>Two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advantages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over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previous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approaches:</a:t>
            </a:r>
            <a:endParaRPr sz="1100">
              <a:latin typeface="Arial"/>
              <a:cs typeface="Arial"/>
            </a:endParaRPr>
          </a:p>
          <a:p>
            <a:pPr marL="566420" marR="508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More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general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than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of</a:t>
            </a:r>
            <a:r>
              <a:rPr sz="1000" spc="-1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thoughts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approach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(correct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inference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is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just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one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of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several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possible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mechanisms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for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achieving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rationality)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More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amenable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to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scientific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development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than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9E6F2"/>
                </a:solidFill>
                <a:latin typeface="Arial"/>
                <a:cs typeface="Arial"/>
              </a:rPr>
              <a:t>human-emulation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approaches</a:t>
            </a:r>
            <a:r>
              <a:rPr sz="1000" spc="-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(rationality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mathematically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 well defined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&amp;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general)</a:t>
            </a:r>
            <a:endParaRPr sz="1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20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Acting</a:t>
            </a:r>
            <a:r>
              <a:rPr spc="105" dirty="0"/>
              <a:t> </a:t>
            </a:r>
            <a:r>
              <a:rPr dirty="0"/>
              <a:t>Rationally:</a:t>
            </a:r>
            <a:r>
              <a:rPr spc="229" dirty="0"/>
              <a:t> </a:t>
            </a:r>
            <a:r>
              <a:rPr dirty="0"/>
              <a:t>The</a:t>
            </a:r>
            <a:r>
              <a:rPr spc="110" dirty="0"/>
              <a:t> </a:t>
            </a:r>
            <a:r>
              <a:rPr dirty="0"/>
              <a:t>Rational-Agent</a:t>
            </a:r>
            <a:r>
              <a:rPr spc="110" dirty="0"/>
              <a:t> </a:t>
            </a:r>
            <a:r>
              <a:rPr spc="-10" dirty="0"/>
              <a:t>Approach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360095"/>
            <a:ext cx="4400550" cy="3007995"/>
            <a:chOff x="129196" y="360095"/>
            <a:chExt cx="4400550" cy="3007995"/>
          </a:xfrm>
        </p:grpSpPr>
        <p:sp>
          <p:nvSpPr>
            <p:cNvPr id="4" name="object 4"/>
            <p:cNvSpPr/>
            <p:nvPr/>
          </p:nvSpPr>
          <p:spPr>
            <a:xfrm>
              <a:off x="129196" y="360095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556183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543483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10654"/>
              <a:ext cx="50800" cy="14552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04524"/>
              <a:ext cx="4349750" cy="202565"/>
            </a:xfrm>
            <a:custGeom>
              <a:avLst/>
              <a:gdLst/>
              <a:ahLst/>
              <a:cxnLst/>
              <a:rect l="l" t="t" r="r" b="b"/>
              <a:pathLst>
                <a:path w="4349750" h="202565">
                  <a:moveTo>
                    <a:pt x="4349657" y="0"/>
                  </a:moveTo>
                  <a:lnTo>
                    <a:pt x="0" y="0"/>
                  </a:lnTo>
                  <a:lnTo>
                    <a:pt x="0" y="151659"/>
                  </a:lnTo>
                  <a:lnTo>
                    <a:pt x="4008" y="171383"/>
                  </a:lnTo>
                  <a:lnTo>
                    <a:pt x="14922" y="187536"/>
                  </a:lnTo>
                  <a:lnTo>
                    <a:pt x="31075" y="198451"/>
                  </a:lnTo>
                  <a:lnTo>
                    <a:pt x="50800" y="202459"/>
                  </a:lnTo>
                  <a:lnTo>
                    <a:pt x="4298856" y="202459"/>
                  </a:lnTo>
                  <a:lnTo>
                    <a:pt x="4318581" y="198451"/>
                  </a:lnTo>
                  <a:lnTo>
                    <a:pt x="4334734" y="187536"/>
                  </a:lnTo>
                  <a:lnTo>
                    <a:pt x="4345648" y="171383"/>
                  </a:lnTo>
                  <a:lnTo>
                    <a:pt x="4349657" y="15165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448761"/>
              <a:ext cx="0" cy="127000"/>
            </a:xfrm>
            <a:custGeom>
              <a:avLst/>
              <a:gdLst/>
              <a:ahLst/>
              <a:cxnLst/>
              <a:rect l="l" t="t" r="r" b="b"/>
              <a:pathLst>
                <a:path h="127000">
                  <a:moveTo>
                    <a:pt x="0" y="12647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3606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2336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1066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9196" y="648944"/>
              <a:ext cx="4349750" cy="193040"/>
            </a:xfrm>
            <a:custGeom>
              <a:avLst/>
              <a:gdLst/>
              <a:ahLst/>
              <a:cxnLst/>
              <a:rect l="l" t="t" r="r" b="b"/>
              <a:pathLst>
                <a:path w="4349750" h="19304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2946"/>
                  </a:lnTo>
                  <a:lnTo>
                    <a:pt x="4349657" y="192946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196" y="829233"/>
              <a:ext cx="4349657" cy="506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997" y="3266414"/>
              <a:ext cx="101600" cy="1016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0797" y="3253714"/>
              <a:ext cx="4298856" cy="11430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78853" y="693178"/>
              <a:ext cx="50800" cy="257323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29196" y="873494"/>
              <a:ext cx="4349750" cy="2444115"/>
            </a:xfrm>
            <a:custGeom>
              <a:avLst/>
              <a:gdLst/>
              <a:ahLst/>
              <a:cxnLst/>
              <a:rect l="l" t="t" r="r" b="b"/>
              <a:pathLst>
                <a:path w="4349750" h="2444115">
                  <a:moveTo>
                    <a:pt x="4349657" y="0"/>
                  </a:moveTo>
                  <a:lnTo>
                    <a:pt x="0" y="0"/>
                  </a:lnTo>
                  <a:lnTo>
                    <a:pt x="0" y="2392920"/>
                  </a:lnTo>
                  <a:lnTo>
                    <a:pt x="4008" y="2412644"/>
                  </a:lnTo>
                  <a:lnTo>
                    <a:pt x="14922" y="2428797"/>
                  </a:lnTo>
                  <a:lnTo>
                    <a:pt x="31075" y="2439712"/>
                  </a:lnTo>
                  <a:lnTo>
                    <a:pt x="50800" y="2443720"/>
                  </a:lnTo>
                  <a:lnTo>
                    <a:pt x="4298856" y="2443720"/>
                  </a:lnTo>
                  <a:lnTo>
                    <a:pt x="4318581" y="2439712"/>
                  </a:lnTo>
                  <a:lnTo>
                    <a:pt x="4334734" y="2428797"/>
                  </a:lnTo>
                  <a:lnTo>
                    <a:pt x="4345648" y="2412644"/>
                  </a:lnTo>
                  <a:lnTo>
                    <a:pt x="4349657" y="2392920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78853" y="731254"/>
              <a:ext cx="0" cy="2554605"/>
            </a:xfrm>
            <a:custGeom>
              <a:avLst/>
              <a:gdLst/>
              <a:ahLst/>
              <a:cxnLst/>
              <a:rect l="l" t="t" r="r" b="b"/>
              <a:pathLst>
                <a:path h="2554604">
                  <a:moveTo>
                    <a:pt x="0" y="255421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78853" y="7185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78853" y="7058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78853" y="6931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918197"/>
              <a:ext cx="76809" cy="7680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110272"/>
              <a:ext cx="61874" cy="6187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1285125"/>
              <a:ext cx="76809" cy="7680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1477200"/>
              <a:ext cx="61874" cy="6187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3034" y="1629029"/>
              <a:ext cx="61874" cy="6187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10" y="1824126"/>
              <a:ext cx="76809" cy="7680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1010" y="2013915"/>
              <a:ext cx="76809" cy="7680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3034" y="2205977"/>
              <a:ext cx="61874" cy="6187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3034" y="2357818"/>
              <a:ext cx="61874" cy="6187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1010" y="2532672"/>
              <a:ext cx="76809" cy="7680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3034" y="2724734"/>
              <a:ext cx="61874" cy="6187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3034" y="3028403"/>
              <a:ext cx="61874" cy="61874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167297" y="292694"/>
            <a:ext cx="4202430" cy="2990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51230">
              <a:lnSpc>
                <a:spcPct val="1515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Problem: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Can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make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systems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“do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right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thing”?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Rational Agents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50"/>
              </a:spcBef>
            </a:pPr>
            <a:r>
              <a:rPr sz="1100" dirty="0">
                <a:latin typeface="Arial"/>
                <a:cs typeface="Arial"/>
              </a:rPr>
              <a:t>An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agent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entity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that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perceives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acts</a:t>
            </a:r>
            <a:endParaRPr sz="1100">
              <a:latin typeface="Arial"/>
              <a:cs typeface="Arial"/>
            </a:endParaRPr>
          </a:p>
          <a:p>
            <a:pPr marL="56642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persists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over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prolonged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time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period</a:t>
            </a:r>
            <a:endParaRPr sz="10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9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F8"/>
                </a:solidFill>
                <a:latin typeface="Arial"/>
                <a:cs typeface="Arial"/>
              </a:rPr>
              <a:t>rational</a:t>
            </a:r>
            <a:r>
              <a:rPr sz="1100" spc="-2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agent</a:t>
            </a:r>
            <a:r>
              <a:rPr sz="1100" spc="-2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acts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so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as</a:t>
            </a:r>
            <a:endParaRPr sz="1100">
              <a:latin typeface="Arial"/>
              <a:cs typeface="Arial"/>
            </a:endParaRPr>
          </a:p>
          <a:p>
            <a:pPr marL="566420" marR="197485">
              <a:lnSpc>
                <a:spcPct val="100000"/>
              </a:lnSpc>
              <a:spcBef>
                <a:spcPts val="170"/>
              </a:spcBef>
            </a:pP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to</a:t>
            </a:r>
            <a:r>
              <a:rPr sz="1000" spc="-3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achieve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the</a:t>
            </a:r>
            <a:r>
              <a:rPr sz="1000" spc="-3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best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outcome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(maximize</a:t>
            </a:r>
            <a:r>
              <a:rPr sz="1000" spc="-3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goal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achievement),</a:t>
            </a:r>
            <a:r>
              <a:rPr sz="1000" spc="-3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or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to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achieve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the</a:t>
            </a:r>
            <a:r>
              <a:rPr sz="1000" spc="-1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best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expected</a:t>
            </a:r>
            <a:r>
              <a:rPr sz="1000" spc="-1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outcome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(under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uncertainty)</a:t>
            </a:r>
            <a:endParaRPr sz="10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50"/>
              </a:spcBef>
            </a:pP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Rational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agents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need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all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skills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needed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for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Turing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Test!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75"/>
              </a:spcBef>
            </a:pP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Thinking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rationally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sometimes</a:t>
            </a:r>
            <a:r>
              <a:rPr sz="1100" spc="-1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part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of</a:t>
            </a:r>
            <a:r>
              <a:rPr sz="1100" spc="-1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being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rational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agent</a:t>
            </a:r>
            <a:endParaRPr sz="1100">
              <a:latin typeface="Arial"/>
              <a:cs typeface="Arial"/>
            </a:endParaRPr>
          </a:p>
          <a:p>
            <a:pPr marL="566420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e.g.</a:t>
            </a:r>
            <a:r>
              <a:rPr sz="1000" spc="5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planning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an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action</a:t>
            </a:r>
            <a:endParaRPr sz="1000">
              <a:latin typeface="Arial"/>
              <a:cs typeface="Arial"/>
            </a:endParaRPr>
          </a:p>
          <a:p>
            <a:pPr marL="566420">
              <a:lnSpc>
                <a:spcPts val="1200"/>
              </a:lnSpc>
            </a:pP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sometimes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action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without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thinking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(e.g.</a:t>
            </a:r>
            <a:r>
              <a:rPr sz="1000" spc="4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reflexes)</a:t>
            </a:r>
            <a:endParaRPr sz="10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95"/>
              </a:spcBef>
            </a:pPr>
            <a:r>
              <a:rPr sz="1100" spc="-60" dirty="0">
                <a:solidFill>
                  <a:srgbClr val="C7C7D2"/>
                </a:solidFill>
                <a:latin typeface="Arial"/>
                <a:cs typeface="Arial"/>
              </a:rPr>
              <a:t>Two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advantages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over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previous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approaches:</a:t>
            </a:r>
            <a:endParaRPr sz="1100">
              <a:latin typeface="Arial"/>
              <a:cs typeface="Arial"/>
            </a:endParaRPr>
          </a:p>
          <a:p>
            <a:pPr marL="566420" marR="508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More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general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than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of</a:t>
            </a:r>
            <a:r>
              <a:rPr sz="1000" spc="-1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thoughts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approach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(correct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inference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is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just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one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of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several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possible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mechanisms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for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achieving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rationality)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More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amenable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to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scientific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development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than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9E6F2"/>
                </a:solidFill>
                <a:latin typeface="Arial"/>
                <a:cs typeface="Arial"/>
              </a:rPr>
              <a:t>human-emulation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approaches</a:t>
            </a:r>
            <a:r>
              <a:rPr sz="1000" spc="-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(rationality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mathematically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 well defined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&amp;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general)</a:t>
            </a:r>
            <a:endParaRPr sz="1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20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Acting</a:t>
            </a:r>
            <a:r>
              <a:rPr spc="105" dirty="0"/>
              <a:t> </a:t>
            </a:r>
            <a:r>
              <a:rPr dirty="0"/>
              <a:t>Rationally:</a:t>
            </a:r>
            <a:r>
              <a:rPr spc="229" dirty="0"/>
              <a:t> </a:t>
            </a:r>
            <a:r>
              <a:rPr dirty="0"/>
              <a:t>The</a:t>
            </a:r>
            <a:r>
              <a:rPr spc="110" dirty="0"/>
              <a:t> </a:t>
            </a:r>
            <a:r>
              <a:rPr dirty="0"/>
              <a:t>Rational-Agent</a:t>
            </a:r>
            <a:r>
              <a:rPr spc="110" dirty="0"/>
              <a:t> </a:t>
            </a:r>
            <a:r>
              <a:rPr spc="-10" dirty="0"/>
              <a:t>Approach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360095"/>
            <a:ext cx="4400550" cy="3007995"/>
            <a:chOff x="129196" y="360095"/>
            <a:chExt cx="4400550" cy="3007995"/>
          </a:xfrm>
        </p:grpSpPr>
        <p:sp>
          <p:nvSpPr>
            <p:cNvPr id="4" name="object 4"/>
            <p:cNvSpPr/>
            <p:nvPr/>
          </p:nvSpPr>
          <p:spPr>
            <a:xfrm>
              <a:off x="129196" y="360095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556183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543483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10654"/>
              <a:ext cx="50800" cy="14552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04524"/>
              <a:ext cx="4349750" cy="202565"/>
            </a:xfrm>
            <a:custGeom>
              <a:avLst/>
              <a:gdLst/>
              <a:ahLst/>
              <a:cxnLst/>
              <a:rect l="l" t="t" r="r" b="b"/>
              <a:pathLst>
                <a:path w="4349750" h="202565">
                  <a:moveTo>
                    <a:pt x="4349657" y="0"/>
                  </a:moveTo>
                  <a:lnTo>
                    <a:pt x="0" y="0"/>
                  </a:lnTo>
                  <a:lnTo>
                    <a:pt x="0" y="151659"/>
                  </a:lnTo>
                  <a:lnTo>
                    <a:pt x="4008" y="171383"/>
                  </a:lnTo>
                  <a:lnTo>
                    <a:pt x="14922" y="187536"/>
                  </a:lnTo>
                  <a:lnTo>
                    <a:pt x="31075" y="198451"/>
                  </a:lnTo>
                  <a:lnTo>
                    <a:pt x="50800" y="202459"/>
                  </a:lnTo>
                  <a:lnTo>
                    <a:pt x="4298856" y="202459"/>
                  </a:lnTo>
                  <a:lnTo>
                    <a:pt x="4318581" y="198451"/>
                  </a:lnTo>
                  <a:lnTo>
                    <a:pt x="4334734" y="187536"/>
                  </a:lnTo>
                  <a:lnTo>
                    <a:pt x="4345648" y="171383"/>
                  </a:lnTo>
                  <a:lnTo>
                    <a:pt x="4349657" y="15165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448761"/>
              <a:ext cx="0" cy="127000"/>
            </a:xfrm>
            <a:custGeom>
              <a:avLst/>
              <a:gdLst/>
              <a:ahLst/>
              <a:cxnLst/>
              <a:rect l="l" t="t" r="r" b="b"/>
              <a:pathLst>
                <a:path h="127000">
                  <a:moveTo>
                    <a:pt x="0" y="12647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3606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2336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1066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9196" y="648944"/>
              <a:ext cx="4349750" cy="193040"/>
            </a:xfrm>
            <a:custGeom>
              <a:avLst/>
              <a:gdLst/>
              <a:ahLst/>
              <a:cxnLst/>
              <a:rect l="l" t="t" r="r" b="b"/>
              <a:pathLst>
                <a:path w="4349750" h="19304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2946"/>
                  </a:lnTo>
                  <a:lnTo>
                    <a:pt x="4349657" y="192946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196" y="829233"/>
              <a:ext cx="4349657" cy="506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997" y="3266414"/>
              <a:ext cx="101600" cy="1016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0797" y="3253714"/>
              <a:ext cx="4298856" cy="11430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78853" y="693178"/>
              <a:ext cx="50800" cy="257323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29196" y="873494"/>
              <a:ext cx="4349750" cy="2444115"/>
            </a:xfrm>
            <a:custGeom>
              <a:avLst/>
              <a:gdLst/>
              <a:ahLst/>
              <a:cxnLst/>
              <a:rect l="l" t="t" r="r" b="b"/>
              <a:pathLst>
                <a:path w="4349750" h="2444115">
                  <a:moveTo>
                    <a:pt x="4349657" y="0"/>
                  </a:moveTo>
                  <a:lnTo>
                    <a:pt x="0" y="0"/>
                  </a:lnTo>
                  <a:lnTo>
                    <a:pt x="0" y="2392920"/>
                  </a:lnTo>
                  <a:lnTo>
                    <a:pt x="4008" y="2412644"/>
                  </a:lnTo>
                  <a:lnTo>
                    <a:pt x="14922" y="2428797"/>
                  </a:lnTo>
                  <a:lnTo>
                    <a:pt x="31075" y="2439712"/>
                  </a:lnTo>
                  <a:lnTo>
                    <a:pt x="50800" y="2443720"/>
                  </a:lnTo>
                  <a:lnTo>
                    <a:pt x="4298856" y="2443720"/>
                  </a:lnTo>
                  <a:lnTo>
                    <a:pt x="4318581" y="2439712"/>
                  </a:lnTo>
                  <a:lnTo>
                    <a:pt x="4334734" y="2428797"/>
                  </a:lnTo>
                  <a:lnTo>
                    <a:pt x="4345648" y="2412644"/>
                  </a:lnTo>
                  <a:lnTo>
                    <a:pt x="4349657" y="2392920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78853" y="731254"/>
              <a:ext cx="0" cy="2554605"/>
            </a:xfrm>
            <a:custGeom>
              <a:avLst/>
              <a:gdLst/>
              <a:ahLst/>
              <a:cxnLst/>
              <a:rect l="l" t="t" r="r" b="b"/>
              <a:pathLst>
                <a:path h="2554604">
                  <a:moveTo>
                    <a:pt x="0" y="255421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78853" y="7185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78853" y="7058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78853" y="6931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918197"/>
              <a:ext cx="76809" cy="7680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110272"/>
              <a:ext cx="61874" cy="6187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1285125"/>
              <a:ext cx="76809" cy="7680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1477200"/>
              <a:ext cx="61874" cy="6187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3034" y="1629029"/>
              <a:ext cx="61874" cy="6187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10" y="1824126"/>
              <a:ext cx="76809" cy="7680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1010" y="2013915"/>
              <a:ext cx="76809" cy="7680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3034" y="2205977"/>
              <a:ext cx="61874" cy="6187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3034" y="2357818"/>
              <a:ext cx="61874" cy="6187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1010" y="2532672"/>
              <a:ext cx="76809" cy="7680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3034" y="2724734"/>
              <a:ext cx="61874" cy="6187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3034" y="3028403"/>
              <a:ext cx="61874" cy="61874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167297" y="292694"/>
            <a:ext cx="4202430" cy="2990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51230">
              <a:lnSpc>
                <a:spcPct val="1515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Problem: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Can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make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systems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“do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right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thing”?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Rational Agents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50"/>
              </a:spcBef>
            </a:pPr>
            <a:r>
              <a:rPr sz="1100" dirty="0">
                <a:latin typeface="Arial"/>
                <a:cs typeface="Arial"/>
              </a:rPr>
              <a:t>An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agent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entity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that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perceives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acts</a:t>
            </a:r>
            <a:endParaRPr sz="1100">
              <a:latin typeface="Arial"/>
              <a:cs typeface="Arial"/>
            </a:endParaRPr>
          </a:p>
          <a:p>
            <a:pPr marL="56642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persists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over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prolonged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time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period</a:t>
            </a:r>
            <a:endParaRPr sz="10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rational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agent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acts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so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35" dirty="0">
                <a:latin typeface="Arial"/>
                <a:cs typeface="Arial"/>
              </a:rPr>
              <a:t>as</a:t>
            </a:r>
            <a:endParaRPr sz="1100">
              <a:latin typeface="Arial"/>
              <a:cs typeface="Arial"/>
            </a:endParaRPr>
          </a:p>
          <a:p>
            <a:pPr marL="566420" marR="197485">
              <a:lnSpc>
                <a:spcPct val="100000"/>
              </a:lnSpc>
              <a:spcBef>
                <a:spcPts val="170"/>
              </a:spcBef>
            </a:pP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to</a:t>
            </a:r>
            <a:r>
              <a:rPr sz="10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achieve</a:t>
            </a:r>
            <a:r>
              <a:rPr sz="10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the</a:t>
            </a:r>
            <a:r>
              <a:rPr sz="10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best</a:t>
            </a:r>
            <a:r>
              <a:rPr sz="10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outcome</a:t>
            </a:r>
            <a:r>
              <a:rPr sz="10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(maximize</a:t>
            </a:r>
            <a:r>
              <a:rPr sz="10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goal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achievement),</a:t>
            </a:r>
            <a:r>
              <a:rPr sz="10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or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to</a:t>
            </a:r>
            <a:r>
              <a:rPr sz="10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achieve</a:t>
            </a:r>
            <a:r>
              <a:rPr sz="10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the</a:t>
            </a:r>
            <a:r>
              <a:rPr sz="1000" spc="-1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best</a:t>
            </a:r>
            <a:r>
              <a:rPr sz="10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expected</a:t>
            </a:r>
            <a:r>
              <a:rPr sz="1000" spc="-1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outcome</a:t>
            </a:r>
            <a:r>
              <a:rPr sz="10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(under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uncertainty)</a:t>
            </a:r>
            <a:endParaRPr sz="10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50"/>
              </a:spcBef>
            </a:pP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Rational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agents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need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all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skills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needed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for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Turing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Test!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75"/>
              </a:spcBef>
            </a:pP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Thinking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rationally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sometimes</a:t>
            </a:r>
            <a:r>
              <a:rPr sz="1100" spc="-1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part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of</a:t>
            </a:r>
            <a:r>
              <a:rPr sz="1100" spc="-1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being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rational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agent</a:t>
            </a:r>
            <a:endParaRPr sz="1100">
              <a:latin typeface="Arial"/>
              <a:cs typeface="Arial"/>
            </a:endParaRPr>
          </a:p>
          <a:p>
            <a:pPr marL="566420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e.g.</a:t>
            </a:r>
            <a:r>
              <a:rPr sz="1000" spc="5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planning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an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action</a:t>
            </a:r>
            <a:endParaRPr sz="1000">
              <a:latin typeface="Arial"/>
              <a:cs typeface="Arial"/>
            </a:endParaRPr>
          </a:p>
          <a:p>
            <a:pPr marL="566420">
              <a:lnSpc>
                <a:spcPts val="1200"/>
              </a:lnSpc>
            </a:pP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sometimes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action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without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thinking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(e.g.</a:t>
            </a:r>
            <a:r>
              <a:rPr sz="1000" spc="4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reflexes)</a:t>
            </a:r>
            <a:endParaRPr sz="10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95"/>
              </a:spcBef>
            </a:pPr>
            <a:r>
              <a:rPr sz="1100" spc="-60" dirty="0">
                <a:solidFill>
                  <a:srgbClr val="C7C7D2"/>
                </a:solidFill>
                <a:latin typeface="Arial"/>
                <a:cs typeface="Arial"/>
              </a:rPr>
              <a:t>Two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advantages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over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previous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approaches:</a:t>
            </a:r>
            <a:endParaRPr sz="1100">
              <a:latin typeface="Arial"/>
              <a:cs typeface="Arial"/>
            </a:endParaRPr>
          </a:p>
          <a:p>
            <a:pPr marL="566420" marR="508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More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general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than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of</a:t>
            </a:r>
            <a:r>
              <a:rPr sz="1000" spc="-1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thoughts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approach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(correct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inference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is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just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one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of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several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possible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mechanisms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for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achieving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rationality)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More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amenable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to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scientific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development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than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9E6F2"/>
                </a:solidFill>
                <a:latin typeface="Arial"/>
                <a:cs typeface="Arial"/>
              </a:rPr>
              <a:t>human-emulation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approaches</a:t>
            </a:r>
            <a:r>
              <a:rPr sz="1000" spc="-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(rationality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mathematically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 well defined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&amp;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general)</a:t>
            </a:r>
            <a:endParaRPr sz="1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20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Acting</a:t>
            </a:r>
            <a:r>
              <a:rPr spc="105" dirty="0"/>
              <a:t> </a:t>
            </a:r>
            <a:r>
              <a:rPr dirty="0"/>
              <a:t>Rationally:</a:t>
            </a:r>
            <a:r>
              <a:rPr spc="229" dirty="0"/>
              <a:t> </a:t>
            </a:r>
            <a:r>
              <a:rPr dirty="0"/>
              <a:t>The</a:t>
            </a:r>
            <a:r>
              <a:rPr spc="110" dirty="0"/>
              <a:t> </a:t>
            </a:r>
            <a:r>
              <a:rPr dirty="0"/>
              <a:t>Rational-Agent</a:t>
            </a:r>
            <a:r>
              <a:rPr spc="110" dirty="0"/>
              <a:t> </a:t>
            </a:r>
            <a:r>
              <a:rPr spc="-10" dirty="0"/>
              <a:t>Approach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360095"/>
            <a:ext cx="4400550" cy="3007995"/>
            <a:chOff x="129196" y="360095"/>
            <a:chExt cx="4400550" cy="3007995"/>
          </a:xfrm>
        </p:grpSpPr>
        <p:sp>
          <p:nvSpPr>
            <p:cNvPr id="4" name="object 4"/>
            <p:cNvSpPr/>
            <p:nvPr/>
          </p:nvSpPr>
          <p:spPr>
            <a:xfrm>
              <a:off x="129196" y="360095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556183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543483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10654"/>
              <a:ext cx="50800" cy="14552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04524"/>
              <a:ext cx="4349750" cy="202565"/>
            </a:xfrm>
            <a:custGeom>
              <a:avLst/>
              <a:gdLst/>
              <a:ahLst/>
              <a:cxnLst/>
              <a:rect l="l" t="t" r="r" b="b"/>
              <a:pathLst>
                <a:path w="4349750" h="202565">
                  <a:moveTo>
                    <a:pt x="4349657" y="0"/>
                  </a:moveTo>
                  <a:lnTo>
                    <a:pt x="0" y="0"/>
                  </a:lnTo>
                  <a:lnTo>
                    <a:pt x="0" y="151659"/>
                  </a:lnTo>
                  <a:lnTo>
                    <a:pt x="4008" y="171383"/>
                  </a:lnTo>
                  <a:lnTo>
                    <a:pt x="14922" y="187536"/>
                  </a:lnTo>
                  <a:lnTo>
                    <a:pt x="31075" y="198451"/>
                  </a:lnTo>
                  <a:lnTo>
                    <a:pt x="50800" y="202459"/>
                  </a:lnTo>
                  <a:lnTo>
                    <a:pt x="4298856" y="202459"/>
                  </a:lnTo>
                  <a:lnTo>
                    <a:pt x="4318581" y="198451"/>
                  </a:lnTo>
                  <a:lnTo>
                    <a:pt x="4334734" y="187536"/>
                  </a:lnTo>
                  <a:lnTo>
                    <a:pt x="4345648" y="171383"/>
                  </a:lnTo>
                  <a:lnTo>
                    <a:pt x="4349657" y="15165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448761"/>
              <a:ext cx="0" cy="127000"/>
            </a:xfrm>
            <a:custGeom>
              <a:avLst/>
              <a:gdLst/>
              <a:ahLst/>
              <a:cxnLst/>
              <a:rect l="l" t="t" r="r" b="b"/>
              <a:pathLst>
                <a:path h="127000">
                  <a:moveTo>
                    <a:pt x="0" y="12647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3606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2336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1066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9196" y="648944"/>
              <a:ext cx="4349750" cy="193040"/>
            </a:xfrm>
            <a:custGeom>
              <a:avLst/>
              <a:gdLst/>
              <a:ahLst/>
              <a:cxnLst/>
              <a:rect l="l" t="t" r="r" b="b"/>
              <a:pathLst>
                <a:path w="4349750" h="19304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2946"/>
                  </a:lnTo>
                  <a:lnTo>
                    <a:pt x="4349657" y="192946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196" y="829233"/>
              <a:ext cx="4349657" cy="506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997" y="3266414"/>
              <a:ext cx="101600" cy="1016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0797" y="3253714"/>
              <a:ext cx="4298856" cy="11430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78853" y="693178"/>
              <a:ext cx="50800" cy="257323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29196" y="873494"/>
              <a:ext cx="4349750" cy="2444115"/>
            </a:xfrm>
            <a:custGeom>
              <a:avLst/>
              <a:gdLst/>
              <a:ahLst/>
              <a:cxnLst/>
              <a:rect l="l" t="t" r="r" b="b"/>
              <a:pathLst>
                <a:path w="4349750" h="2444115">
                  <a:moveTo>
                    <a:pt x="4349657" y="0"/>
                  </a:moveTo>
                  <a:lnTo>
                    <a:pt x="0" y="0"/>
                  </a:lnTo>
                  <a:lnTo>
                    <a:pt x="0" y="2392920"/>
                  </a:lnTo>
                  <a:lnTo>
                    <a:pt x="4008" y="2412644"/>
                  </a:lnTo>
                  <a:lnTo>
                    <a:pt x="14922" y="2428797"/>
                  </a:lnTo>
                  <a:lnTo>
                    <a:pt x="31075" y="2439712"/>
                  </a:lnTo>
                  <a:lnTo>
                    <a:pt x="50800" y="2443720"/>
                  </a:lnTo>
                  <a:lnTo>
                    <a:pt x="4298856" y="2443720"/>
                  </a:lnTo>
                  <a:lnTo>
                    <a:pt x="4318581" y="2439712"/>
                  </a:lnTo>
                  <a:lnTo>
                    <a:pt x="4334734" y="2428797"/>
                  </a:lnTo>
                  <a:lnTo>
                    <a:pt x="4345648" y="2412644"/>
                  </a:lnTo>
                  <a:lnTo>
                    <a:pt x="4349657" y="2392920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78853" y="731254"/>
              <a:ext cx="0" cy="2554605"/>
            </a:xfrm>
            <a:custGeom>
              <a:avLst/>
              <a:gdLst/>
              <a:ahLst/>
              <a:cxnLst/>
              <a:rect l="l" t="t" r="r" b="b"/>
              <a:pathLst>
                <a:path h="2554604">
                  <a:moveTo>
                    <a:pt x="0" y="255421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78853" y="7185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78853" y="7058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78853" y="6931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918197"/>
              <a:ext cx="76809" cy="7680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110272"/>
              <a:ext cx="61874" cy="6187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1285125"/>
              <a:ext cx="76809" cy="7680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1477200"/>
              <a:ext cx="61874" cy="6187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3034" y="1629029"/>
              <a:ext cx="61874" cy="6187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10" y="1824126"/>
              <a:ext cx="76809" cy="7680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1010" y="2013915"/>
              <a:ext cx="76809" cy="7680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3034" y="2205977"/>
              <a:ext cx="61874" cy="6187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3034" y="2357818"/>
              <a:ext cx="61874" cy="6187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1010" y="2532672"/>
              <a:ext cx="76809" cy="7680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3034" y="2724734"/>
              <a:ext cx="61874" cy="6187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3034" y="3028403"/>
              <a:ext cx="61874" cy="61874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167297" y="292694"/>
            <a:ext cx="4202430" cy="2990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51230">
              <a:lnSpc>
                <a:spcPct val="1515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Problem: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Can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make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systems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“do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right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thing”?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Rational Agents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50"/>
              </a:spcBef>
            </a:pPr>
            <a:r>
              <a:rPr sz="1100" dirty="0">
                <a:latin typeface="Arial"/>
                <a:cs typeface="Arial"/>
              </a:rPr>
              <a:t>An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agent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entity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that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perceives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acts</a:t>
            </a:r>
            <a:endParaRPr sz="1100">
              <a:latin typeface="Arial"/>
              <a:cs typeface="Arial"/>
            </a:endParaRPr>
          </a:p>
          <a:p>
            <a:pPr marL="56642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persists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over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prolonged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time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period</a:t>
            </a:r>
            <a:endParaRPr sz="10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rational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agent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acts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so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35" dirty="0">
                <a:latin typeface="Arial"/>
                <a:cs typeface="Arial"/>
              </a:rPr>
              <a:t>as</a:t>
            </a:r>
            <a:endParaRPr sz="1100">
              <a:latin typeface="Arial"/>
              <a:cs typeface="Arial"/>
            </a:endParaRPr>
          </a:p>
          <a:p>
            <a:pPr marL="566420" marR="197485">
              <a:lnSpc>
                <a:spcPct val="100000"/>
              </a:lnSpc>
              <a:spcBef>
                <a:spcPts val="170"/>
              </a:spcBef>
            </a:pP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to</a:t>
            </a:r>
            <a:r>
              <a:rPr sz="10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achieve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0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best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outcome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(maximize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goal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achievement),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or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to</a:t>
            </a:r>
            <a:r>
              <a:rPr sz="10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achieve</a:t>
            </a:r>
            <a:r>
              <a:rPr sz="10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the</a:t>
            </a:r>
            <a:r>
              <a:rPr sz="1000" spc="-1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best</a:t>
            </a:r>
            <a:r>
              <a:rPr sz="10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expected</a:t>
            </a:r>
            <a:r>
              <a:rPr sz="1000" spc="-1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outcome</a:t>
            </a:r>
            <a:r>
              <a:rPr sz="10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(under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uncertainty)</a:t>
            </a:r>
            <a:endParaRPr sz="10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50"/>
              </a:spcBef>
            </a:pP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Rational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agents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need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all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skills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needed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for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Turing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Test!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75"/>
              </a:spcBef>
            </a:pP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Thinking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rationally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sometimes</a:t>
            </a:r>
            <a:r>
              <a:rPr sz="1100" spc="-1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part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of</a:t>
            </a:r>
            <a:r>
              <a:rPr sz="1100" spc="-1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being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rational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agent</a:t>
            </a:r>
            <a:endParaRPr sz="1100">
              <a:latin typeface="Arial"/>
              <a:cs typeface="Arial"/>
            </a:endParaRPr>
          </a:p>
          <a:p>
            <a:pPr marL="566420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e.g.</a:t>
            </a:r>
            <a:r>
              <a:rPr sz="1000" spc="5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planning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an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action</a:t>
            </a:r>
            <a:endParaRPr sz="1000">
              <a:latin typeface="Arial"/>
              <a:cs typeface="Arial"/>
            </a:endParaRPr>
          </a:p>
          <a:p>
            <a:pPr marL="566420">
              <a:lnSpc>
                <a:spcPts val="1200"/>
              </a:lnSpc>
            </a:pP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sometimes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action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without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thinking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(e.g.</a:t>
            </a:r>
            <a:r>
              <a:rPr sz="1000" spc="4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reflexes)</a:t>
            </a:r>
            <a:endParaRPr sz="10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95"/>
              </a:spcBef>
            </a:pPr>
            <a:r>
              <a:rPr sz="1100" spc="-60" dirty="0">
                <a:solidFill>
                  <a:srgbClr val="C7C7D2"/>
                </a:solidFill>
                <a:latin typeface="Arial"/>
                <a:cs typeface="Arial"/>
              </a:rPr>
              <a:t>Two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advantages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over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previous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approaches:</a:t>
            </a:r>
            <a:endParaRPr sz="1100">
              <a:latin typeface="Arial"/>
              <a:cs typeface="Arial"/>
            </a:endParaRPr>
          </a:p>
          <a:p>
            <a:pPr marL="566420" marR="508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More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general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than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of</a:t>
            </a:r>
            <a:r>
              <a:rPr sz="1000" spc="-1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thoughts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approach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(correct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inference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is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just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one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of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several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possible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mechanisms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for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achieving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rationality)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More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amenable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to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scientific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development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than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9E6F2"/>
                </a:solidFill>
                <a:latin typeface="Arial"/>
                <a:cs typeface="Arial"/>
              </a:rPr>
              <a:t>human-emulation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approaches</a:t>
            </a:r>
            <a:r>
              <a:rPr sz="1000" spc="-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(rationality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mathematically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 well defined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&amp;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general)</a:t>
            </a:r>
            <a:endParaRPr sz="1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20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5565"/>
            <a:ext cx="97726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AI</a:t>
            </a:r>
            <a:r>
              <a:rPr sz="1400" spc="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in</a:t>
            </a:r>
            <a:r>
              <a:rPr sz="1400" spc="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333B2"/>
                </a:solidFill>
                <a:latin typeface="Arial"/>
                <a:cs typeface="Arial"/>
              </a:rPr>
              <a:t>Fiction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8076" y="444709"/>
            <a:ext cx="3691839" cy="232585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29196" y="3047771"/>
            <a:ext cx="4400550" cy="408305"/>
            <a:chOff x="129196" y="3047771"/>
            <a:chExt cx="4400550" cy="408305"/>
          </a:xfrm>
        </p:grpSpPr>
        <p:sp>
          <p:nvSpPr>
            <p:cNvPr id="5" name="object 5"/>
            <p:cNvSpPr/>
            <p:nvPr/>
          </p:nvSpPr>
          <p:spPr>
            <a:xfrm>
              <a:off x="129196" y="304777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8853" y="3098342"/>
              <a:ext cx="50800" cy="35765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9196" y="3092197"/>
              <a:ext cx="4349750" cy="363855"/>
            </a:xfrm>
            <a:custGeom>
              <a:avLst/>
              <a:gdLst/>
              <a:ahLst/>
              <a:cxnLst/>
              <a:rect l="l" t="t" r="r" b="b"/>
              <a:pathLst>
                <a:path w="4349750" h="363854">
                  <a:moveTo>
                    <a:pt x="4349657" y="0"/>
                  </a:moveTo>
                  <a:lnTo>
                    <a:pt x="0" y="0"/>
                  </a:lnTo>
                  <a:lnTo>
                    <a:pt x="0" y="363802"/>
                  </a:lnTo>
                  <a:lnTo>
                    <a:pt x="4349657" y="363802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78853" y="3136435"/>
              <a:ext cx="0" cy="320040"/>
            </a:xfrm>
            <a:custGeom>
              <a:avLst/>
              <a:gdLst/>
              <a:ahLst/>
              <a:cxnLst/>
              <a:rect l="l" t="t" r="r" b="b"/>
              <a:pathLst>
                <a:path h="320039">
                  <a:moveTo>
                    <a:pt x="0" y="31956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312373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311103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309833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67297" y="2797919"/>
            <a:ext cx="3175000" cy="47053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841375">
              <a:lnSpc>
                <a:spcPct val="100000"/>
              </a:lnSpc>
              <a:spcBef>
                <a:spcPts val="40"/>
              </a:spcBef>
            </a:pPr>
            <a:r>
              <a:rPr sz="1100" dirty="0">
                <a:latin typeface="Arial"/>
                <a:cs typeface="Arial"/>
              </a:rPr>
              <a:t>“Blade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Runner”,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1982,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by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Ridley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Scott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...</a:t>
            </a:r>
            <a:r>
              <a:rPr sz="1100" spc="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and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many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others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...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46346" y="3344092"/>
            <a:ext cx="198755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5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Acting</a:t>
            </a:r>
            <a:r>
              <a:rPr spc="105" dirty="0"/>
              <a:t> </a:t>
            </a:r>
            <a:r>
              <a:rPr dirty="0"/>
              <a:t>Rationally:</a:t>
            </a:r>
            <a:r>
              <a:rPr spc="229" dirty="0"/>
              <a:t> </a:t>
            </a:r>
            <a:r>
              <a:rPr dirty="0"/>
              <a:t>The</a:t>
            </a:r>
            <a:r>
              <a:rPr spc="110" dirty="0"/>
              <a:t> </a:t>
            </a:r>
            <a:r>
              <a:rPr dirty="0"/>
              <a:t>Rational-Agent</a:t>
            </a:r>
            <a:r>
              <a:rPr spc="110" dirty="0"/>
              <a:t> </a:t>
            </a:r>
            <a:r>
              <a:rPr spc="-10" dirty="0"/>
              <a:t>Approach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360095"/>
            <a:ext cx="4400550" cy="3007995"/>
            <a:chOff x="129196" y="360095"/>
            <a:chExt cx="4400550" cy="3007995"/>
          </a:xfrm>
        </p:grpSpPr>
        <p:sp>
          <p:nvSpPr>
            <p:cNvPr id="4" name="object 4"/>
            <p:cNvSpPr/>
            <p:nvPr/>
          </p:nvSpPr>
          <p:spPr>
            <a:xfrm>
              <a:off x="129196" y="360095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556183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543483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10654"/>
              <a:ext cx="50800" cy="14552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04524"/>
              <a:ext cx="4349750" cy="202565"/>
            </a:xfrm>
            <a:custGeom>
              <a:avLst/>
              <a:gdLst/>
              <a:ahLst/>
              <a:cxnLst/>
              <a:rect l="l" t="t" r="r" b="b"/>
              <a:pathLst>
                <a:path w="4349750" h="202565">
                  <a:moveTo>
                    <a:pt x="4349657" y="0"/>
                  </a:moveTo>
                  <a:lnTo>
                    <a:pt x="0" y="0"/>
                  </a:lnTo>
                  <a:lnTo>
                    <a:pt x="0" y="151659"/>
                  </a:lnTo>
                  <a:lnTo>
                    <a:pt x="4008" y="171383"/>
                  </a:lnTo>
                  <a:lnTo>
                    <a:pt x="14922" y="187536"/>
                  </a:lnTo>
                  <a:lnTo>
                    <a:pt x="31075" y="198451"/>
                  </a:lnTo>
                  <a:lnTo>
                    <a:pt x="50800" y="202459"/>
                  </a:lnTo>
                  <a:lnTo>
                    <a:pt x="4298856" y="202459"/>
                  </a:lnTo>
                  <a:lnTo>
                    <a:pt x="4318581" y="198451"/>
                  </a:lnTo>
                  <a:lnTo>
                    <a:pt x="4334734" y="187536"/>
                  </a:lnTo>
                  <a:lnTo>
                    <a:pt x="4345648" y="171383"/>
                  </a:lnTo>
                  <a:lnTo>
                    <a:pt x="4349657" y="15165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448761"/>
              <a:ext cx="0" cy="127000"/>
            </a:xfrm>
            <a:custGeom>
              <a:avLst/>
              <a:gdLst/>
              <a:ahLst/>
              <a:cxnLst/>
              <a:rect l="l" t="t" r="r" b="b"/>
              <a:pathLst>
                <a:path h="127000">
                  <a:moveTo>
                    <a:pt x="0" y="12647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3606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2336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1066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9196" y="648944"/>
              <a:ext cx="4349750" cy="193040"/>
            </a:xfrm>
            <a:custGeom>
              <a:avLst/>
              <a:gdLst/>
              <a:ahLst/>
              <a:cxnLst/>
              <a:rect l="l" t="t" r="r" b="b"/>
              <a:pathLst>
                <a:path w="4349750" h="19304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2946"/>
                  </a:lnTo>
                  <a:lnTo>
                    <a:pt x="4349657" y="192946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196" y="829233"/>
              <a:ext cx="4349657" cy="506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997" y="3266414"/>
              <a:ext cx="101600" cy="1016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0797" y="3253714"/>
              <a:ext cx="4298856" cy="11430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78853" y="693178"/>
              <a:ext cx="50800" cy="257323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29196" y="873494"/>
              <a:ext cx="4349750" cy="2444115"/>
            </a:xfrm>
            <a:custGeom>
              <a:avLst/>
              <a:gdLst/>
              <a:ahLst/>
              <a:cxnLst/>
              <a:rect l="l" t="t" r="r" b="b"/>
              <a:pathLst>
                <a:path w="4349750" h="2444115">
                  <a:moveTo>
                    <a:pt x="4349657" y="0"/>
                  </a:moveTo>
                  <a:lnTo>
                    <a:pt x="0" y="0"/>
                  </a:lnTo>
                  <a:lnTo>
                    <a:pt x="0" y="2392920"/>
                  </a:lnTo>
                  <a:lnTo>
                    <a:pt x="4008" y="2412644"/>
                  </a:lnTo>
                  <a:lnTo>
                    <a:pt x="14922" y="2428797"/>
                  </a:lnTo>
                  <a:lnTo>
                    <a:pt x="31075" y="2439712"/>
                  </a:lnTo>
                  <a:lnTo>
                    <a:pt x="50800" y="2443720"/>
                  </a:lnTo>
                  <a:lnTo>
                    <a:pt x="4298856" y="2443720"/>
                  </a:lnTo>
                  <a:lnTo>
                    <a:pt x="4318581" y="2439712"/>
                  </a:lnTo>
                  <a:lnTo>
                    <a:pt x="4334734" y="2428797"/>
                  </a:lnTo>
                  <a:lnTo>
                    <a:pt x="4345648" y="2412644"/>
                  </a:lnTo>
                  <a:lnTo>
                    <a:pt x="4349657" y="2392920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78853" y="731254"/>
              <a:ext cx="0" cy="2554605"/>
            </a:xfrm>
            <a:custGeom>
              <a:avLst/>
              <a:gdLst/>
              <a:ahLst/>
              <a:cxnLst/>
              <a:rect l="l" t="t" r="r" b="b"/>
              <a:pathLst>
                <a:path h="2554604">
                  <a:moveTo>
                    <a:pt x="0" y="255421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78853" y="7185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78853" y="7058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78853" y="6931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918197"/>
              <a:ext cx="76809" cy="7680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110272"/>
              <a:ext cx="61874" cy="6187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1285125"/>
              <a:ext cx="76809" cy="7680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1477200"/>
              <a:ext cx="61874" cy="6187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3034" y="1629029"/>
              <a:ext cx="61874" cy="6187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10" y="1824126"/>
              <a:ext cx="76809" cy="7680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1010" y="2013915"/>
              <a:ext cx="76809" cy="7680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3034" y="2205977"/>
              <a:ext cx="61874" cy="6187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3034" y="2357818"/>
              <a:ext cx="61874" cy="6187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1010" y="2532672"/>
              <a:ext cx="76809" cy="7680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3034" y="2724734"/>
              <a:ext cx="61874" cy="6187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3034" y="3028403"/>
              <a:ext cx="61874" cy="61874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167297" y="292694"/>
            <a:ext cx="4202430" cy="2990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51230">
              <a:lnSpc>
                <a:spcPct val="1515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Problem: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Can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make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systems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“do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right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thing”?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Rational Agents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50"/>
              </a:spcBef>
            </a:pPr>
            <a:r>
              <a:rPr sz="1100" dirty="0">
                <a:latin typeface="Arial"/>
                <a:cs typeface="Arial"/>
              </a:rPr>
              <a:t>An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agent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entity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that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perceives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acts</a:t>
            </a:r>
            <a:endParaRPr sz="1100">
              <a:latin typeface="Arial"/>
              <a:cs typeface="Arial"/>
            </a:endParaRPr>
          </a:p>
          <a:p>
            <a:pPr marL="56642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persists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over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prolonged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time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period</a:t>
            </a:r>
            <a:endParaRPr sz="10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rational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agent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acts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so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35" dirty="0">
                <a:latin typeface="Arial"/>
                <a:cs typeface="Arial"/>
              </a:rPr>
              <a:t>as</a:t>
            </a:r>
            <a:endParaRPr sz="1100">
              <a:latin typeface="Arial"/>
              <a:cs typeface="Arial"/>
            </a:endParaRPr>
          </a:p>
          <a:p>
            <a:pPr marL="566420" marR="197485">
              <a:lnSpc>
                <a:spcPct val="100000"/>
              </a:lnSpc>
              <a:spcBef>
                <a:spcPts val="170"/>
              </a:spcBef>
            </a:pP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to</a:t>
            </a:r>
            <a:r>
              <a:rPr sz="10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achieve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0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best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outcome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(maximize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goal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achievement),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or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to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achieve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0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best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expected</a:t>
            </a:r>
            <a:r>
              <a:rPr sz="10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outcome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(under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uncertainty)</a:t>
            </a:r>
            <a:endParaRPr sz="10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50"/>
              </a:spcBef>
            </a:pP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Rational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agents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need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all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skills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needed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for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Turing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Test!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75"/>
              </a:spcBef>
            </a:pP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Thinking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rationally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sometimes</a:t>
            </a:r>
            <a:r>
              <a:rPr sz="1100" spc="-1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part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of</a:t>
            </a:r>
            <a:r>
              <a:rPr sz="1100" spc="-1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being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rational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agent</a:t>
            </a:r>
            <a:endParaRPr sz="1100">
              <a:latin typeface="Arial"/>
              <a:cs typeface="Arial"/>
            </a:endParaRPr>
          </a:p>
          <a:p>
            <a:pPr marL="566420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e.g.</a:t>
            </a:r>
            <a:r>
              <a:rPr sz="1000" spc="5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planning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an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action</a:t>
            </a:r>
            <a:endParaRPr sz="1000">
              <a:latin typeface="Arial"/>
              <a:cs typeface="Arial"/>
            </a:endParaRPr>
          </a:p>
          <a:p>
            <a:pPr marL="566420">
              <a:lnSpc>
                <a:spcPts val="1200"/>
              </a:lnSpc>
            </a:pP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sometimes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action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without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thinking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(e.g.</a:t>
            </a:r>
            <a:r>
              <a:rPr sz="1000" spc="4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reflexes)</a:t>
            </a:r>
            <a:endParaRPr sz="10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95"/>
              </a:spcBef>
            </a:pPr>
            <a:r>
              <a:rPr sz="1100" spc="-60" dirty="0">
                <a:solidFill>
                  <a:srgbClr val="C7C7D2"/>
                </a:solidFill>
                <a:latin typeface="Arial"/>
                <a:cs typeface="Arial"/>
              </a:rPr>
              <a:t>Two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advantages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over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previous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approaches:</a:t>
            </a:r>
            <a:endParaRPr sz="1100">
              <a:latin typeface="Arial"/>
              <a:cs typeface="Arial"/>
            </a:endParaRPr>
          </a:p>
          <a:p>
            <a:pPr marL="566420" marR="508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More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general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than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of</a:t>
            </a:r>
            <a:r>
              <a:rPr sz="1000" spc="-1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thoughts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approach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(correct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inference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is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just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one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of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several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possible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mechanisms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for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achieving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rationality)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More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amenable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to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scientific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development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than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9E6F2"/>
                </a:solidFill>
                <a:latin typeface="Arial"/>
                <a:cs typeface="Arial"/>
              </a:rPr>
              <a:t>human-emulation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approaches</a:t>
            </a:r>
            <a:r>
              <a:rPr sz="1000" spc="-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(rationality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mathematically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 well defined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&amp;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general)</a:t>
            </a:r>
            <a:endParaRPr sz="1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20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Acting</a:t>
            </a:r>
            <a:r>
              <a:rPr spc="105" dirty="0"/>
              <a:t> </a:t>
            </a:r>
            <a:r>
              <a:rPr dirty="0"/>
              <a:t>Rationally:</a:t>
            </a:r>
            <a:r>
              <a:rPr spc="229" dirty="0"/>
              <a:t> </a:t>
            </a:r>
            <a:r>
              <a:rPr dirty="0"/>
              <a:t>The</a:t>
            </a:r>
            <a:r>
              <a:rPr spc="110" dirty="0"/>
              <a:t> </a:t>
            </a:r>
            <a:r>
              <a:rPr dirty="0"/>
              <a:t>Rational-Agent</a:t>
            </a:r>
            <a:r>
              <a:rPr spc="110" dirty="0"/>
              <a:t> </a:t>
            </a:r>
            <a:r>
              <a:rPr spc="-10" dirty="0"/>
              <a:t>Approach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360095"/>
            <a:ext cx="4400550" cy="3007995"/>
            <a:chOff x="129196" y="360095"/>
            <a:chExt cx="4400550" cy="3007995"/>
          </a:xfrm>
        </p:grpSpPr>
        <p:sp>
          <p:nvSpPr>
            <p:cNvPr id="4" name="object 4"/>
            <p:cNvSpPr/>
            <p:nvPr/>
          </p:nvSpPr>
          <p:spPr>
            <a:xfrm>
              <a:off x="129196" y="360095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556183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543483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10654"/>
              <a:ext cx="50800" cy="14552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04524"/>
              <a:ext cx="4349750" cy="202565"/>
            </a:xfrm>
            <a:custGeom>
              <a:avLst/>
              <a:gdLst/>
              <a:ahLst/>
              <a:cxnLst/>
              <a:rect l="l" t="t" r="r" b="b"/>
              <a:pathLst>
                <a:path w="4349750" h="202565">
                  <a:moveTo>
                    <a:pt x="4349657" y="0"/>
                  </a:moveTo>
                  <a:lnTo>
                    <a:pt x="0" y="0"/>
                  </a:lnTo>
                  <a:lnTo>
                    <a:pt x="0" y="151659"/>
                  </a:lnTo>
                  <a:lnTo>
                    <a:pt x="4008" y="171383"/>
                  </a:lnTo>
                  <a:lnTo>
                    <a:pt x="14922" y="187536"/>
                  </a:lnTo>
                  <a:lnTo>
                    <a:pt x="31075" y="198451"/>
                  </a:lnTo>
                  <a:lnTo>
                    <a:pt x="50800" y="202459"/>
                  </a:lnTo>
                  <a:lnTo>
                    <a:pt x="4298856" y="202459"/>
                  </a:lnTo>
                  <a:lnTo>
                    <a:pt x="4318581" y="198451"/>
                  </a:lnTo>
                  <a:lnTo>
                    <a:pt x="4334734" y="187536"/>
                  </a:lnTo>
                  <a:lnTo>
                    <a:pt x="4345648" y="171383"/>
                  </a:lnTo>
                  <a:lnTo>
                    <a:pt x="4349657" y="15165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448761"/>
              <a:ext cx="0" cy="127000"/>
            </a:xfrm>
            <a:custGeom>
              <a:avLst/>
              <a:gdLst/>
              <a:ahLst/>
              <a:cxnLst/>
              <a:rect l="l" t="t" r="r" b="b"/>
              <a:pathLst>
                <a:path h="127000">
                  <a:moveTo>
                    <a:pt x="0" y="12647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3606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2336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1066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9196" y="648944"/>
              <a:ext cx="4349750" cy="193040"/>
            </a:xfrm>
            <a:custGeom>
              <a:avLst/>
              <a:gdLst/>
              <a:ahLst/>
              <a:cxnLst/>
              <a:rect l="l" t="t" r="r" b="b"/>
              <a:pathLst>
                <a:path w="4349750" h="19304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2946"/>
                  </a:lnTo>
                  <a:lnTo>
                    <a:pt x="4349657" y="192946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196" y="829233"/>
              <a:ext cx="4349657" cy="506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997" y="3266414"/>
              <a:ext cx="101600" cy="1016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0797" y="3253714"/>
              <a:ext cx="4298856" cy="11430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78853" y="693178"/>
              <a:ext cx="50800" cy="257323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29196" y="873494"/>
              <a:ext cx="4349750" cy="2444115"/>
            </a:xfrm>
            <a:custGeom>
              <a:avLst/>
              <a:gdLst/>
              <a:ahLst/>
              <a:cxnLst/>
              <a:rect l="l" t="t" r="r" b="b"/>
              <a:pathLst>
                <a:path w="4349750" h="2444115">
                  <a:moveTo>
                    <a:pt x="4349657" y="0"/>
                  </a:moveTo>
                  <a:lnTo>
                    <a:pt x="0" y="0"/>
                  </a:lnTo>
                  <a:lnTo>
                    <a:pt x="0" y="2392920"/>
                  </a:lnTo>
                  <a:lnTo>
                    <a:pt x="4008" y="2412644"/>
                  </a:lnTo>
                  <a:lnTo>
                    <a:pt x="14922" y="2428797"/>
                  </a:lnTo>
                  <a:lnTo>
                    <a:pt x="31075" y="2439712"/>
                  </a:lnTo>
                  <a:lnTo>
                    <a:pt x="50800" y="2443720"/>
                  </a:lnTo>
                  <a:lnTo>
                    <a:pt x="4298856" y="2443720"/>
                  </a:lnTo>
                  <a:lnTo>
                    <a:pt x="4318581" y="2439712"/>
                  </a:lnTo>
                  <a:lnTo>
                    <a:pt x="4334734" y="2428797"/>
                  </a:lnTo>
                  <a:lnTo>
                    <a:pt x="4345648" y="2412644"/>
                  </a:lnTo>
                  <a:lnTo>
                    <a:pt x="4349657" y="2392920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78853" y="731254"/>
              <a:ext cx="0" cy="2554605"/>
            </a:xfrm>
            <a:custGeom>
              <a:avLst/>
              <a:gdLst/>
              <a:ahLst/>
              <a:cxnLst/>
              <a:rect l="l" t="t" r="r" b="b"/>
              <a:pathLst>
                <a:path h="2554604">
                  <a:moveTo>
                    <a:pt x="0" y="255421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78853" y="7185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78853" y="7058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78853" y="6931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918197"/>
              <a:ext cx="76809" cy="7680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110272"/>
              <a:ext cx="61874" cy="6187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1285125"/>
              <a:ext cx="76809" cy="7680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1477200"/>
              <a:ext cx="61874" cy="6187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3034" y="1629029"/>
              <a:ext cx="61874" cy="6187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10" y="1824126"/>
              <a:ext cx="76809" cy="7680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1010" y="2013915"/>
              <a:ext cx="76809" cy="7680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3034" y="2205977"/>
              <a:ext cx="61874" cy="6187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3034" y="2357818"/>
              <a:ext cx="61874" cy="6187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1010" y="2532672"/>
              <a:ext cx="76809" cy="7680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3034" y="2724734"/>
              <a:ext cx="61874" cy="6187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3034" y="3028403"/>
              <a:ext cx="61874" cy="61874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167297" y="292694"/>
            <a:ext cx="4202430" cy="2990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51230">
              <a:lnSpc>
                <a:spcPct val="1515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Problem: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Can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make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systems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“do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right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thing”?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Rational Agents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50"/>
              </a:spcBef>
            </a:pPr>
            <a:r>
              <a:rPr sz="1100" dirty="0">
                <a:latin typeface="Arial"/>
                <a:cs typeface="Arial"/>
              </a:rPr>
              <a:t>An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agent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entity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that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perceives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acts</a:t>
            </a:r>
            <a:endParaRPr sz="1100">
              <a:latin typeface="Arial"/>
              <a:cs typeface="Arial"/>
            </a:endParaRPr>
          </a:p>
          <a:p>
            <a:pPr marL="56642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persists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over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prolonged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time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period</a:t>
            </a:r>
            <a:endParaRPr sz="10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rational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agent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acts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so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35" dirty="0">
                <a:latin typeface="Arial"/>
                <a:cs typeface="Arial"/>
              </a:rPr>
              <a:t>as</a:t>
            </a:r>
            <a:endParaRPr sz="1100">
              <a:latin typeface="Arial"/>
              <a:cs typeface="Arial"/>
            </a:endParaRPr>
          </a:p>
          <a:p>
            <a:pPr marL="566420" marR="197485">
              <a:lnSpc>
                <a:spcPct val="100000"/>
              </a:lnSpc>
              <a:spcBef>
                <a:spcPts val="170"/>
              </a:spcBef>
            </a:pP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to</a:t>
            </a:r>
            <a:r>
              <a:rPr sz="10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achieve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0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best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outcome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(maximize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goal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achievement),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or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to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achieve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0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best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expected</a:t>
            </a:r>
            <a:r>
              <a:rPr sz="10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outcome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(under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uncertainty)</a:t>
            </a:r>
            <a:endParaRPr sz="10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50"/>
              </a:spcBef>
            </a:pPr>
            <a:r>
              <a:rPr sz="1100" spc="-10" dirty="0">
                <a:latin typeface="Arial"/>
                <a:cs typeface="Arial"/>
              </a:rPr>
              <a:t>Rational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agents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need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skills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needed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Turing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Test!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75"/>
              </a:spcBef>
            </a:pP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Thinking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rationally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sometimes</a:t>
            </a:r>
            <a:r>
              <a:rPr sz="1100" spc="-1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part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of</a:t>
            </a:r>
            <a:r>
              <a:rPr sz="1100" spc="-1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being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rational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agent</a:t>
            </a:r>
            <a:endParaRPr sz="1100">
              <a:latin typeface="Arial"/>
              <a:cs typeface="Arial"/>
            </a:endParaRPr>
          </a:p>
          <a:p>
            <a:pPr marL="566420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e.g.</a:t>
            </a:r>
            <a:r>
              <a:rPr sz="1000" spc="5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planning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an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action</a:t>
            </a:r>
            <a:endParaRPr sz="1000">
              <a:latin typeface="Arial"/>
              <a:cs typeface="Arial"/>
            </a:endParaRPr>
          </a:p>
          <a:p>
            <a:pPr marL="566420">
              <a:lnSpc>
                <a:spcPts val="1200"/>
              </a:lnSpc>
            </a:pP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sometimes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action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without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thinking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(e.g.</a:t>
            </a:r>
            <a:r>
              <a:rPr sz="1000" spc="4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reflexes)</a:t>
            </a:r>
            <a:endParaRPr sz="10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95"/>
              </a:spcBef>
            </a:pPr>
            <a:r>
              <a:rPr sz="1100" spc="-60" dirty="0">
                <a:solidFill>
                  <a:srgbClr val="C7C7D2"/>
                </a:solidFill>
                <a:latin typeface="Arial"/>
                <a:cs typeface="Arial"/>
              </a:rPr>
              <a:t>Two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advantages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over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previous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approaches:</a:t>
            </a:r>
            <a:endParaRPr sz="1100">
              <a:latin typeface="Arial"/>
              <a:cs typeface="Arial"/>
            </a:endParaRPr>
          </a:p>
          <a:p>
            <a:pPr marL="566420" marR="508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More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general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than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of</a:t>
            </a:r>
            <a:r>
              <a:rPr sz="1000" spc="-1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thoughts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approach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(correct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inference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is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just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one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of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several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possible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mechanisms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for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achieving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rationality)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More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amenable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to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scientific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development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than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9E6F2"/>
                </a:solidFill>
                <a:latin typeface="Arial"/>
                <a:cs typeface="Arial"/>
              </a:rPr>
              <a:t>human-emulation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approaches</a:t>
            </a:r>
            <a:r>
              <a:rPr sz="1000" spc="-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(rationality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mathematically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 well defined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&amp;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general)</a:t>
            </a:r>
            <a:endParaRPr sz="1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20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Acting</a:t>
            </a:r>
            <a:r>
              <a:rPr spc="105" dirty="0"/>
              <a:t> </a:t>
            </a:r>
            <a:r>
              <a:rPr dirty="0"/>
              <a:t>Rationally:</a:t>
            </a:r>
            <a:r>
              <a:rPr spc="229" dirty="0"/>
              <a:t> </a:t>
            </a:r>
            <a:r>
              <a:rPr dirty="0"/>
              <a:t>The</a:t>
            </a:r>
            <a:r>
              <a:rPr spc="110" dirty="0"/>
              <a:t> </a:t>
            </a:r>
            <a:r>
              <a:rPr dirty="0"/>
              <a:t>Rational-Agent</a:t>
            </a:r>
            <a:r>
              <a:rPr spc="110" dirty="0"/>
              <a:t> </a:t>
            </a:r>
            <a:r>
              <a:rPr spc="-10" dirty="0"/>
              <a:t>Approach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360095"/>
            <a:ext cx="4400550" cy="3007995"/>
            <a:chOff x="129196" y="360095"/>
            <a:chExt cx="4400550" cy="3007995"/>
          </a:xfrm>
        </p:grpSpPr>
        <p:sp>
          <p:nvSpPr>
            <p:cNvPr id="4" name="object 4"/>
            <p:cNvSpPr/>
            <p:nvPr/>
          </p:nvSpPr>
          <p:spPr>
            <a:xfrm>
              <a:off x="129196" y="360095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556183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543483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10654"/>
              <a:ext cx="50800" cy="14552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04524"/>
              <a:ext cx="4349750" cy="202565"/>
            </a:xfrm>
            <a:custGeom>
              <a:avLst/>
              <a:gdLst/>
              <a:ahLst/>
              <a:cxnLst/>
              <a:rect l="l" t="t" r="r" b="b"/>
              <a:pathLst>
                <a:path w="4349750" h="202565">
                  <a:moveTo>
                    <a:pt x="4349657" y="0"/>
                  </a:moveTo>
                  <a:lnTo>
                    <a:pt x="0" y="0"/>
                  </a:lnTo>
                  <a:lnTo>
                    <a:pt x="0" y="151659"/>
                  </a:lnTo>
                  <a:lnTo>
                    <a:pt x="4008" y="171383"/>
                  </a:lnTo>
                  <a:lnTo>
                    <a:pt x="14922" y="187536"/>
                  </a:lnTo>
                  <a:lnTo>
                    <a:pt x="31075" y="198451"/>
                  </a:lnTo>
                  <a:lnTo>
                    <a:pt x="50800" y="202459"/>
                  </a:lnTo>
                  <a:lnTo>
                    <a:pt x="4298856" y="202459"/>
                  </a:lnTo>
                  <a:lnTo>
                    <a:pt x="4318581" y="198451"/>
                  </a:lnTo>
                  <a:lnTo>
                    <a:pt x="4334734" y="187536"/>
                  </a:lnTo>
                  <a:lnTo>
                    <a:pt x="4345648" y="171383"/>
                  </a:lnTo>
                  <a:lnTo>
                    <a:pt x="4349657" y="15165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448761"/>
              <a:ext cx="0" cy="127000"/>
            </a:xfrm>
            <a:custGeom>
              <a:avLst/>
              <a:gdLst/>
              <a:ahLst/>
              <a:cxnLst/>
              <a:rect l="l" t="t" r="r" b="b"/>
              <a:pathLst>
                <a:path h="127000">
                  <a:moveTo>
                    <a:pt x="0" y="12647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3606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2336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1066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9196" y="648944"/>
              <a:ext cx="4349750" cy="193040"/>
            </a:xfrm>
            <a:custGeom>
              <a:avLst/>
              <a:gdLst/>
              <a:ahLst/>
              <a:cxnLst/>
              <a:rect l="l" t="t" r="r" b="b"/>
              <a:pathLst>
                <a:path w="4349750" h="19304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2946"/>
                  </a:lnTo>
                  <a:lnTo>
                    <a:pt x="4349657" y="192946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196" y="829233"/>
              <a:ext cx="4349657" cy="506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997" y="3266414"/>
              <a:ext cx="101600" cy="1016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0797" y="3253714"/>
              <a:ext cx="4298856" cy="11430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78853" y="693178"/>
              <a:ext cx="50800" cy="257323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29196" y="873494"/>
              <a:ext cx="4349750" cy="2444115"/>
            </a:xfrm>
            <a:custGeom>
              <a:avLst/>
              <a:gdLst/>
              <a:ahLst/>
              <a:cxnLst/>
              <a:rect l="l" t="t" r="r" b="b"/>
              <a:pathLst>
                <a:path w="4349750" h="2444115">
                  <a:moveTo>
                    <a:pt x="4349657" y="0"/>
                  </a:moveTo>
                  <a:lnTo>
                    <a:pt x="0" y="0"/>
                  </a:lnTo>
                  <a:lnTo>
                    <a:pt x="0" y="2392920"/>
                  </a:lnTo>
                  <a:lnTo>
                    <a:pt x="4008" y="2412644"/>
                  </a:lnTo>
                  <a:lnTo>
                    <a:pt x="14922" y="2428797"/>
                  </a:lnTo>
                  <a:lnTo>
                    <a:pt x="31075" y="2439712"/>
                  </a:lnTo>
                  <a:lnTo>
                    <a:pt x="50800" y="2443720"/>
                  </a:lnTo>
                  <a:lnTo>
                    <a:pt x="4298856" y="2443720"/>
                  </a:lnTo>
                  <a:lnTo>
                    <a:pt x="4318581" y="2439712"/>
                  </a:lnTo>
                  <a:lnTo>
                    <a:pt x="4334734" y="2428797"/>
                  </a:lnTo>
                  <a:lnTo>
                    <a:pt x="4345648" y="2412644"/>
                  </a:lnTo>
                  <a:lnTo>
                    <a:pt x="4349657" y="2392920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78853" y="731254"/>
              <a:ext cx="0" cy="2554605"/>
            </a:xfrm>
            <a:custGeom>
              <a:avLst/>
              <a:gdLst/>
              <a:ahLst/>
              <a:cxnLst/>
              <a:rect l="l" t="t" r="r" b="b"/>
              <a:pathLst>
                <a:path h="2554604">
                  <a:moveTo>
                    <a:pt x="0" y="255421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78853" y="7185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78853" y="7058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78853" y="6931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918197"/>
              <a:ext cx="76809" cy="7680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110272"/>
              <a:ext cx="61874" cy="6187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1285125"/>
              <a:ext cx="76809" cy="7680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1477200"/>
              <a:ext cx="61874" cy="6187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3034" y="1629029"/>
              <a:ext cx="61874" cy="6187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10" y="1824126"/>
              <a:ext cx="76809" cy="7680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1010" y="2013915"/>
              <a:ext cx="76809" cy="7680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3034" y="2205977"/>
              <a:ext cx="61874" cy="6187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3034" y="2357818"/>
              <a:ext cx="61874" cy="6187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1010" y="2532672"/>
              <a:ext cx="76809" cy="7680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3034" y="2724734"/>
              <a:ext cx="61874" cy="6187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3034" y="3028403"/>
              <a:ext cx="61874" cy="61874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167297" y="292694"/>
            <a:ext cx="4202430" cy="2990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51230">
              <a:lnSpc>
                <a:spcPct val="1515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Problem: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Can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make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systems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“do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right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thing”?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Rational Agents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50"/>
              </a:spcBef>
            </a:pPr>
            <a:r>
              <a:rPr sz="1100" dirty="0">
                <a:latin typeface="Arial"/>
                <a:cs typeface="Arial"/>
              </a:rPr>
              <a:t>An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agent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entity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that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perceives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acts</a:t>
            </a:r>
            <a:endParaRPr sz="1100">
              <a:latin typeface="Arial"/>
              <a:cs typeface="Arial"/>
            </a:endParaRPr>
          </a:p>
          <a:p>
            <a:pPr marL="56642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persists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over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prolonged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time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period</a:t>
            </a:r>
            <a:endParaRPr sz="10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rational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agent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acts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so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35" dirty="0">
                <a:latin typeface="Arial"/>
                <a:cs typeface="Arial"/>
              </a:rPr>
              <a:t>as</a:t>
            </a:r>
            <a:endParaRPr sz="1100">
              <a:latin typeface="Arial"/>
              <a:cs typeface="Arial"/>
            </a:endParaRPr>
          </a:p>
          <a:p>
            <a:pPr marL="566420" marR="197485">
              <a:lnSpc>
                <a:spcPct val="100000"/>
              </a:lnSpc>
              <a:spcBef>
                <a:spcPts val="170"/>
              </a:spcBef>
            </a:pP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to</a:t>
            </a:r>
            <a:r>
              <a:rPr sz="10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achieve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0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best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outcome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(maximize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goal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achievement),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or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to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achieve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0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best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expected</a:t>
            </a:r>
            <a:r>
              <a:rPr sz="10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outcome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(under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uncertainty)</a:t>
            </a:r>
            <a:endParaRPr sz="10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50"/>
              </a:spcBef>
            </a:pPr>
            <a:r>
              <a:rPr sz="1100" spc="-10" dirty="0">
                <a:latin typeface="Arial"/>
                <a:cs typeface="Arial"/>
              </a:rPr>
              <a:t>Rational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agents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need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skills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needed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Turing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Test!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75"/>
              </a:spcBef>
            </a:pPr>
            <a:r>
              <a:rPr sz="1100" spc="-10" dirty="0">
                <a:latin typeface="Arial"/>
                <a:cs typeface="Arial"/>
              </a:rPr>
              <a:t>Thinking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rationally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sometimes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part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of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being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rational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agent</a:t>
            </a:r>
            <a:endParaRPr sz="1100">
              <a:latin typeface="Arial"/>
              <a:cs typeface="Arial"/>
            </a:endParaRPr>
          </a:p>
          <a:p>
            <a:pPr marL="566420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e.g.</a:t>
            </a:r>
            <a:r>
              <a:rPr sz="1000" spc="5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planning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an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action</a:t>
            </a:r>
            <a:endParaRPr sz="1000">
              <a:latin typeface="Arial"/>
              <a:cs typeface="Arial"/>
            </a:endParaRPr>
          </a:p>
          <a:p>
            <a:pPr marL="566420">
              <a:lnSpc>
                <a:spcPts val="1200"/>
              </a:lnSpc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sometimes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action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without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thinking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(e.g.</a:t>
            </a:r>
            <a:r>
              <a:rPr sz="1000" spc="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reflexes)</a:t>
            </a:r>
            <a:endParaRPr sz="10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95"/>
              </a:spcBef>
            </a:pPr>
            <a:r>
              <a:rPr sz="1100" spc="-60" dirty="0">
                <a:solidFill>
                  <a:srgbClr val="C7C7D2"/>
                </a:solidFill>
                <a:latin typeface="Arial"/>
                <a:cs typeface="Arial"/>
              </a:rPr>
              <a:t>Two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advantages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over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previous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approaches:</a:t>
            </a:r>
            <a:endParaRPr sz="1100">
              <a:latin typeface="Arial"/>
              <a:cs typeface="Arial"/>
            </a:endParaRPr>
          </a:p>
          <a:p>
            <a:pPr marL="566420" marR="508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More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general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than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of</a:t>
            </a:r>
            <a:r>
              <a:rPr sz="1000" spc="-1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thoughts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approach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(correct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inference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is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just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one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of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several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possible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mechanisms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for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achieving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rationality)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More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amenable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to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scientific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development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than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9E6F2"/>
                </a:solidFill>
                <a:latin typeface="Arial"/>
                <a:cs typeface="Arial"/>
              </a:rPr>
              <a:t>human-emulation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approaches</a:t>
            </a:r>
            <a:r>
              <a:rPr sz="1000" spc="-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(rationality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mathematically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 well defined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&amp;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general)</a:t>
            </a:r>
            <a:endParaRPr sz="1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20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Acting</a:t>
            </a:r>
            <a:r>
              <a:rPr spc="105" dirty="0"/>
              <a:t> </a:t>
            </a:r>
            <a:r>
              <a:rPr dirty="0"/>
              <a:t>Rationally:</a:t>
            </a:r>
            <a:r>
              <a:rPr spc="229" dirty="0"/>
              <a:t> </a:t>
            </a:r>
            <a:r>
              <a:rPr dirty="0"/>
              <a:t>The</a:t>
            </a:r>
            <a:r>
              <a:rPr spc="110" dirty="0"/>
              <a:t> </a:t>
            </a:r>
            <a:r>
              <a:rPr dirty="0"/>
              <a:t>Rational-Agent</a:t>
            </a:r>
            <a:r>
              <a:rPr spc="110" dirty="0"/>
              <a:t> </a:t>
            </a:r>
            <a:r>
              <a:rPr spc="-10" dirty="0"/>
              <a:t>Approach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360095"/>
            <a:ext cx="4400550" cy="3007995"/>
            <a:chOff x="129196" y="360095"/>
            <a:chExt cx="4400550" cy="3007995"/>
          </a:xfrm>
        </p:grpSpPr>
        <p:sp>
          <p:nvSpPr>
            <p:cNvPr id="4" name="object 4"/>
            <p:cNvSpPr/>
            <p:nvPr/>
          </p:nvSpPr>
          <p:spPr>
            <a:xfrm>
              <a:off x="129196" y="360095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556183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543483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10654"/>
              <a:ext cx="50800" cy="14552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04524"/>
              <a:ext cx="4349750" cy="202565"/>
            </a:xfrm>
            <a:custGeom>
              <a:avLst/>
              <a:gdLst/>
              <a:ahLst/>
              <a:cxnLst/>
              <a:rect l="l" t="t" r="r" b="b"/>
              <a:pathLst>
                <a:path w="4349750" h="202565">
                  <a:moveTo>
                    <a:pt x="4349657" y="0"/>
                  </a:moveTo>
                  <a:lnTo>
                    <a:pt x="0" y="0"/>
                  </a:lnTo>
                  <a:lnTo>
                    <a:pt x="0" y="151659"/>
                  </a:lnTo>
                  <a:lnTo>
                    <a:pt x="4008" y="171383"/>
                  </a:lnTo>
                  <a:lnTo>
                    <a:pt x="14922" y="187536"/>
                  </a:lnTo>
                  <a:lnTo>
                    <a:pt x="31075" y="198451"/>
                  </a:lnTo>
                  <a:lnTo>
                    <a:pt x="50800" y="202459"/>
                  </a:lnTo>
                  <a:lnTo>
                    <a:pt x="4298856" y="202459"/>
                  </a:lnTo>
                  <a:lnTo>
                    <a:pt x="4318581" y="198451"/>
                  </a:lnTo>
                  <a:lnTo>
                    <a:pt x="4334734" y="187536"/>
                  </a:lnTo>
                  <a:lnTo>
                    <a:pt x="4345648" y="171383"/>
                  </a:lnTo>
                  <a:lnTo>
                    <a:pt x="4349657" y="15165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448761"/>
              <a:ext cx="0" cy="127000"/>
            </a:xfrm>
            <a:custGeom>
              <a:avLst/>
              <a:gdLst/>
              <a:ahLst/>
              <a:cxnLst/>
              <a:rect l="l" t="t" r="r" b="b"/>
              <a:pathLst>
                <a:path h="127000">
                  <a:moveTo>
                    <a:pt x="0" y="12647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3606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2336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1066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9196" y="648944"/>
              <a:ext cx="4349750" cy="193040"/>
            </a:xfrm>
            <a:custGeom>
              <a:avLst/>
              <a:gdLst/>
              <a:ahLst/>
              <a:cxnLst/>
              <a:rect l="l" t="t" r="r" b="b"/>
              <a:pathLst>
                <a:path w="4349750" h="19304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2946"/>
                  </a:lnTo>
                  <a:lnTo>
                    <a:pt x="4349657" y="192946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196" y="829233"/>
              <a:ext cx="4349657" cy="506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997" y="3266414"/>
              <a:ext cx="101600" cy="1016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0797" y="3253714"/>
              <a:ext cx="4298856" cy="11430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78853" y="693178"/>
              <a:ext cx="50800" cy="257323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29196" y="873494"/>
              <a:ext cx="4349750" cy="2444115"/>
            </a:xfrm>
            <a:custGeom>
              <a:avLst/>
              <a:gdLst/>
              <a:ahLst/>
              <a:cxnLst/>
              <a:rect l="l" t="t" r="r" b="b"/>
              <a:pathLst>
                <a:path w="4349750" h="2444115">
                  <a:moveTo>
                    <a:pt x="4349657" y="0"/>
                  </a:moveTo>
                  <a:lnTo>
                    <a:pt x="0" y="0"/>
                  </a:lnTo>
                  <a:lnTo>
                    <a:pt x="0" y="2392920"/>
                  </a:lnTo>
                  <a:lnTo>
                    <a:pt x="4008" y="2412644"/>
                  </a:lnTo>
                  <a:lnTo>
                    <a:pt x="14922" y="2428797"/>
                  </a:lnTo>
                  <a:lnTo>
                    <a:pt x="31075" y="2439712"/>
                  </a:lnTo>
                  <a:lnTo>
                    <a:pt x="50800" y="2443720"/>
                  </a:lnTo>
                  <a:lnTo>
                    <a:pt x="4298856" y="2443720"/>
                  </a:lnTo>
                  <a:lnTo>
                    <a:pt x="4318581" y="2439712"/>
                  </a:lnTo>
                  <a:lnTo>
                    <a:pt x="4334734" y="2428797"/>
                  </a:lnTo>
                  <a:lnTo>
                    <a:pt x="4345648" y="2412644"/>
                  </a:lnTo>
                  <a:lnTo>
                    <a:pt x="4349657" y="2392920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78853" y="731254"/>
              <a:ext cx="0" cy="2554605"/>
            </a:xfrm>
            <a:custGeom>
              <a:avLst/>
              <a:gdLst/>
              <a:ahLst/>
              <a:cxnLst/>
              <a:rect l="l" t="t" r="r" b="b"/>
              <a:pathLst>
                <a:path h="2554604">
                  <a:moveTo>
                    <a:pt x="0" y="255421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78853" y="7185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78853" y="7058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78853" y="6931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918197"/>
              <a:ext cx="76809" cy="7680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110272"/>
              <a:ext cx="61874" cy="6187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1285125"/>
              <a:ext cx="76809" cy="7680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1477200"/>
              <a:ext cx="61874" cy="6187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3034" y="1629029"/>
              <a:ext cx="61874" cy="6187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10" y="1824126"/>
              <a:ext cx="76809" cy="7680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1010" y="2013915"/>
              <a:ext cx="76809" cy="7680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3034" y="2205977"/>
              <a:ext cx="61874" cy="6187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3034" y="2357818"/>
              <a:ext cx="61874" cy="6187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1010" y="2532659"/>
              <a:ext cx="76809" cy="7680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3034" y="2724734"/>
              <a:ext cx="61874" cy="6187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3034" y="3028403"/>
              <a:ext cx="61874" cy="61874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167297" y="292694"/>
            <a:ext cx="4202430" cy="2990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51230">
              <a:lnSpc>
                <a:spcPct val="1515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Problem: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Can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make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systems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“do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right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thing”?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Rational Agents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50"/>
              </a:spcBef>
            </a:pPr>
            <a:r>
              <a:rPr sz="1100" dirty="0">
                <a:latin typeface="Arial"/>
                <a:cs typeface="Arial"/>
              </a:rPr>
              <a:t>An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agent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entity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that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perceives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acts</a:t>
            </a:r>
            <a:endParaRPr sz="1100">
              <a:latin typeface="Arial"/>
              <a:cs typeface="Arial"/>
            </a:endParaRPr>
          </a:p>
          <a:p>
            <a:pPr marL="56642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persists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over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prolonged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time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period</a:t>
            </a:r>
            <a:endParaRPr sz="10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rational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agent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acts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so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35" dirty="0">
                <a:latin typeface="Arial"/>
                <a:cs typeface="Arial"/>
              </a:rPr>
              <a:t>as</a:t>
            </a:r>
            <a:endParaRPr sz="1100">
              <a:latin typeface="Arial"/>
              <a:cs typeface="Arial"/>
            </a:endParaRPr>
          </a:p>
          <a:p>
            <a:pPr marL="566420" marR="197485">
              <a:lnSpc>
                <a:spcPct val="100000"/>
              </a:lnSpc>
              <a:spcBef>
                <a:spcPts val="170"/>
              </a:spcBef>
            </a:pP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to</a:t>
            </a:r>
            <a:r>
              <a:rPr sz="10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achieve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0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best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outcome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(maximize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goal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achievement),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or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to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achieve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0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best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expected</a:t>
            </a:r>
            <a:r>
              <a:rPr sz="10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outcome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(under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uncertainty)</a:t>
            </a:r>
            <a:endParaRPr sz="10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50"/>
              </a:spcBef>
            </a:pPr>
            <a:r>
              <a:rPr sz="1100" spc="-10" dirty="0">
                <a:latin typeface="Arial"/>
                <a:cs typeface="Arial"/>
              </a:rPr>
              <a:t>Rational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agents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need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skills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needed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Turing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Test!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75"/>
              </a:spcBef>
            </a:pPr>
            <a:r>
              <a:rPr sz="1100" spc="-10" dirty="0">
                <a:latin typeface="Arial"/>
                <a:cs typeface="Arial"/>
              </a:rPr>
              <a:t>Thinking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rationally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sometimes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part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of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being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rational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agent</a:t>
            </a:r>
            <a:endParaRPr sz="1100">
              <a:latin typeface="Arial"/>
              <a:cs typeface="Arial"/>
            </a:endParaRPr>
          </a:p>
          <a:p>
            <a:pPr marL="566420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e.g.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planning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action</a:t>
            </a:r>
            <a:endParaRPr sz="1000">
              <a:latin typeface="Arial"/>
              <a:cs typeface="Arial"/>
            </a:endParaRPr>
          </a:p>
          <a:p>
            <a:pPr marL="566420">
              <a:lnSpc>
                <a:spcPts val="1200"/>
              </a:lnSpc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sometimes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action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without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thinking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(e.g.</a:t>
            </a:r>
            <a:r>
              <a:rPr sz="1000" spc="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reflexes)</a:t>
            </a:r>
            <a:endParaRPr sz="10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95"/>
              </a:spcBef>
            </a:pPr>
            <a:r>
              <a:rPr sz="1100" spc="-60" dirty="0">
                <a:solidFill>
                  <a:srgbClr val="C7C7D2"/>
                </a:solidFill>
                <a:latin typeface="Arial"/>
                <a:cs typeface="Arial"/>
              </a:rPr>
              <a:t>Two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advantages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over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previous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approaches:</a:t>
            </a:r>
            <a:endParaRPr sz="1100">
              <a:latin typeface="Arial"/>
              <a:cs typeface="Arial"/>
            </a:endParaRPr>
          </a:p>
          <a:p>
            <a:pPr marL="566420" marR="508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More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general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than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of</a:t>
            </a:r>
            <a:r>
              <a:rPr sz="1000" spc="-1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thoughts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approach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(correct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inference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is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just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one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of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several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possible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mechanisms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for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achieving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rationality)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More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amenable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to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scientific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development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than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9E6F2"/>
                </a:solidFill>
                <a:latin typeface="Arial"/>
                <a:cs typeface="Arial"/>
              </a:rPr>
              <a:t>human-emulation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approaches</a:t>
            </a:r>
            <a:r>
              <a:rPr sz="1000" spc="-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(rationality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mathematically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 well defined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&amp;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general)</a:t>
            </a:r>
            <a:endParaRPr sz="1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20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Acting</a:t>
            </a:r>
            <a:r>
              <a:rPr spc="105" dirty="0"/>
              <a:t> </a:t>
            </a:r>
            <a:r>
              <a:rPr dirty="0"/>
              <a:t>Rationally:</a:t>
            </a:r>
            <a:r>
              <a:rPr spc="229" dirty="0"/>
              <a:t> </a:t>
            </a:r>
            <a:r>
              <a:rPr dirty="0"/>
              <a:t>The</a:t>
            </a:r>
            <a:r>
              <a:rPr spc="110" dirty="0"/>
              <a:t> </a:t>
            </a:r>
            <a:r>
              <a:rPr dirty="0"/>
              <a:t>Rational-Agent</a:t>
            </a:r>
            <a:r>
              <a:rPr spc="110" dirty="0"/>
              <a:t> </a:t>
            </a:r>
            <a:r>
              <a:rPr spc="-10" dirty="0"/>
              <a:t>Approach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360095"/>
            <a:ext cx="4400550" cy="3007995"/>
            <a:chOff x="129196" y="360095"/>
            <a:chExt cx="4400550" cy="3007995"/>
          </a:xfrm>
        </p:grpSpPr>
        <p:sp>
          <p:nvSpPr>
            <p:cNvPr id="4" name="object 4"/>
            <p:cNvSpPr/>
            <p:nvPr/>
          </p:nvSpPr>
          <p:spPr>
            <a:xfrm>
              <a:off x="129196" y="360095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556183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543483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10654"/>
              <a:ext cx="50800" cy="14552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04524"/>
              <a:ext cx="4349750" cy="202565"/>
            </a:xfrm>
            <a:custGeom>
              <a:avLst/>
              <a:gdLst/>
              <a:ahLst/>
              <a:cxnLst/>
              <a:rect l="l" t="t" r="r" b="b"/>
              <a:pathLst>
                <a:path w="4349750" h="202565">
                  <a:moveTo>
                    <a:pt x="4349657" y="0"/>
                  </a:moveTo>
                  <a:lnTo>
                    <a:pt x="0" y="0"/>
                  </a:lnTo>
                  <a:lnTo>
                    <a:pt x="0" y="151659"/>
                  </a:lnTo>
                  <a:lnTo>
                    <a:pt x="4008" y="171383"/>
                  </a:lnTo>
                  <a:lnTo>
                    <a:pt x="14922" y="187536"/>
                  </a:lnTo>
                  <a:lnTo>
                    <a:pt x="31075" y="198451"/>
                  </a:lnTo>
                  <a:lnTo>
                    <a:pt x="50800" y="202459"/>
                  </a:lnTo>
                  <a:lnTo>
                    <a:pt x="4298856" y="202459"/>
                  </a:lnTo>
                  <a:lnTo>
                    <a:pt x="4318581" y="198451"/>
                  </a:lnTo>
                  <a:lnTo>
                    <a:pt x="4334734" y="187536"/>
                  </a:lnTo>
                  <a:lnTo>
                    <a:pt x="4345648" y="171383"/>
                  </a:lnTo>
                  <a:lnTo>
                    <a:pt x="4349657" y="15165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448761"/>
              <a:ext cx="0" cy="127000"/>
            </a:xfrm>
            <a:custGeom>
              <a:avLst/>
              <a:gdLst/>
              <a:ahLst/>
              <a:cxnLst/>
              <a:rect l="l" t="t" r="r" b="b"/>
              <a:pathLst>
                <a:path h="127000">
                  <a:moveTo>
                    <a:pt x="0" y="12647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3606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2336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1066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9196" y="648944"/>
              <a:ext cx="4349750" cy="193040"/>
            </a:xfrm>
            <a:custGeom>
              <a:avLst/>
              <a:gdLst/>
              <a:ahLst/>
              <a:cxnLst/>
              <a:rect l="l" t="t" r="r" b="b"/>
              <a:pathLst>
                <a:path w="4349750" h="19304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2946"/>
                  </a:lnTo>
                  <a:lnTo>
                    <a:pt x="4349657" y="192946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196" y="829233"/>
              <a:ext cx="4349657" cy="506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997" y="3266414"/>
              <a:ext cx="101600" cy="1016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0797" y="3253714"/>
              <a:ext cx="4298856" cy="11430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78853" y="693178"/>
              <a:ext cx="50800" cy="257323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29196" y="873494"/>
              <a:ext cx="4349750" cy="2444115"/>
            </a:xfrm>
            <a:custGeom>
              <a:avLst/>
              <a:gdLst/>
              <a:ahLst/>
              <a:cxnLst/>
              <a:rect l="l" t="t" r="r" b="b"/>
              <a:pathLst>
                <a:path w="4349750" h="2444115">
                  <a:moveTo>
                    <a:pt x="4349657" y="0"/>
                  </a:moveTo>
                  <a:lnTo>
                    <a:pt x="0" y="0"/>
                  </a:lnTo>
                  <a:lnTo>
                    <a:pt x="0" y="2392920"/>
                  </a:lnTo>
                  <a:lnTo>
                    <a:pt x="4008" y="2412644"/>
                  </a:lnTo>
                  <a:lnTo>
                    <a:pt x="14922" y="2428797"/>
                  </a:lnTo>
                  <a:lnTo>
                    <a:pt x="31075" y="2439712"/>
                  </a:lnTo>
                  <a:lnTo>
                    <a:pt x="50800" y="2443720"/>
                  </a:lnTo>
                  <a:lnTo>
                    <a:pt x="4298856" y="2443720"/>
                  </a:lnTo>
                  <a:lnTo>
                    <a:pt x="4318581" y="2439712"/>
                  </a:lnTo>
                  <a:lnTo>
                    <a:pt x="4334734" y="2428797"/>
                  </a:lnTo>
                  <a:lnTo>
                    <a:pt x="4345648" y="2412644"/>
                  </a:lnTo>
                  <a:lnTo>
                    <a:pt x="4349657" y="2392920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78853" y="731254"/>
              <a:ext cx="0" cy="2554605"/>
            </a:xfrm>
            <a:custGeom>
              <a:avLst/>
              <a:gdLst/>
              <a:ahLst/>
              <a:cxnLst/>
              <a:rect l="l" t="t" r="r" b="b"/>
              <a:pathLst>
                <a:path h="2554604">
                  <a:moveTo>
                    <a:pt x="0" y="255421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78853" y="7185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78853" y="7058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78853" y="6931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918197"/>
              <a:ext cx="76809" cy="7680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110272"/>
              <a:ext cx="61874" cy="6187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1285125"/>
              <a:ext cx="76809" cy="7680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1477200"/>
              <a:ext cx="61874" cy="6187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3034" y="1629029"/>
              <a:ext cx="61874" cy="6187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10" y="1824126"/>
              <a:ext cx="76809" cy="7680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1010" y="2013915"/>
              <a:ext cx="76809" cy="7680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3034" y="2205977"/>
              <a:ext cx="61874" cy="6187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3034" y="2357818"/>
              <a:ext cx="61874" cy="6187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1010" y="2532672"/>
              <a:ext cx="76809" cy="7680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3034" y="2724734"/>
              <a:ext cx="61874" cy="6187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3034" y="3028403"/>
              <a:ext cx="61874" cy="61874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167297" y="292694"/>
            <a:ext cx="4202430" cy="2990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51230">
              <a:lnSpc>
                <a:spcPct val="1515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Problem: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Can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make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systems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“do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right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thing”?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Rational Agents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50"/>
              </a:spcBef>
            </a:pPr>
            <a:r>
              <a:rPr sz="1100" dirty="0">
                <a:latin typeface="Arial"/>
                <a:cs typeface="Arial"/>
              </a:rPr>
              <a:t>An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agent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entity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that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perceives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acts</a:t>
            </a:r>
            <a:endParaRPr sz="1100">
              <a:latin typeface="Arial"/>
              <a:cs typeface="Arial"/>
            </a:endParaRPr>
          </a:p>
          <a:p>
            <a:pPr marL="56642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persists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over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prolonged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time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period</a:t>
            </a:r>
            <a:endParaRPr sz="10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rational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agent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acts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so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35" dirty="0">
                <a:latin typeface="Arial"/>
                <a:cs typeface="Arial"/>
              </a:rPr>
              <a:t>as</a:t>
            </a:r>
            <a:endParaRPr sz="1100">
              <a:latin typeface="Arial"/>
              <a:cs typeface="Arial"/>
            </a:endParaRPr>
          </a:p>
          <a:p>
            <a:pPr marL="566420" marR="197485">
              <a:lnSpc>
                <a:spcPct val="100000"/>
              </a:lnSpc>
              <a:spcBef>
                <a:spcPts val="170"/>
              </a:spcBef>
            </a:pP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to</a:t>
            </a:r>
            <a:r>
              <a:rPr sz="10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achieve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0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best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outcome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(maximize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goal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achievement),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or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to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achieve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0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best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expected</a:t>
            </a:r>
            <a:r>
              <a:rPr sz="10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outcome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(under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uncertainty)</a:t>
            </a:r>
            <a:endParaRPr sz="10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50"/>
              </a:spcBef>
            </a:pPr>
            <a:r>
              <a:rPr sz="1100" spc="-10" dirty="0">
                <a:latin typeface="Arial"/>
                <a:cs typeface="Arial"/>
              </a:rPr>
              <a:t>Rational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agents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need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skills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needed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Turing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Test!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75"/>
              </a:spcBef>
            </a:pPr>
            <a:r>
              <a:rPr sz="1100" spc="-10" dirty="0">
                <a:latin typeface="Arial"/>
                <a:cs typeface="Arial"/>
              </a:rPr>
              <a:t>Thinking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rationally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sometimes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part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of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being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rational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agent</a:t>
            </a:r>
            <a:endParaRPr sz="1100">
              <a:latin typeface="Arial"/>
              <a:cs typeface="Arial"/>
            </a:endParaRPr>
          </a:p>
          <a:p>
            <a:pPr marL="566420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e.g.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planning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action</a:t>
            </a:r>
            <a:endParaRPr sz="1000">
              <a:latin typeface="Arial"/>
              <a:cs typeface="Arial"/>
            </a:endParaRPr>
          </a:p>
          <a:p>
            <a:pPr marL="566420">
              <a:lnSpc>
                <a:spcPts val="1200"/>
              </a:lnSpc>
            </a:pPr>
            <a:r>
              <a:rPr sz="1000" dirty="0">
                <a:latin typeface="Arial"/>
                <a:cs typeface="Arial"/>
              </a:rPr>
              <a:t>sometimes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action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without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thinking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(e.g.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reflexes)</a:t>
            </a:r>
            <a:endParaRPr sz="10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95"/>
              </a:spcBef>
            </a:pPr>
            <a:r>
              <a:rPr sz="1100" spc="-60" dirty="0">
                <a:solidFill>
                  <a:srgbClr val="C7C7D2"/>
                </a:solidFill>
                <a:latin typeface="Arial"/>
                <a:cs typeface="Arial"/>
              </a:rPr>
              <a:t>Two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advantages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over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previous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approaches:</a:t>
            </a:r>
            <a:endParaRPr sz="1100">
              <a:latin typeface="Arial"/>
              <a:cs typeface="Arial"/>
            </a:endParaRPr>
          </a:p>
          <a:p>
            <a:pPr marL="566420" marR="508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More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general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than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of</a:t>
            </a:r>
            <a:r>
              <a:rPr sz="1000" spc="-1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thoughts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approach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(correct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inference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is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just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one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of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several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possible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mechanisms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for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achieving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rationality)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More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amenable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to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scientific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development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than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9E6F2"/>
                </a:solidFill>
                <a:latin typeface="Arial"/>
                <a:cs typeface="Arial"/>
              </a:rPr>
              <a:t>human-emulation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approaches</a:t>
            </a:r>
            <a:r>
              <a:rPr sz="1000" spc="-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(rationality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mathematically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 well defined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&amp;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general)</a:t>
            </a:r>
            <a:endParaRPr sz="1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20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Acting</a:t>
            </a:r>
            <a:r>
              <a:rPr spc="105" dirty="0"/>
              <a:t> </a:t>
            </a:r>
            <a:r>
              <a:rPr dirty="0"/>
              <a:t>Rationally:</a:t>
            </a:r>
            <a:r>
              <a:rPr spc="229" dirty="0"/>
              <a:t> </a:t>
            </a:r>
            <a:r>
              <a:rPr dirty="0"/>
              <a:t>The</a:t>
            </a:r>
            <a:r>
              <a:rPr spc="110" dirty="0"/>
              <a:t> </a:t>
            </a:r>
            <a:r>
              <a:rPr dirty="0"/>
              <a:t>Rational-Agent</a:t>
            </a:r>
            <a:r>
              <a:rPr spc="110" dirty="0"/>
              <a:t> </a:t>
            </a:r>
            <a:r>
              <a:rPr spc="-10" dirty="0"/>
              <a:t>Approach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360095"/>
            <a:ext cx="4400550" cy="3007995"/>
            <a:chOff x="129196" y="360095"/>
            <a:chExt cx="4400550" cy="3007995"/>
          </a:xfrm>
        </p:grpSpPr>
        <p:sp>
          <p:nvSpPr>
            <p:cNvPr id="4" name="object 4"/>
            <p:cNvSpPr/>
            <p:nvPr/>
          </p:nvSpPr>
          <p:spPr>
            <a:xfrm>
              <a:off x="129196" y="360095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556183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543483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10654"/>
              <a:ext cx="50800" cy="14552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04524"/>
              <a:ext cx="4349750" cy="202565"/>
            </a:xfrm>
            <a:custGeom>
              <a:avLst/>
              <a:gdLst/>
              <a:ahLst/>
              <a:cxnLst/>
              <a:rect l="l" t="t" r="r" b="b"/>
              <a:pathLst>
                <a:path w="4349750" h="202565">
                  <a:moveTo>
                    <a:pt x="4349657" y="0"/>
                  </a:moveTo>
                  <a:lnTo>
                    <a:pt x="0" y="0"/>
                  </a:lnTo>
                  <a:lnTo>
                    <a:pt x="0" y="151659"/>
                  </a:lnTo>
                  <a:lnTo>
                    <a:pt x="4008" y="171383"/>
                  </a:lnTo>
                  <a:lnTo>
                    <a:pt x="14922" y="187536"/>
                  </a:lnTo>
                  <a:lnTo>
                    <a:pt x="31075" y="198451"/>
                  </a:lnTo>
                  <a:lnTo>
                    <a:pt x="50800" y="202459"/>
                  </a:lnTo>
                  <a:lnTo>
                    <a:pt x="4298856" y="202459"/>
                  </a:lnTo>
                  <a:lnTo>
                    <a:pt x="4318581" y="198451"/>
                  </a:lnTo>
                  <a:lnTo>
                    <a:pt x="4334734" y="187536"/>
                  </a:lnTo>
                  <a:lnTo>
                    <a:pt x="4345648" y="171383"/>
                  </a:lnTo>
                  <a:lnTo>
                    <a:pt x="4349657" y="15165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448761"/>
              <a:ext cx="0" cy="127000"/>
            </a:xfrm>
            <a:custGeom>
              <a:avLst/>
              <a:gdLst/>
              <a:ahLst/>
              <a:cxnLst/>
              <a:rect l="l" t="t" r="r" b="b"/>
              <a:pathLst>
                <a:path h="127000">
                  <a:moveTo>
                    <a:pt x="0" y="12647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3606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2336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1066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9196" y="648944"/>
              <a:ext cx="4349750" cy="193040"/>
            </a:xfrm>
            <a:custGeom>
              <a:avLst/>
              <a:gdLst/>
              <a:ahLst/>
              <a:cxnLst/>
              <a:rect l="l" t="t" r="r" b="b"/>
              <a:pathLst>
                <a:path w="4349750" h="19304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2946"/>
                  </a:lnTo>
                  <a:lnTo>
                    <a:pt x="4349657" y="192946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196" y="829233"/>
              <a:ext cx="4349657" cy="506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997" y="3266414"/>
              <a:ext cx="101600" cy="1016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0797" y="3253714"/>
              <a:ext cx="4298856" cy="11430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78853" y="693178"/>
              <a:ext cx="50800" cy="257323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29196" y="873494"/>
              <a:ext cx="4349750" cy="2444115"/>
            </a:xfrm>
            <a:custGeom>
              <a:avLst/>
              <a:gdLst/>
              <a:ahLst/>
              <a:cxnLst/>
              <a:rect l="l" t="t" r="r" b="b"/>
              <a:pathLst>
                <a:path w="4349750" h="2444115">
                  <a:moveTo>
                    <a:pt x="4349657" y="0"/>
                  </a:moveTo>
                  <a:lnTo>
                    <a:pt x="0" y="0"/>
                  </a:lnTo>
                  <a:lnTo>
                    <a:pt x="0" y="2392920"/>
                  </a:lnTo>
                  <a:lnTo>
                    <a:pt x="4008" y="2412644"/>
                  </a:lnTo>
                  <a:lnTo>
                    <a:pt x="14922" y="2428797"/>
                  </a:lnTo>
                  <a:lnTo>
                    <a:pt x="31075" y="2439712"/>
                  </a:lnTo>
                  <a:lnTo>
                    <a:pt x="50800" y="2443720"/>
                  </a:lnTo>
                  <a:lnTo>
                    <a:pt x="4298856" y="2443720"/>
                  </a:lnTo>
                  <a:lnTo>
                    <a:pt x="4318581" y="2439712"/>
                  </a:lnTo>
                  <a:lnTo>
                    <a:pt x="4334734" y="2428797"/>
                  </a:lnTo>
                  <a:lnTo>
                    <a:pt x="4345648" y="2412644"/>
                  </a:lnTo>
                  <a:lnTo>
                    <a:pt x="4349657" y="2392920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78853" y="731254"/>
              <a:ext cx="0" cy="2554605"/>
            </a:xfrm>
            <a:custGeom>
              <a:avLst/>
              <a:gdLst/>
              <a:ahLst/>
              <a:cxnLst/>
              <a:rect l="l" t="t" r="r" b="b"/>
              <a:pathLst>
                <a:path h="2554604">
                  <a:moveTo>
                    <a:pt x="0" y="255421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78853" y="7185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78853" y="7058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78853" y="6931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918197"/>
              <a:ext cx="76809" cy="7680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110272"/>
              <a:ext cx="61874" cy="6187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1285125"/>
              <a:ext cx="76809" cy="7680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1477200"/>
              <a:ext cx="61874" cy="6187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3034" y="1629029"/>
              <a:ext cx="61874" cy="6187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10" y="1824126"/>
              <a:ext cx="76809" cy="7680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1010" y="2013915"/>
              <a:ext cx="76809" cy="7680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3034" y="2205977"/>
              <a:ext cx="61874" cy="6187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3034" y="2357818"/>
              <a:ext cx="61874" cy="6187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1010" y="2532672"/>
              <a:ext cx="76809" cy="7680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3034" y="2724734"/>
              <a:ext cx="61874" cy="6187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3034" y="3028403"/>
              <a:ext cx="61874" cy="61874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167297" y="292694"/>
            <a:ext cx="4202430" cy="2990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51230">
              <a:lnSpc>
                <a:spcPct val="1515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Problem: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Can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make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systems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“do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right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thing”?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Rational Agents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50"/>
              </a:spcBef>
            </a:pPr>
            <a:r>
              <a:rPr sz="1100" dirty="0">
                <a:latin typeface="Arial"/>
                <a:cs typeface="Arial"/>
              </a:rPr>
              <a:t>An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agent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entity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that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perceives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acts</a:t>
            </a:r>
            <a:endParaRPr sz="1100">
              <a:latin typeface="Arial"/>
              <a:cs typeface="Arial"/>
            </a:endParaRPr>
          </a:p>
          <a:p>
            <a:pPr marL="56642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persists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over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prolonged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time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period</a:t>
            </a:r>
            <a:endParaRPr sz="10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rational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agent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acts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so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35" dirty="0">
                <a:latin typeface="Arial"/>
                <a:cs typeface="Arial"/>
              </a:rPr>
              <a:t>as</a:t>
            </a:r>
            <a:endParaRPr sz="1100">
              <a:latin typeface="Arial"/>
              <a:cs typeface="Arial"/>
            </a:endParaRPr>
          </a:p>
          <a:p>
            <a:pPr marL="566420" marR="197485">
              <a:lnSpc>
                <a:spcPct val="100000"/>
              </a:lnSpc>
              <a:spcBef>
                <a:spcPts val="170"/>
              </a:spcBef>
            </a:pP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to</a:t>
            </a:r>
            <a:r>
              <a:rPr sz="10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achieve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0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best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outcome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(maximize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goal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achievement),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or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to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achieve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0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best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expected</a:t>
            </a:r>
            <a:r>
              <a:rPr sz="10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outcome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(under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uncertainty)</a:t>
            </a:r>
            <a:endParaRPr sz="10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50"/>
              </a:spcBef>
            </a:pPr>
            <a:r>
              <a:rPr sz="1100" spc="-10" dirty="0">
                <a:latin typeface="Arial"/>
                <a:cs typeface="Arial"/>
              </a:rPr>
              <a:t>Rational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agents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need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skills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needed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Turing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Test!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75"/>
              </a:spcBef>
            </a:pPr>
            <a:r>
              <a:rPr sz="1100" spc="-10" dirty="0">
                <a:latin typeface="Arial"/>
                <a:cs typeface="Arial"/>
              </a:rPr>
              <a:t>Thinking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rationally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sometimes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part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of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being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rational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agent</a:t>
            </a:r>
            <a:endParaRPr sz="1100">
              <a:latin typeface="Arial"/>
              <a:cs typeface="Arial"/>
            </a:endParaRPr>
          </a:p>
          <a:p>
            <a:pPr marL="566420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e.g.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planning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action</a:t>
            </a:r>
            <a:endParaRPr sz="1000">
              <a:latin typeface="Arial"/>
              <a:cs typeface="Arial"/>
            </a:endParaRPr>
          </a:p>
          <a:p>
            <a:pPr marL="566420">
              <a:lnSpc>
                <a:spcPts val="1200"/>
              </a:lnSpc>
            </a:pPr>
            <a:r>
              <a:rPr sz="1000" dirty="0">
                <a:latin typeface="Arial"/>
                <a:cs typeface="Arial"/>
              </a:rPr>
              <a:t>sometimes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action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without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thinking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(e.g.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reflexes)</a:t>
            </a:r>
            <a:endParaRPr sz="10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95"/>
              </a:spcBef>
            </a:pPr>
            <a:r>
              <a:rPr sz="1100" spc="-60" dirty="0">
                <a:latin typeface="Arial"/>
                <a:cs typeface="Arial"/>
              </a:rPr>
              <a:t>Two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advantages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over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previous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approaches:</a:t>
            </a:r>
            <a:endParaRPr sz="1100">
              <a:latin typeface="Arial"/>
              <a:cs typeface="Arial"/>
            </a:endParaRPr>
          </a:p>
          <a:p>
            <a:pPr marL="566420" marR="508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More</a:t>
            </a:r>
            <a:r>
              <a:rPr sz="10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general</a:t>
            </a:r>
            <a:r>
              <a:rPr sz="10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than</a:t>
            </a:r>
            <a:r>
              <a:rPr sz="10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of</a:t>
            </a:r>
            <a:r>
              <a:rPr sz="1000" spc="-1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thoughts</a:t>
            </a:r>
            <a:r>
              <a:rPr sz="10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approach</a:t>
            </a:r>
            <a:r>
              <a:rPr sz="10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(correct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inference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is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just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one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several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possible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mechanisms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for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achieving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rationality)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More</a:t>
            </a:r>
            <a:r>
              <a:rPr sz="10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amenable</a:t>
            </a:r>
            <a:r>
              <a:rPr sz="10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to</a:t>
            </a:r>
            <a:r>
              <a:rPr sz="10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scientific</a:t>
            </a:r>
            <a:r>
              <a:rPr sz="10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development</a:t>
            </a:r>
            <a:r>
              <a:rPr sz="10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than</a:t>
            </a:r>
            <a:r>
              <a:rPr sz="10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CDD7"/>
                </a:solidFill>
                <a:latin typeface="Arial"/>
                <a:cs typeface="Arial"/>
              </a:rPr>
              <a:t>human-emulation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approaches</a:t>
            </a:r>
            <a:r>
              <a:rPr sz="1000" spc="-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(rationality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mathematically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 well defined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&amp;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general)</a:t>
            </a:r>
            <a:endParaRPr sz="1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20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Acting</a:t>
            </a:r>
            <a:r>
              <a:rPr spc="105" dirty="0"/>
              <a:t> </a:t>
            </a:r>
            <a:r>
              <a:rPr dirty="0"/>
              <a:t>Rationally:</a:t>
            </a:r>
            <a:r>
              <a:rPr spc="229" dirty="0"/>
              <a:t> </a:t>
            </a:r>
            <a:r>
              <a:rPr dirty="0"/>
              <a:t>The</a:t>
            </a:r>
            <a:r>
              <a:rPr spc="110" dirty="0"/>
              <a:t> </a:t>
            </a:r>
            <a:r>
              <a:rPr dirty="0"/>
              <a:t>Rational-Agent</a:t>
            </a:r>
            <a:r>
              <a:rPr spc="110" dirty="0"/>
              <a:t> </a:t>
            </a:r>
            <a:r>
              <a:rPr spc="-10" dirty="0"/>
              <a:t>Approach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360095"/>
            <a:ext cx="4400550" cy="3007995"/>
            <a:chOff x="129196" y="360095"/>
            <a:chExt cx="4400550" cy="3007995"/>
          </a:xfrm>
        </p:grpSpPr>
        <p:sp>
          <p:nvSpPr>
            <p:cNvPr id="4" name="object 4"/>
            <p:cNvSpPr/>
            <p:nvPr/>
          </p:nvSpPr>
          <p:spPr>
            <a:xfrm>
              <a:off x="129196" y="360095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556183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543483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10654"/>
              <a:ext cx="50800" cy="14552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04524"/>
              <a:ext cx="4349750" cy="202565"/>
            </a:xfrm>
            <a:custGeom>
              <a:avLst/>
              <a:gdLst/>
              <a:ahLst/>
              <a:cxnLst/>
              <a:rect l="l" t="t" r="r" b="b"/>
              <a:pathLst>
                <a:path w="4349750" h="202565">
                  <a:moveTo>
                    <a:pt x="4349657" y="0"/>
                  </a:moveTo>
                  <a:lnTo>
                    <a:pt x="0" y="0"/>
                  </a:lnTo>
                  <a:lnTo>
                    <a:pt x="0" y="151659"/>
                  </a:lnTo>
                  <a:lnTo>
                    <a:pt x="4008" y="171383"/>
                  </a:lnTo>
                  <a:lnTo>
                    <a:pt x="14922" y="187536"/>
                  </a:lnTo>
                  <a:lnTo>
                    <a:pt x="31075" y="198451"/>
                  </a:lnTo>
                  <a:lnTo>
                    <a:pt x="50800" y="202459"/>
                  </a:lnTo>
                  <a:lnTo>
                    <a:pt x="4298856" y="202459"/>
                  </a:lnTo>
                  <a:lnTo>
                    <a:pt x="4318581" y="198451"/>
                  </a:lnTo>
                  <a:lnTo>
                    <a:pt x="4334734" y="187536"/>
                  </a:lnTo>
                  <a:lnTo>
                    <a:pt x="4345648" y="171383"/>
                  </a:lnTo>
                  <a:lnTo>
                    <a:pt x="4349657" y="15165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448761"/>
              <a:ext cx="0" cy="127000"/>
            </a:xfrm>
            <a:custGeom>
              <a:avLst/>
              <a:gdLst/>
              <a:ahLst/>
              <a:cxnLst/>
              <a:rect l="l" t="t" r="r" b="b"/>
              <a:pathLst>
                <a:path h="127000">
                  <a:moveTo>
                    <a:pt x="0" y="12647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3606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2336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1066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9196" y="648944"/>
              <a:ext cx="4349750" cy="193040"/>
            </a:xfrm>
            <a:custGeom>
              <a:avLst/>
              <a:gdLst/>
              <a:ahLst/>
              <a:cxnLst/>
              <a:rect l="l" t="t" r="r" b="b"/>
              <a:pathLst>
                <a:path w="4349750" h="19304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2946"/>
                  </a:lnTo>
                  <a:lnTo>
                    <a:pt x="4349657" y="192946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196" y="829233"/>
              <a:ext cx="4349657" cy="506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997" y="3266414"/>
              <a:ext cx="101600" cy="1016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0797" y="3253714"/>
              <a:ext cx="4298856" cy="11430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78853" y="693178"/>
              <a:ext cx="50800" cy="257323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29196" y="873494"/>
              <a:ext cx="4349750" cy="2444115"/>
            </a:xfrm>
            <a:custGeom>
              <a:avLst/>
              <a:gdLst/>
              <a:ahLst/>
              <a:cxnLst/>
              <a:rect l="l" t="t" r="r" b="b"/>
              <a:pathLst>
                <a:path w="4349750" h="2444115">
                  <a:moveTo>
                    <a:pt x="4349657" y="0"/>
                  </a:moveTo>
                  <a:lnTo>
                    <a:pt x="0" y="0"/>
                  </a:lnTo>
                  <a:lnTo>
                    <a:pt x="0" y="2392920"/>
                  </a:lnTo>
                  <a:lnTo>
                    <a:pt x="4008" y="2412644"/>
                  </a:lnTo>
                  <a:lnTo>
                    <a:pt x="14922" y="2428797"/>
                  </a:lnTo>
                  <a:lnTo>
                    <a:pt x="31075" y="2439712"/>
                  </a:lnTo>
                  <a:lnTo>
                    <a:pt x="50800" y="2443720"/>
                  </a:lnTo>
                  <a:lnTo>
                    <a:pt x="4298856" y="2443720"/>
                  </a:lnTo>
                  <a:lnTo>
                    <a:pt x="4318581" y="2439712"/>
                  </a:lnTo>
                  <a:lnTo>
                    <a:pt x="4334734" y="2428797"/>
                  </a:lnTo>
                  <a:lnTo>
                    <a:pt x="4345648" y="2412644"/>
                  </a:lnTo>
                  <a:lnTo>
                    <a:pt x="4349657" y="2392920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78853" y="731254"/>
              <a:ext cx="0" cy="2554605"/>
            </a:xfrm>
            <a:custGeom>
              <a:avLst/>
              <a:gdLst/>
              <a:ahLst/>
              <a:cxnLst/>
              <a:rect l="l" t="t" r="r" b="b"/>
              <a:pathLst>
                <a:path h="2554604">
                  <a:moveTo>
                    <a:pt x="0" y="255421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78853" y="7185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78853" y="7058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78853" y="6931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918197"/>
              <a:ext cx="76809" cy="7680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110272"/>
              <a:ext cx="61874" cy="6187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1285125"/>
              <a:ext cx="76809" cy="7680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1477200"/>
              <a:ext cx="61874" cy="6187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3034" y="1629029"/>
              <a:ext cx="61874" cy="6187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10" y="1824126"/>
              <a:ext cx="76809" cy="7680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1010" y="2013915"/>
              <a:ext cx="76809" cy="7680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3034" y="2205977"/>
              <a:ext cx="61874" cy="6187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3034" y="2357818"/>
              <a:ext cx="61874" cy="6187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1010" y="2532672"/>
              <a:ext cx="76809" cy="7680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3034" y="2724734"/>
              <a:ext cx="61874" cy="6187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3034" y="3028403"/>
              <a:ext cx="61874" cy="61874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167297" y="292694"/>
            <a:ext cx="4202430" cy="2990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51230">
              <a:lnSpc>
                <a:spcPct val="1515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Problem: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Can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make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systems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“do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right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thing”?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Rational Agents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50"/>
              </a:spcBef>
            </a:pPr>
            <a:r>
              <a:rPr sz="1100" dirty="0">
                <a:latin typeface="Arial"/>
                <a:cs typeface="Arial"/>
              </a:rPr>
              <a:t>An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agent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entity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that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perceives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acts</a:t>
            </a:r>
            <a:endParaRPr sz="1100">
              <a:latin typeface="Arial"/>
              <a:cs typeface="Arial"/>
            </a:endParaRPr>
          </a:p>
          <a:p>
            <a:pPr marL="56642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persists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over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prolonged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time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period</a:t>
            </a:r>
            <a:endParaRPr sz="10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rational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agent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acts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so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35" dirty="0">
                <a:latin typeface="Arial"/>
                <a:cs typeface="Arial"/>
              </a:rPr>
              <a:t>as</a:t>
            </a:r>
            <a:endParaRPr sz="1100">
              <a:latin typeface="Arial"/>
              <a:cs typeface="Arial"/>
            </a:endParaRPr>
          </a:p>
          <a:p>
            <a:pPr marL="566420" marR="197485">
              <a:lnSpc>
                <a:spcPct val="100000"/>
              </a:lnSpc>
              <a:spcBef>
                <a:spcPts val="170"/>
              </a:spcBef>
            </a:pP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to</a:t>
            </a:r>
            <a:r>
              <a:rPr sz="10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achieve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0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best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outcome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(maximize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goal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achievement),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or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to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achieve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0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best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expected</a:t>
            </a:r>
            <a:r>
              <a:rPr sz="10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outcome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(under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uncertainty)</a:t>
            </a:r>
            <a:endParaRPr sz="10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50"/>
              </a:spcBef>
            </a:pPr>
            <a:r>
              <a:rPr sz="1100" spc="-10" dirty="0">
                <a:latin typeface="Arial"/>
                <a:cs typeface="Arial"/>
              </a:rPr>
              <a:t>Rational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agents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need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skills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needed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Turing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Test!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75"/>
              </a:spcBef>
            </a:pPr>
            <a:r>
              <a:rPr sz="1100" spc="-10" dirty="0">
                <a:latin typeface="Arial"/>
                <a:cs typeface="Arial"/>
              </a:rPr>
              <a:t>Thinking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rationally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sometimes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part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of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being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rational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agent</a:t>
            </a:r>
            <a:endParaRPr sz="1100">
              <a:latin typeface="Arial"/>
              <a:cs typeface="Arial"/>
            </a:endParaRPr>
          </a:p>
          <a:p>
            <a:pPr marL="566420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e.g.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planning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action</a:t>
            </a:r>
            <a:endParaRPr sz="1000">
              <a:latin typeface="Arial"/>
              <a:cs typeface="Arial"/>
            </a:endParaRPr>
          </a:p>
          <a:p>
            <a:pPr marL="566420">
              <a:lnSpc>
                <a:spcPts val="1200"/>
              </a:lnSpc>
            </a:pPr>
            <a:r>
              <a:rPr sz="1000" dirty="0">
                <a:latin typeface="Arial"/>
                <a:cs typeface="Arial"/>
              </a:rPr>
              <a:t>sometimes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action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without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thinking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(e.g.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reflexes)</a:t>
            </a:r>
            <a:endParaRPr sz="10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95"/>
              </a:spcBef>
            </a:pPr>
            <a:r>
              <a:rPr sz="1100" spc="-60" dirty="0">
                <a:latin typeface="Arial"/>
                <a:cs typeface="Arial"/>
              </a:rPr>
              <a:t>Two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advantages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over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previous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approaches:</a:t>
            </a:r>
            <a:endParaRPr sz="1100">
              <a:latin typeface="Arial"/>
              <a:cs typeface="Arial"/>
            </a:endParaRPr>
          </a:p>
          <a:p>
            <a:pPr marL="566420" marR="508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More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general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than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of</a:t>
            </a:r>
            <a:r>
              <a:rPr sz="10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thoughts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approach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(correct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inference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is </a:t>
            </a:r>
            <a:r>
              <a:rPr sz="1000" dirty="0">
                <a:latin typeface="Arial"/>
                <a:cs typeface="Arial"/>
              </a:rPr>
              <a:t>just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one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several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possible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mechanisms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for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achieving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rationality)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More</a:t>
            </a:r>
            <a:r>
              <a:rPr sz="10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amenable</a:t>
            </a:r>
            <a:r>
              <a:rPr sz="10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to</a:t>
            </a:r>
            <a:r>
              <a:rPr sz="10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scientific</a:t>
            </a:r>
            <a:r>
              <a:rPr sz="10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development</a:t>
            </a:r>
            <a:r>
              <a:rPr sz="10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than</a:t>
            </a:r>
            <a:r>
              <a:rPr sz="10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CDD7"/>
                </a:solidFill>
                <a:latin typeface="Arial"/>
                <a:cs typeface="Arial"/>
              </a:rPr>
              <a:t>human-emulation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approaches</a:t>
            </a:r>
            <a:r>
              <a:rPr sz="1000" spc="-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(rationality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mathematically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 well defined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&amp;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general)</a:t>
            </a:r>
            <a:endParaRPr sz="1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20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Acting</a:t>
            </a:r>
            <a:r>
              <a:rPr spc="105" dirty="0"/>
              <a:t> </a:t>
            </a:r>
            <a:r>
              <a:rPr dirty="0"/>
              <a:t>Rationally:</a:t>
            </a:r>
            <a:r>
              <a:rPr spc="229" dirty="0"/>
              <a:t> </a:t>
            </a:r>
            <a:r>
              <a:rPr dirty="0"/>
              <a:t>The</a:t>
            </a:r>
            <a:r>
              <a:rPr spc="110" dirty="0"/>
              <a:t> </a:t>
            </a:r>
            <a:r>
              <a:rPr dirty="0"/>
              <a:t>Rational-Agent</a:t>
            </a:r>
            <a:r>
              <a:rPr spc="110" dirty="0"/>
              <a:t> </a:t>
            </a:r>
            <a:r>
              <a:rPr spc="-10" dirty="0"/>
              <a:t>Approach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360095"/>
            <a:ext cx="4400550" cy="3007995"/>
            <a:chOff x="129196" y="360095"/>
            <a:chExt cx="4400550" cy="3007995"/>
          </a:xfrm>
        </p:grpSpPr>
        <p:sp>
          <p:nvSpPr>
            <p:cNvPr id="4" name="object 4"/>
            <p:cNvSpPr/>
            <p:nvPr/>
          </p:nvSpPr>
          <p:spPr>
            <a:xfrm>
              <a:off x="129196" y="360095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556183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543483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10654"/>
              <a:ext cx="50800" cy="14552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04524"/>
              <a:ext cx="4349750" cy="202565"/>
            </a:xfrm>
            <a:custGeom>
              <a:avLst/>
              <a:gdLst/>
              <a:ahLst/>
              <a:cxnLst/>
              <a:rect l="l" t="t" r="r" b="b"/>
              <a:pathLst>
                <a:path w="4349750" h="202565">
                  <a:moveTo>
                    <a:pt x="4349657" y="0"/>
                  </a:moveTo>
                  <a:lnTo>
                    <a:pt x="0" y="0"/>
                  </a:lnTo>
                  <a:lnTo>
                    <a:pt x="0" y="151659"/>
                  </a:lnTo>
                  <a:lnTo>
                    <a:pt x="4008" y="171383"/>
                  </a:lnTo>
                  <a:lnTo>
                    <a:pt x="14922" y="187536"/>
                  </a:lnTo>
                  <a:lnTo>
                    <a:pt x="31075" y="198451"/>
                  </a:lnTo>
                  <a:lnTo>
                    <a:pt x="50800" y="202459"/>
                  </a:lnTo>
                  <a:lnTo>
                    <a:pt x="4298856" y="202459"/>
                  </a:lnTo>
                  <a:lnTo>
                    <a:pt x="4318581" y="198451"/>
                  </a:lnTo>
                  <a:lnTo>
                    <a:pt x="4334734" y="187536"/>
                  </a:lnTo>
                  <a:lnTo>
                    <a:pt x="4345648" y="171383"/>
                  </a:lnTo>
                  <a:lnTo>
                    <a:pt x="4349657" y="15165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448761"/>
              <a:ext cx="0" cy="127000"/>
            </a:xfrm>
            <a:custGeom>
              <a:avLst/>
              <a:gdLst/>
              <a:ahLst/>
              <a:cxnLst/>
              <a:rect l="l" t="t" r="r" b="b"/>
              <a:pathLst>
                <a:path h="127000">
                  <a:moveTo>
                    <a:pt x="0" y="12647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3606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2336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1066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9196" y="648944"/>
              <a:ext cx="4349750" cy="193040"/>
            </a:xfrm>
            <a:custGeom>
              <a:avLst/>
              <a:gdLst/>
              <a:ahLst/>
              <a:cxnLst/>
              <a:rect l="l" t="t" r="r" b="b"/>
              <a:pathLst>
                <a:path w="4349750" h="19304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2946"/>
                  </a:lnTo>
                  <a:lnTo>
                    <a:pt x="4349657" y="192946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196" y="829233"/>
              <a:ext cx="4349657" cy="506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997" y="3266414"/>
              <a:ext cx="101600" cy="1016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0797" y="3253714"/>
              <a:ext cx="4298856" cy="11430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78853" y="693178"/>
              <a:ext cx="50800" cy="257323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29196" y="873494"/>
              <a:ext cx="4349750" cy="2444115"/>
            </a:xfrm>
            <a:custGeom>
              <a:avLst/>
              <a:gdLst/>
              <a:ahLst/>
              <a:cxnLst/>
              <a:rect l="l" t="t" r="r" b="b"/>
              <a:pathLst>
                <a:path w="4349750" h="2444115">
                  <a:moveTo>
                    <a:pt x="4349657" y="0"/>
                  </a:moveTo>
                  <a:lnTo>
                    <a:pt x="0" y="0"/>
                  </a:lnTo>
                  <a:lnTo>
                    <a:pt x="0" y="2392920"/>
                  </a:lnTo>
                  <a:lnTo>
                    <a:pt x="4008" y="2412644"/>
                  </a:lnTo>
                  <a:lnTo>
                    <a:pt x="14922" y="2428797"/>
                  </a:lnTo>
                  <a:lnTo>
                    <a:pt x="31075" y="2439712"/>
                  </a:lnTo>
                  <a:lnTo>
                    <a:pt x="50800" y="2443720"/>
                  </a:lnTo>
                  <a:lnTo>
                    <a:pt x="4298856" y="2443720"/>
                  </a:lnTo>
                  <a:lnTo>
                    <a:pt x="4318581" y="2439712"/>
                  </a:lnTo>
                  <a:lnTo>
                    <a:pt x="4334734" y="2428797"/>
                  </a:lnTo>
                  <a:lnTo>
                    <a:pt x="4345648" y="2412644"/>
                  </a:lnTo>
                  <a:lnTo>
                    <a:pt x="4349657" y="2392920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78853" y="731254"/>
              <a:ext cx="0" cy="2554605"/>
            </a:xfrm>
            <a:custGeom>
              <a:avLst/>
              <a:gdLst/>
              <a:ahLst/>
              <a:cxnLst/>
              <a:rect l="l" t="t" r="r" b="b"/>
              <a:pathLst>
                <a:path h="2554604">
                  <a:moveTo>
                    <a:pt x="0" y="255421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78853" y="7185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78853" y="7058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78853" y="6931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918197"/>
              <a:ext cx="76809" cy="7680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110272"/>
              <a:ext cx="61874" cy="6187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1285125"/>
              <a:ext cx="76809" cy="7680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1477200"/>
              <a:ext cx="61874" cy="6187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3034" y="1629029"/>
              <a:ext cx="61874" cy="6187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10" y="1824126"/>
              <a:ext cx="76809" cy="7680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1010" y="2013915"/>
              <a:ext cx="76809" cy="7680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3034" y="2205977"/>
              <a:ext cx="61874" cy="6187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3034" y="2357818"/>
              <a:ext cx="61874" cy="6187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1010" y="2532672"/>
              <a:ext cx="76809" cy="7680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3034" y="2724734"/>
              <a:ext cx="61874" cy="6187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3034" y="3028403"/>
              <a:ext cx="61874" cy="61874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167297" y="292694"/>
            <a:ext cx="4202430" cy="2990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51230">
              <a:lnSpc>
                <a:spcPct val="1515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Problem: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Can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make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systems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“do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right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thing”?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Rational Agents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50"/>
              </a:spcBef>
            </a:pPr>
            <a:r>
              <a:rPr sz="1100" dirty="0">
                <a:latin typeface="Arial"/>
                <a:cs typeface="Arial"/>
              </a:rPr>
              <a:t>An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agent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entity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that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perceives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acts</a:t>
            </a:r>
            <a:endParaRPr sz="1100">
              <a:latin typeface="Arial"/>
              <a:cs typeface="Arial"/>
            </a:endParaRPr>
          </a:p>
          <a:p>
            <a:pPr marL="56642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persists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over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prolonged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time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period</a:t>
            </a:r>
            <a:endParaRPr sz="10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rational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agent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acts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so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35" dirty="0">
                <a:latin typeface="Arial"/>
                <a:cs typeface="Arial"/>
              </a:rPr>
              <a:t>as</a:t>
            </a:r>
            <a:endParaRPr sz="1100">
              <a:latin typeface="Arial"/>
              <a:cs typeface="Arial"/>
            </a:endParaRPr>
          </a:p>
          <a:p>
            <a:pPr marL="566420" marR="197485">
              <a:lnSpc>
                <a:spcPct val="100000"/>
              </a:lnSpc>
              <a:spcBef>
                <a:spcPts val="170"/>
              </a:spcBef>
            </a:pP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to</a:t>
            </a:r>
            <a:r>
              <a:rPr sz="10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achieve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0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best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outcome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(maximize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goal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achievement),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or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to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achieve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0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best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expected</a:t>
            </a:r>
            <a:r>
              <a:rPr sz="10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outcome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(under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uncertainty)</a:t>
            </a:r>
            <a:endParaRPr sz="10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50"/>
              </a:spcBef>
            </a:pPr>
            <a:r>
              <a:rPr sz="1100" spc="-10" dirty="0">
                <a:latin typeface="Arial"/>
                <a:cs typeface="Arial"/>
              </a:rPr>
              <a:t>Rational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agents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need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skills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needed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Turing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Test!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75"/>
              </a:spcBef>
            </a:pPr>
            <a:r>
              <a:rPr sz="1100" spc="-10" dirty="0">
                <a:latin typeface="Arial"/>
                <a:cs typeface="Arial"/>
              </a:rPr>
              <a:t>Thinking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rationally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sometimes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part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of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being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rational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agent</a:t>
            </a:r>
            <a:endParaRPr sz="1100">
              <a:latin typeface="Arial"/>
              <a:cs typeface="Arial"/>
            </a:endParaRPr>
          </a:p>
          <a:p>
            <a:pPr marL="566420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e.g.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planning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action</a:t>
            </a:r>
            <a:endParaRPr sz="1000">
              <a:latin typeface="Arial"/>
              <a:cs typeface="Arial"/>
            </a:endParaRPr>
          </a:p>
          <a:p>
            <a:pPr marL="566420">
              <a:lnSpc>
                <a:spcPts val="1200"/>
              </a:lnSpc>
            </a:pPr>
            <a:r>
              <a:rPr sz="1000" dirty="0">
                <a:latin typeface="Arial"/>
                <a:cs typeface="Arial"/>
              </a:rPr>
              <a:t>sometimes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action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without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thinking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(e.g.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reflexes)</a:t>
            </a:r>
            <a:endParaRPr sz="10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95"/>
              </a:spcBef>
            </a:pPr>
            <a:r>
              <a:rPr sz="1100" spc="-60" dirty="0">
                <a:latin typeface="Arial"/>
                <a:cs typeface="Arial"/>
              </a:rPr>
              <a:t>Two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advantages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over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previous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approaches:</a:t>
            </a:r>
            <a:endParaRPr sz="1100">
              <a:latin typeface="Arial"/>
              <a:cs typeface="Arial"/>
            </a:endParaRPr>
          </a:p>
          <a:p>
            <a:pPr marL="566420" marR="508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More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general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than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law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of</a:t>
            </a:r>
            <a:r>
              <a:rPr sz="10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thoughts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approach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(correct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inference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is </a:t>
            </a:r>
            <a:r>
              <a:rPr sz="1000" dirty="0">
                <a:latin typeface="Arial"/>
                <a:cs typeface="Arial"/>
              </a:rPr>
              <a:t>just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one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several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possible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mechanisms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for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achieving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rationality)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More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amenable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to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scientific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development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than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human-emulation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approaches</a:t>
            </a:r>
            <a:r>
              <a:rPr sz="10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(rationality </a:t>
            </a:r>
            <a:r>
              <a:rPr sz="1000" spc="-10" dirty="0">
                <a:latin typeface="Arial"/>
                <a:cs typeface="Arial"/>
              </a:rPr>
              <a:t>mathematically</a:t>
            </a:r>
            <a:r>
              <a:rPr sz="1000" dirty="0">
                <a:latin typeface="Arial"/>
                <a:cs typeface="Arial"/>
              </a:rPr>
              <a:t> well defined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&amp; </a:t>
            </a:r>
            <a:r>
              <a:rPr sz="1000" spc="-10" dirty="0">
                <a:latin typeface="Arial"/>
                <a:cs typeface="Arial"/>
              </a:rPr>
              <a:t>general)</a:t>
            </a:r>
            <a:endParaRPr sz="1000">
              <a:latin typeface="Arial"/>
              <a:cs typeface="Arial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r>
              <a:rPr spc="-10" dirty="0"/>
              <a:t>20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39</a:t>
            </a:r>
          </a:p>
        </p:txBody>
      </p:sp>
    </p:spTree>
  </p:cSld>
  <p:clrMapOvr>
    <a:masterClrMapping/>
  </p:clrMapOvr>
  <p:transition>
    <p:cut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Acting</a:t>
            </a:r>
            <a:r>
              <a:rPr spc="110" dirty="0"/>
              <a:t> </a:t>
            </a:r>
            <a:r>
              <a:rPr dirty="0"/>
              <a:t>Rationally:</a:t>
            </a:r>
            <a:r>
              <a:rPr spc="229" dirty="0"/>
              <a:t> </a:t>
            </a:r>
            <a:r>
              <a:rPr dirty="0"/>
              <a:t>The</a:t>
            </a:r>
            <a:r>
              <a:rPr spc="114" dirty="0"/>
              <a:t> </a:t>
            </a:r>
            <a:r>
              <a:rPr dirty="0"/>
              <a:t>Rational-Agent</a:t>
            </a:r>
            <a:r>
              <a:rPr spc="110" dirty="0"/>
              <a:t> </a:t>
            </a:r>
            <a:r>
              <a:rPr dirty="0"/>
              <a:t>Approach</a:t>
            </a:r>
            <a:r>
              <a:rPr spc="114" dirty="0"/>
              <a:t> </a:t>
            </a:r>
            <a:r>
              <a:rPr spc="-20" dirty="0"/>
              <a:t>[c.]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850810"/>
            <a:ext cx="4400550" cy="469900"/>
            <a:chOff x="129196" y="850810"/>
            <a:chExt cx="4400550" cy="469900"/>
          </a:xfrm>
        </p:grpSpPr>
        <p:sp>
          <p:nvSpPr>
            <p:cNvPr id="4" name="object 4"/>
            <p:cNvSpPr/>
            <p:nvPr/>
          </p:nvSpPr>
          <p:spPr>
            <a:xfrm>
              <a:off x="129196" y="850810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1218958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1206258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901369"/>
              <a:ext cx="50800" cy="31758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895222"/>
              <a:ext cx="4349750" cy="374650"/>
            </a:xfrm>
            <a:custGeom>
              <a:avLst/>
              <a:gdLst/>
              <a:ahLst/>
              <a:cxnLst/>
              <a:rect l="l" t="t" r="r" b="b"/>
              <a:pathLst>
                <a:path w="4349750" h="374650">
                  <a:moveTo>
                    <a:pt x="4349657" y="0"/>
                  </a:moveTo>
                  <a:lnTo>
                    <a:pt x="0" y="0"/>
                  </a:lnTo>
                  <a:lnTo>
                    <a:pt x="0" y="323736"/>
                  </a:lnTo>
                  <a:lnTo>
                    <a:pt x="4008" y="343460"/>
                  </a:lnTo>
                  <a:lnTo>
                    <a:pt x="14922" y="359613"/>
                  </a:lnTo>
                  <a:lnTo>
                    <a:pt x="31075" y="370528"/>
                  </a:lnTo>
                  <a:lnTo>
                    <a:pt x="50800" y="374536"/>
                  </a:lnTo>
                  <a:lnTo>
                    <a:pt x="4298856" y="374536"/>
                  </a:lnTo>
                  <a:lnTo>
                    <a:pt x="4318581" y="370528"/>
                  </a:lnTo>
                  <a:lnTo>
                    <a:pt x="4334734" y="359613"/>
                  </a:lnTo>
                  <a:lnTo>
                    <a:pt x="4345648" y="343460"/>
                  </a:lnTo>
                  <a:lnTo>
                    <a:pt x="4349657" y="323736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939459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4">
                  <a:moveTo>
                    <a:pt x="0" y="29854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92675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91405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90135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29196" y="1421688"/>
            <a:ext cx="4400550" cy="1311275"/>
            <a:chOff x="129196" y="1421688"/>
            <a:chExt cx="4400550" cy="1311275"/>
          </a:xfrm>
        </p:grpSpPr>
        <p:sp>
          <p:nvSpPr>
            <p:cNvPr id="14" name="object 14"/>
            <p:cNvSpPr/>
            <p:nvPr/>
          </p:nvSpPr>
          <p:spPr>
            <a:xfrm>
              <a:off x="129196" y="1421688"/>
              <a:ext cx="4349750" cy="181610"/>
            </a:xfrm>
            <a:custGeom>
              <a:avLst/>
              <a:gdLst/>
              <a:ahLst/>
              <a:cxnLst/>
              <a:rect l="l" t="t" r="r" b="b"/>
              <a:pathLst>
                <a:path w="4349750" h="181609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1098"/>
                  </a:lnTo>
                  <a:lnTo>
                    <a:pt x="4349657" y="181098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DF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196" y="1590129"/>
              <a:ext cx="4349657" cy="506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997" y="2631122"/>
              <a:ext cx="101600" cy="1016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0797" y="2618422"/>
              <a:ext cx="4298856" cy="11430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78853" y="1465923"/>
              <a:ext cx="50800" cy="116519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29196" y="1634405"/>
              <a:ext cx="4349750" cy="1047750"/>
            </a:xfrm>
            <a:custGeom>
              <a:avLst/>
              <a:gdLst/>
              <a:ahLst/>
              <a:cxnLst/>
              <a:rect l="l" t="t" r="r" b="b"/>
              <a:pathLst>
                <a:path w="4349750" h="1047750">
                  <a:moveTo>
                    <a:pt x="4349657" y="0"/>
                  </a:moveTo>
                  <a:lnTo>
                    <a:pt x="0" y="0"/>
                  </a:lnTo>
                  <a:lnTo>
                    <a:pt x="0" y="996716"/>
                  </a:lnTo>
                  <a:lnTo>
                    <a:pt x="4008" y="1016441"/>
                  </a:lnTo>
                  <a:lnTo>
                    <a:pt x="14922" y="1032594"/>
                  </a:lnTo>
                  <a:lnTo>
                    <a:pt x="31075" y="1043508"/>
                  </a:lnTo>
                  <a:lnTo>
                    <a:pt x="50800" y="1047517"/>
                  </a:lnTo>
                  <a:lnTo>
                    <a:pt x="4298856" y="1047517"/>
                  </a:lnTo>
                  <a:lnTo>
                    <a:pt x="4318581" y="1043508"/>
                  </a:lnTo>
                  <a:lnTo>
                    <a:pt x="4334734" y="1032594"/>
                  </a:lnTo>
                  <a:lnTo>
                    <a:pt x="4345648" y="1016441"/>
                  </a:lnTo>
                  <a:lnTo>
                    <a:pt x="4349657" y="996716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78853" y="1504012"/>
              <a:ext cx="0" cy="1146175"/>
            </a:xfrm>
            <a:custGeom>
              <a:avLst/>
              <a:gdLst/>
              <a:ahLst/>
              <a:cxnLst/>
              <a:rect l="l" t="t" r="r" b="b"/>
              <a:pathLst>
                <a:path h="1146175">
                  <a:moveTo>
                    <a:pt x="0" y="114615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78853" y="149131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78853" y="147861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78853" y="146591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682280"/>
              <a:ext cx="76809" cy="7680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2026183"/>
              <a:ext cx="61874" cy="6187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2178012"/>
              <a:ext cx="61874" cy="6187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2544940"/>
              <a:ext cx="61874" cy="61874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151904" y="871193"/>
            <a:ext cx="4274185" cy="177673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7940" marR="5080">
              <a:lnSpc>
                <a:spcPct val="102600"/>
              </a:lnSpc>
              <a:spcBef>
                <a:spcPts val="55"/>
              </a:spcBef>
            </a:pPr>
            <a:r>
              <a:rPr sz="1100" dirty="0">
                <a:latin typeface="Arial"/>
                <a:cs typeface="Arial"/>
              </a:rPr>
              <a:t>This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course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concentrates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general</a:t>
            </a:r>
            <a:r>
              <a:rPr sz="11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principles</a:t>
            </a:r>
            <a:r>
              <a:rPr sz="11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sz="11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rational</a:t>
            </a:r>
            <a:r>
              <a:rPr sz="11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agents</a:t>
            </a:r>
            <a:r>
              <a:rPr sz="11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and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components</a:t>
            </a:r>
            <a:r>
              <a:rPr sz="11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for</a:t>
            </a:r>
            <a:r>
              <a:rPr sz="11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constructing</a:t>
            </a:r>
            <a:r>
              <a:rPr sz="11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them</a:t>
            </a:r>
            <a:r>
              <a:rPr sz="1100" dirty="0">
                <a:latin typeface="Arial"/>
                <a:cs typeface="Arial"/>
              </a:rPr>
              <a:t>.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(Following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AIMA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book.)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80"/>
              </a:spcBef>
            </a:pPr>
            <a:endParaRPr sz="1100">
              <a:latin typeface="Arial"/>
              <a:cs typeface="Arial"/>
            </a:endParaRPr>
          </a:p>
          <a:p>
            <a:pPr marL="27940">
              <a:lnSpc>
                <a:spcPct val="100000"/>
              </a:lnSpc>
            </a:pPr>
            <a:r>
              <a:rPr sz="1100" spc="-10" dirty="0">
                <a:solidFill>
                  <a:srgbClr val="F6DEDE"/>
                </a:solidFill>
                <a:latin typeface="Arial"/>
                <a:cs typeface="Arial"/>
              </a:rPr>
              <a:t>Remark</a:t>
            </a:r>
            <a:endParaRPr sz="1100">
              <a:latin typeface="Arial"/>
              <a:cs typeface="Arial"/>
            </a:endParaRPr>
          </a:p>
          <a:p>
            <a:pPr marL="304800" marR="716915">
              <a:lnSpc>
                <a:spcPts val="1200"/>
              </a:lnSpc>
              <a:spcBef>
                <a:spcPts val="420"/>
              </a:spcBef>
            </a:pP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achieving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perfect</a:t>
            </a:r>
            <a:r>
              <a:rPr sz="1100" spc="-3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DEDE"/>
                </a:solidFill>
                <a:latin typeface="Arial"/>
                <a:cs typeface="Arial"/>
              </a:rPr>
              <a:t>rationality</a:t>
            </a:r>
            <a:r>
              <a:rPr sz="1100" spc="-3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is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not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feasible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in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complex environments</a:t>
            </a:r>
            <a:endParaRPr sz="1100">
              <a:latin typeface="Arial"/>
              <a:cs typeface="Arial"/>
            </a:endParaRPr>
          </a:p>
          <a:p>
            <a:pPr marL="581660">
              <a:lnSpc>
                <a:spcPts val="1200"/>
              </a:lnSpc>
              <a:spcBef>
                <a:spcPts val="150"/>
              </a:spcBef>
            </a:pP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computational</a:t>
            </a:r>
            <a:r>
              <a:rPr sz="1000" spc="-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demands</a:t>
            </a:r>
            <a:r>
              <a:rPr sz="1000" spc="-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too</a:t>
            </a:r>
            <a:r>
              <a:rPr sz="1000" spc="-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D8D8D8"/>
                </a:solidFill>
                <a:latin typeface="Arial"/>
                <a:cs typeface="Arial"/>
              </a:rPr>
              <a:t>high</a:t>
            </a:r>
            <a:endParaRPr sz="1000">
              <a:latin typeface="Arial"/>
              <a:cs typeface="Arial"/>
            </a:endParaRPr>
          </a:p>
          <a:p>
            <a:pPr marL="581660">
              <a:lnSpc>
                <a:spcPts val="1200"/>
              </a:lnSpc>
            </a:pPr>
            <a:r>
              <a:rPr sz="1000" spc="-20" dirty="0">
                <a:solidFill>
                  <a:srgbClr val="D8D8D8"/>
                </a:solidFill>
                <a:latin typeface="Arial"/>
                <a:cs typeface="Arial"/>
              </a:rPr>
              <a:t>however,</a:t>
            </a:r>
            <a:r>
              <a:rPr sz="1000" spc="-1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good</a:t>
            </a:r>
            <a:r>
              <a:rPr sz="1000" spc="-1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working</a:t>
            </a:r>
            <a:r>
              <a:rPr sz="1000" spc="-1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hypothesis</a:t>
            </a:r>
            <a:r>
              <a:rPr sz="1000" spc="-1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and</a:t>
            </a:r>
            <a:r>
              <a:rPr sz="1000" spc="-1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starting</a:t>
            </a:r>
            <a:r>
              <a:rPr sz="1000" spc="-1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point</a:t>
            </a:r>
            <a:r>
              <a:rPr sz="1000" spc="-1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for</a:t>
            </a:r>
            <a:r>
              <a:rPr sz="1000" spc="-10" dirty="0">
                <a:solidFill>
                  <a:srgbClr val="D8D8D8"/>
                </a:solidFill>
                <a:latin typeface="Arial"/>
                <a:cs typeface="Arial"/>
              </a:rPr>
              <a:t> analysis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100" spc="-30" dirty="0">
                <a:solidFill>
                  <a:srgbClr val="F6DEDE"/>
                </a:solidFill>
                <a:latin typeface="Lucida Sans Unicode"/>
                <a:cs typeface="Lucida Sans Unicode"/>
              </a:rPr>
              <a:t>=</a:t>
            </a:r>
            <a:r>
              <a:rPr sz="1100" i="1" spc="-30" dirty="0">
                <a:solidFill>
                  <a:srgbClr val="F6DEDE"/>
                </a:solidFill>
                <a:latin typeface="Meiryo UI"/>
                <a:cs typeface="Meiryo UI"/>
              </a:rPr>
              <a:t>⇒</a:t>
            </a:r>
            <a:r>
              <a:rPr sz="1100" i="1" spc="65" dirty="0">
                <a:solidFill>
                  <a:srgbClr val="F6DEDE"/>
                </a:solidFill>
                <a:latin typeface="Meiryo UI"/>
                <a:cs typeface="Meiryo UI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dealing</a:t>
            </a:r>
            <a:r>
              <a:rPr sz="1100" spc="-6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with</a:t>
            </a:r>
            <a:r>
              <a:rPr sz="1100" spc="-6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limited</a:t>
            </a:r>
            <a:r>
              <a:rPr sz="1100" spc="-6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DEDE"/>
                </a:solidFill>
                <a:latin typeface="Arial"/>
                <a:cs typeface="Arial"/>
              </a:rPr>
              <a:t>rationality</a:t>
            </a:r>
            <a:endParaRPr sz="1100">
              <a:latin typeface="Arial"/>
              <a:cs typeface="Arial"/>
            </a:endParaRPr>
          </a:p>
          <a:p>
            <a:pPr marL="58166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acting</a:t>
            </a:r>
            <a:r>
              <a:rPr sz="1000" spc="-1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appropriately</a:t>
            </a:r>
            <a:r>
              <a:rPr sz="1000" spc="-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when</a:t>
            </a:r>
            <a:r>
              <a:rPr sz="1000" spc="-1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not</a:t>
            </a:r>
            <a:r>
              <a:rPr sz="1000" spc="-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enough</a:t>
            </a:r>
            <a:r>
              <a:rPr sz="1000" spc="-1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time</a:t>
            </a:r>
            <a:r>
              <a:rPr sz="1000" spc="-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to</a:t>
            </a:r>
            <a:r>
              <a:rPr sz="1000" spc="-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do</a:t>
            </a:r>
            <a:r>
              <a:rPr sz="1000" spc="-1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8D8D8"/>
                </a:solidFill>
                <a:latin typeface="Arial"/>
                <a:cs typeface="Arial"/>
              </a:rPr>
              <a:t>all</a:t>
            </a:r>
            <a:r>
              <a:rPr sz="1000" spc="-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D8D8D8"/>
                </a:solidFill>
                <a:latin typeface="Arial"/>
                <a:cs typeface="Arial"/>
              </a:rPr>
              <a:t>computations</a:t>
            </a:r>
            <a:endParaRPr sz="10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304131" y="3344092"/>
            <a:ext cx="240665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21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Acting</a:t>
            </a:r>
            <a:r>
              <a:rPr spc="110" dirty="0"/>
              <a:t> </a:t>
            </a:r>
            <a:r>
              <a:rPr dirty="0"/>
              <a:t>Rationally:</a:t>
            </a:r>
            <a:r>
              <a:rPr spc="229" dirty="0"/>
              <a:t> </a:t>
            </a:r>
            <a:r>
              <a:rPr dirty="0"/>
              <a:t>The</a:t>
            </a:r>
            <a:r>
              <a:rPr spc="114" dirty="0"/>
              <a:t> </a:t>
            </a:r>
            <a:r>
              <a:rPr dirty="0"/>
              <a:t>Rational-Agent</a:t>
            </a:r>
            <a:r>
              <a:rPr spc="110" dirty="0"/>
              <a:t> </a:t>
            </a:r>
            <a:r>
              <a:rPr dirty="0"/>
              <a:t>Approach</a:t>
            </a:r>
            <a:r>
              <a:rPr spc="114" dirty="0"/>
              <a:t> </a:t>
            </a:r>
            <a:r>
              <a:rPr spc="-20" dirty="0"/>
              <a:t>[c.]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850810"/>
            <a:ext cx="4400550" cy="469900"/>
            <a:chOff x="129196" y="850810"/>
            <a:chExt cx="4400550" cy="469900"/>
          </a:xfrm>
        </p:grpSpPr>
        <p:sp>
          <p:nvSpPr>
            <p:cNvPr id="4" name="object 4"/>
            <p:cNvSpPr/>
            <p:nvPr/>
          </p:nvSpPr>
          <p:spPr>
            <a:xfrm>
              <a:off x="129196" y="850810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1218958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1206258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901369"/>
              <a:ext cx="50800" cy="31758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895222"/>
              <a:ext cx="4349750" cy="374650"/>
            </a:xfrm>
            <a:custGeom>
              <a:avLst/>
              <a:gdLst/>
              <a:ahLst/>
              <a:cxnLst/>
              <a:rect l="l" t="t" r="r" b="b"/>
              <a:pathLst>
                <a:path w="4349750" h="374650">
                  <a:moveTo>
                    <a:pt x="4349657" y="0"/>
                  </a:moveTo>
                  <a:lnTo>
                    <a:pt x="0" y="0"/>
                  </a:lnTo>
                  <a:lnTo>
                    <a:pt x="0" y="323736"/>
                  </a:lnTo>
                  <a:lnTo>
                    <a:pt x="4008" y="343460"/>
                  </a:lnTo>
                  <a:lnTo>
                    <a:pt x="14922" y="359613"/>
                  </a:lnTo>
                  <a:lnTo>
                    <a:pt x="31075" y="370528"/>
                  </a:lnTo>
                  <a:lnTo>
                    <a:pt x="50800" y="374536"/>
                  </a:lnTo>
                  <a:lnTo>
                    <a:pt x="4298856" y="374536"/>
                  </a:lnTo>
                  <a:lnTo>
                    <a:pt x="4318581" y="370528"/>
                  </a:lnTo>
                  <a:lnTo>
                    <a:pt x="4334734" y="359613"/>
                  </a:lnTo>
                  <a:lnTo>
                    <a:pt x="4345648" y="343460"/>
                  </a:lnTo>
                  <a:lnTo>
                    <a:pt x="4349657" y="323736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939459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4">
                  <a:moveTo>
                    <a:pt x="0" y="29854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92675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91405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90135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29196" y="1421688"/>
            <a:ext cx="4400550" cy="1311275"/>
            <a:chOff x="129196" y="1421688"/>
            <a:chExt cx="4400550" cy="1311275"/>
          </a:xfrm>
        </p:grpSpPr>
        <p:sp>
          <p:nvSpPr>
            <p:cNvPr id="14" name="object 14"/>
            <p:cNvSpPr/>
            <p:nvPr/>
          </p:nvSpPr>
          <p:spPr>
            <a:xfrm>
              <a:off x="129196" y="1421688"/>
              <a:ext cx="4349750" cy="181610"/>
            </a:xfrm>
            <a:custGeom>
              <a:avLst/>
              <a:gdLst/>
              <a:ahLst/>
              <a:cxnLst/>
              <a:rect l="l" t="t" r="r" b="b"/>
              <a:pathLst>
                <a:path w="4349750" h="181609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1098"/>
                  </a:lnTo>
                  <a:lnTo>
                    <a:pt x="4349657" y="181098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4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196" y="1590129"/>
              <a:ext cx="4349657" cy="506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997" y="2631122"/>
              <a:ext cx="101600" cy="1016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0797" y="2618422"/>
              <a:ext cx="4298856" cy="11430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78853" y="1465923"/>
              <a:ext cx="50800" cy="116519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29196" y="1634405"/>
              <a:ext cx="4349750" cy="1047750"/>
            </a:xfrm>
            <a:custGeom>
              <a:avLst/>
              <a:gdLst/>
              <a:ahLst/>
              <a:cxnLst/>
              <a:rect l="l" t="t" r="r" b="b"/>
              <a:pathLst>
                <a:path w="4349750" h="1047750">
                  <a:moveTo>
                    <a:pt x="4349657" y="0"/>
                  </a:moveTo>
                  <a:lnTo>
                    <a:pt x="0" y="0"/>
                  </a:lnTo>
                  <a:lnTo>
                    <a:pt x="0" y="996716"/>
                  </a:lnTo>
                  <a:lnTo>
                    <a:pt x="4008" y="1016441"/>
                  </a:lnTo>
                  <a:lnTo>
                    <a:pt x="14922" y="1032594"/>
                  </a:lnTo>
                  <a:lnTo>
                    <a:pt x="31075" y="1043508"/>
                  </a:lnTo>
                  <a:lnTo>
                    <a:pt x="50800" y="1047517"/>
                  </a:lnTo>
                  <a:lnTo>
                    <a:pt x="4298856" y="1047517"/>
                  </a:lnTo>
                  <a:lnTo>
                    <a:pt x="4318581" y="1043508"/>
                  </a:lnTo>
                  <a:lnTo>
                    <a:pt x="4334734" y="1032594"/>
                  </a:lnTo>
                  <a:lnTo>
                    <a:pt x="4345648" y="1016441"/>
                  </a:lnTo>
                  <a:lnTo>
                    <a:pt x="4349657" y="996716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78853" y="1504012"/>
              <a:ext cx="0" cy="1146175"/>
            </a:xfrm>
            <a:custGeom>
              <a:avLst/>
              <a:gdLst/>
              <a:ahLst/>
              <a:cxnLst/>
              <a:rect l="l" t="t" r="r" b="b"/>
              <a:pathLst>
                <a:path h="1146175">
                  <a:moveTo>
                    <a:pt x="0" y="114615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78853" y="149131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78853" y="147861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78853" y="146591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682280"/>
              <a:ext cx="76809" cy="7680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2026183"/>
              <a:ext cx="61874" cy="6187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2178012"/>
              <a:ext cx="61874" cy="6187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2544940"/>
              <a:ext cx="61874" cy="61874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151904" y="871193"/>
            <a:ext cx="4274185" cy="177673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7940" marR="5080">
              <a:lnSpc>
                <a:spcPct val="102600"/>
              </a:lnSpc>
              <a:spcBef>
                <a:spcPts val="55"/>
              </a:spcBef>
            </a:pPr>
            <a:r>
              <a:rPr sz="1100" dirty="0">
                <a:latin typeface="Arial"/>
                <a:cs typeface="Arial"/>
              </a:rPr>
              <a:t>This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course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concentrates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general</a:t>
            </a:r>
            <a:r>
              <a:rPr sz="11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principles</a:t>
            </a:r>
            <a:r>
              <a:rPr sz="11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sz="11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rational</a:t>
            </a:r>
            <a:r>
              <a:rPr sz="11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agents</a:t>
            </a:r>
            <a:r>
              <a:rPr sz="11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and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components</a:t>
            </a:r>
            <a:r>
              <a:rPr sz="11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for</a:t>
            </a:r>
            <a:r>
              <a:rPr sz="11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constructing</a:t>
            </a:r>
            <a:r>
              <a:rPr sz="11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them</a:t>
            </a:r>
            <a:r>
              <a:rPr sz="1100" dirty="0">
                <a:latin typeface="Arial"/>
                <a:cs typeface="Arial"/>
              </a:rPr>
              <a:t>.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(Following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AIMA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book.)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80"/>
              </a:spcBef>
            </a:pPr>
            <a:endParaRPr sz="1100">
              <a:latin typeface="Arial"/>
              <a:cs typeface="Arial"/>
            </a:endParaRPr>
          </a:p>
          <a:p>
            <a:pPr marL="27940">
              <a:lnSpc>
                <a:spcPct val="100000"/>
              </a:lnSpc>
            </a:pP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Remark</a:t>
            </a:r>
            <a:endParaRPr sz="1100">
              <a:latin typeface="Arial"/>
              <a:cs typeface="Arial"/>
            </a:endParaRPr>
          </a:p>
          <a:p>
            <a:pPr marL="304800" marR="716915">
              <a:lnSpc>
                <a:spcPts val="1200"/>
              </a:lnSpc>
              <a:spcBef>
                <a:spcPts val="420"/>
              </a:spcBef>
            </a:pPr>
            <a:r>
              <a:rPr sz="1100" spc="-10" dirty="0">
                <a:latin typeface="Arial"/>
                <a:cs typeface="Arial"/>
              </a:rPr>
              <a:t>achieving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perfect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rationality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not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feasible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complex environments</a:t>
            </a:r>
            <a:endParaRPr sz="1100">
              <a:latin typeface="Arial"/>
              <a:cs typeface="Arial"/>
            </a:endParaRPr>
          </a:p>
          <a:p>
            <a:pPr marL="581660">
              <a:lnSpc>
                <a:spcPts val="1200"/>
              </a:lnSpc>
              <a:spcBef>
                <a:spcPts val="150"/>
              </a:spcBef>
            </a:pPr>
            <a:r>
              <a:rPr sz="1000" dirty="0">
                <a:latin typeface="Arial"/>
                <a:cs typeface="Arial"/>
              </a:rPr>
              <a:t>computational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demands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too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high</a:t>
            </a:r>
            <a:endParaRPr sz="1000">
              <a:latin typeface="Arial"/>
              <a:cs typeface="Arial"/>
            </a:endParaRPr>
          </a:p>
          <a:p>
            <a:pPr marL="581660">
              <a:lnSpc>
                <a:spcPts val="1200"/>
              </a:lnSpc>
            </a:pPr>
            <a:r>
              <a:rPr sz="1000" spc="-20" dirty="0">
                <a:latin typeface="Arial"/>
                <a:cs typeface="Arial"/>
              </a:rPr>
              <a:t>however,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good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working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hypothesis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starting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point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for</a:t>
            </a:r>
            <a:r>
              <a:rPr sz="1000" spc="-10" dirty="0">
                <a:latin typeface="Arial"/>
                <a:cs typeface="Arial"/>
              </a:rPr>
              <a:t> analysis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100" spc="-30" dirty="0">
                <a:solidFill>
                  <a:srgbClr val="C92626"/>
                </a:solidFill>
                <a:latin typeface="Lucida Sans Unicode"/>
                <a:cs typeface="Lucida Sans Unicode"/>
              </a:rPr>
              <a:t>=</a:t>
            </a:r>
            <a:r>
              <a:rPr sz="1100" i="1" spc="-30" dirty="0">
                <a:solidFill>
                  <a:srgbClr val="C92626"/>
                </a:solidFill>
                <a:latin typeface="Meiryo UI"/>
                <a:cs typeface="Meiryo UI"/>
              </a:rPr>
              <a:t>⇒</a:t>
            </a:r>
            <a:r>
              <a:rPr sz="1100" i="1" spc="65" dirty="0">
                <a:solidFill>
                  <a:srgbClr val="C92626"/>
                </a:solidFill>
                <a:latin typeface="Meiryo UI"/>
                <a:cs typeface="Meiryo UI"/>
              </a:rPr>
              <a:t> </a:t>
            </a:r>
            <a:r>
              <a:rPr sz="1100" spc="-10" dirty="0">
                <a:latin typeface="Arial"/>
                <a:cs typeface="Arial"/>
              </a:rPr>
              <a:t>dealing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with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limited</a:t>
            </a:r>
            <a:r>
              <a:rPr sz="1100" spc="-6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rationality</a:t>
            </a:r>
            <a:endParaRPr sz="1100">
              <a:latin typeface="Arial"/>
              <a:cs typeface="Arial"/>
            </a:endParaRPr>
          </a:p>
          <a:p>
            <a:pPr marL="58166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acting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appropriately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when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not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enough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time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do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all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computations</a:t>
            </a:r>
            <a:endParaRPr sz="10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304131" y="3344092"/>
            <a:ext cx="240665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21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5565"/>
            <a:ext cx="97726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AI</a:t>
            </a:r>
            <a:r>
              <a:rPr sz="1400" spc="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in</a:t>
            </a:r>
            <a:r>
              <a:rPr sz="1400" spc="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333B2"/>
                </a:solidFill>
                <a:latin typeface="Arial"/>
                <a:cs typeface="Arial"/>
              </a:rPr>
              <a:t>Fiction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764" y="444686"/>
            <a:ext cx="4104497" cy="232588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29196" y="3047771"/>
            <a:ext cx="4400550" cy="408305"/>
            <a:chOff x="129196" y="3047771"/>
            <a:chExt cx="4400550" cy="408305"/>
          </a:xfrm>
        </p:grpSpPr>
        <p:sp>
          <p:nvSpPr>
            <p:cNvPr id="5" name="object 5"/>
            <p:cNvSpPr/>
            <p:nvPr/>
          </p:nvSpPr>
          <p:spPr>
            <a:xfrm>
              <a:off x="129196" y="304777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8853" y="3098342"/>
              <a:ext cx="50800" cy="35765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9196" y="3092197"/>
              <a:ext cx="4349750" cy="363855"/>
            </a:xfrm>
            <a:custGeom>
              <a:avLst/>
              <a:gdLst/>
              <a:ahLst/>
              <a:cxnLst/>
              <a:rect l="l" t="t" r="r" b="b"/>
              <a:pathLst>
                <a:path w="4349750" h="363854">
                  <a:moveTo>
                    <a:pt x="4349657" y="0"/>
                  </a:moveTo>
                  <a:lnTo>
                    <a:pt x="0" y="0"/>
                  </a:lnTo>
                  <a:lnTo>
                    <a:pt x="0" y="363802"/>
                  </a:lnTo>
                  <a:lnTo>
                    <a:pt x="4349657" y="363802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78853" y="3136435"/>
              <a:ext cx="0" cy="320040"/>
            </a:xfrm>
            <a:custGeom>
              <a:avLst/>
              <a:gdLst/>
              <a:ahLst/>
              <a:cxnLst/>
              <a:rect l="l" t="t" r="r" b="b"/>
              <a:pathLst>
                <a:path h="320039">
                  <a:moveTo>
                    <a:pt x="0" y="31956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312373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311103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309833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67297" y="2797919"/>
            <a:ext cx="3237230" cy="47053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817880">
              <a:lnSpc>
                <a:spcPct val="100000"/>
              </a:lnSpc>
              <a:spcBef>
                <a:spcPts val="40"/>
              </a:spcBef>
            </a:pPr>
            <a:r>
              <a:rPr sz="1100" spc="-10" dirty="0">
                <a:latin typeface="Arial"/>
                <a:cs typeface="Arial"/>
              </a:rPr>
              <a:t>“Terminator”,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1984,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by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James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Cameron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...</a:t>
            </a:r>
            <a:r>
              <a:rPr sz="1100" spc="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and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many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others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...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46346" y="3344092"/>
            <a:ext cx="198755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5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AI</a:t>
            </a:r>
            <a:r>
              <a:rPr spc="70" dirty="0"/>
              <a:t> </a:t>
            </a:r>
            <a:r>
              <a:rPr dirty="0"/>
              <a:t>Systems</a:t>
            </a:r>
            <a:r>
              <a:rPr spc="70" dirty="0"/>
              <a:t> </a:t>
            </a:r>
            <a:r>
              <a:rPr spc="-10" dirty="0"/>
              <a:t>Classification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671537"/>
            <a:ext cx="4400550" cy="1033780"/>
            <a:chOff x="129196" y="671537"/>
            <a:chExt cx="4400550" cy="1033780"/>
          </a:xfrm>
        </p:grpSpPr>
        <p:sp>
          <p:nvSpPr>
            <p:cNvPr id="4" name="object 4"/>
            <p:cNvSpPr/>
            <p:nvPr/>
          </p:nvSpPr>
          <p:spPr>
            <a:xfrm>
              <a:off x="129196" y="671537"/>
              <a:ext cx="4349750" cy="196215"/>
            </a:xfrm>
            <a:custGeom>
              <a:avLst/>
              <a:gdLst/>
              <a:ahLst/>
              <a:cxnLst/>
              <a:rect l="l" t="t" r="r" b="b"/>
              <a:pathLst>
                <a:path w="4349750" h="19621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6133"/>
                  </a:lnTo>
                  <a:lnTo>
                    <a:pt x="4349657" y="196133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855014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1603476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1590776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715772"/>
              <a:ext cx="50800" cy="88770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899291"/>
              <a:ext cx="4349750" cy="755015"/>
            </a:xfrm>
            <a:custGeom>
              <a:avLst/>
              <a:gdLst/>
              <a:ahLst/>
              <a:cxnLst/>
              <a:rect l="l" t="t" r="r" b="b"/>
              <a:pathLst>
                <a:path w="4349750" h="755014">
                  <a:moveTo>
                    <a:pt x="4349657" y="0"/>
                  </a:moveTo>
                  <a:lnTo>
                    <a:pt x="0" y="0"/>
                  </a:lnTo>
                  <a:lnTo>
                    <a:pt x="0" y="704185"/>
                  </a:lnTo>
                  <a:lnTo>
                    <a:pt x="4008" y="723909"/>
                  </a:lnTo>
                  <a:lnTo>
                    <a:pt x="14922" y="740062"/>
                  </a:lnTo>
                  <a:lnTo>
                    <a:pt x="31075" y="750977"/>
                  </a:lnTo>
                  <a:lnTo>
                    <a:pt x="50800" y="754985"/>
                  </a:lnTo>
                  <a:lnTo>
                    <a:pt x="4298856" y="754985"/>
                  </a:lnTo>
                  <a:lnTo>
                    <a:pt x="4318581" y="750977"/>
                  </a:lnTo>
                  <a:lnTo>
                    <a:pt x="4334734" y="740062"/>
                  </a:lnTo>
                  <a:lnTo>
                    <a:pt x="4345648" y="723909"/>
                  </a:lnTo>
                  <a:lnTo>
                    <a:pt x="4349657" y="70418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753864"/>
              <a:ext cx="0" cy="868680"/>
            </a:xfrm>
            <a:custGeom>
              <a:avLst/>
              <a:gdLst/>
              <a:ahLst/>
              <a:cxnLst/>
              <a:rect l="l" t="t" r="r" b="b"/>
              <a:pathLst>
                <a:path h="868680">
                  <a:moveTo>
                    <a:pt x="0" y="86866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74116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72846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71576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947166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329270"/>
              <a:ext cx="76809" cy="76809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29196" y="1806193"/>
            <a:ext cx="4400550" cy="1195705"/>
            <a:chOff x="129196" y="1806193"/>
            <a:chExt cx="4400550" cy="1195705"/>
          </a:xfrm>
        </p:grpSpPr>
        <p:sp>
          <p:nvSpPr>
            <p:cNvPr id="17" name="object 17"/>
            <p:cNvSpPr/>
            <p:nvPr/>
          </p:nvSpPr>
          <p:spPr>
            <a:xfrm>
              <a:off x="129196" y="1806193"/>
              <a:ext cx="4349750" cy="184785"/>
            </a:xfrm>
            <a:custGeom>
              <a:avLst/>
              <a:gdLst/>
              <a:ahLst/>
              <a:cxnLst/>
              <a:rect l="l" t="t" r="r" b="b"/>
              <a:pathLst>
                <a:path w="4349750" h="18478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4285"/>
                  </a:lnTo>
                  <a:lnTo>
                    <a:pt x="4349657" y="184285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8F8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196" y="1977834"/>
              <a:ext cx="4349657" cy="506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997" y="2900032"/>
              <a:ext cx="101600" cy="1016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0797" y="2887332"/>
              <a:ext cx="4298856" cy="11430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78853" y="1850440"/>
              <a:ext cx="50800" cy="104959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29196" y="2022106"/>
              <a:ext cx="4349750" cy="929005"/>
            </a:xfrm>
            <a:custGeom>
              <a:avLst/>
              <a:gdLst/>
              <a:ahLst/>
              <a:cxnLst/>
              <a:rect l="l" t="t" r="r" b="b"/>
              <a:pathLst>
                <a:path w="4349750" h="929005">
                  <a:moveTo>
                    <a:pt x="4349657" y="0"/>
                  </a:moveTo>
                  <a:lnTo>
                    <a:pt x="0" y="0"/>
                  </a:lnTo>
                  <a:lnTo>
                    <a:pt x="0" y="877925"/>
                  </a:lnTo>
                  <a:lnTo>
                    <a:pt x="4008" y="897650"/>
                  </a:lnTo>
                  <a:lnTo>
                    <a:pt x="14922" y="913803"/>
                  </a:lnTo>
                  <a:lnTo>
                    <a:pt x="31075" y="924717"/>
                  </a:lnTo>
                  <a:lnTo>
                    <a:pt x="50800" y="928725"/>
                  </a:lnTo>
                  <a:lnTo>
                    <a:pt x="4298856" y="928725"/>
                  </a:lnTo>
                  <a:lnTo>
                    <a:pt x="4318581" y="924717"/>
                  </a:lnTo>
                  <a:lnTo>
                    <a:pt x="4334734" y="913803"/>
                  </a:lnTo>
                  <a:lnTo>
                    <a:pt x="4345648" y="897650"/>
                  </a:lnTo>
                  <a:lnTo>
                    <a:pt x="4349657" y="87792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BFB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78853" y="1888526"/>
              <a:ext cx="0" cy="1030605"/>
            </a:xfrm>
            <a:custGeom>
              <a:avLst/>
              <a:gdLst/>
              <a:ahLst/>
              <a:cxnLst/>
              <a:rect l="l" t="t" r="r" b="b"/>
              <a:pathLst>
                <a:path h="1030605">
                  <a:moveTo>
                    <a:pt x="0" y="103055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78853" y="187582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478853" y="186312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78853" y="185042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2069985"/>
              <a:ext cx="76809" cy="7680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452090"/>
              <a:ext cx="76809" cy="76809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67297" y="611566"/>
            <a:ext cx="4191635" cy="230441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Weak</a:t>
            </a:r>
            <a:r>
              <a:rPr sz="1100" spc="-4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vs.</a:t>
            </a:r>
            <a:r>
              <a:rPr sz="1100" spc="1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Strong</a:t>
            </a:r>
            <a:r>
              <a:rPr sz="1100" spc="-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AI</a:t>
            </a:r>
            <a:endParaRPr sz="1100">
              <a:latin typeface="Arial"/>
              <a:cs typeface="Arial"/>
            </a:endParaRPr>
          </a:p>
          <a:p>
            <a:pPr marL="289560" marR="87630">
              <a:lnSpc>
                <a:spcPct val="102600"/>
              </a:lnSpc>
              <a:spcBef>
                <a:spcPts val="335"/>
              </a:spcBef>
            </a:pP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Weak</a:t>
            </a:r>
            <a:r>
              <a:rPr sz="1100" spc="-3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AI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possible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build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systems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that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act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as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if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they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were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intelligent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?</a:t>
            </a:r>
            <a:endParaRPr sz="1100">
              <a:latin typeface="Arial"/>
              <a:cs typeface="Arial"/>
            </a:endParaRPr>
          </a:p>
          <a:p>
            <a:pPr marL="289560" marR="241300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Strong</a:t>
            </a:r>
            <a:r>
              <a:rPr sz="1100" spc="-3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AI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possible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build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systems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that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are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intelligent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?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(i.e.,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that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have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conscious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minds,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wills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sentiments?)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95"/>
              </a:spcBef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E0E0F3"/>
                </a:solidFill>
                <a:latin typeface="Arial"/>
                <a:cs typeface="Arial"/>
              </a:rPr>
              <a:t>General</a:t>
            </a:r>
            <a:r>
              <a:rPr sz="1100" spc="-45" dirty="0">
                <a:solidFill>
                  <a:srgbClr val="E0E0F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0E0F3"/>
                </a:solidFill>
                <a:latin typeface="Arial"/>
                <a:cs typeface="Arial"/>
              </a:rPr>
              <a:t>AI</a:t>
            </a:r>
            <a:r>
              <a:rPr sz="1100" spc="-45" dirty="0">
                <a:solidFill>
                  <a:srgbClr val="E0E0F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0E0F3"/>
                </a:solidFill>
                <a:latin typeface="Arial"/>
                <a:cs typeface="Arial"/>
              </a:rPr>
              <a:t>vs.</a:t>
            </a:r>
            <a:r>
              <a:rPr sz="1100" spc="15" dirty="0">
                <a:solidFill>
                  <a:srgbClr val="E0E0F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0E0F3"/>
                </a:solidFill>
                <a:latin typeface="Arial"/>
                <a:cs typeface="Arial"/>
              </a:rPr>
              <a:t>Narrow</a:t>
            </a:r>
            <a:r>
              <a:rPr sz="1100" spc="-40" dirty="0">
                <a:solidFill>
                  <a:srgbClr val="E0E0F3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E0E0F3"/>
                </a:solidFill>
                <a:latin typeface="Arial"/>
                <a:cs typeface="Arial"/>
              </a:rPr>
              <a:t>AI</a:t>
            </a:r>
            <a:endParaRPr sz="1100">
              <a:latin typeface="Arial"/>
              <a:cs typeface="Arial"/>
            </a:endParaRPr>
          </a:p>
          <a:p>
            <a:pPr marL="289560" marR="57150">
              <a:lnSpc>
                <a:spcPct val="102600"/>
              </a:lnSpc>
              <a:spcBef>
                <a:spcPts val="245"/>
              </a:spcBef>
            </a:pPr>
            <a:r>
              <a:rPr sz="1100" dirty="0">
                <a:solidFill>
                  <a:srgbClr val="F6F6FE"/>
                </a:solidFill>
                <a:latin typeface="Arial"/>
                <a:cs typeface="Arial"/>
              </a:rPr>
              <a:t>General</a:t>
            </a:r>
            <a:r>
              <a:rPr sz="1100" spc="-50" dirty="0">
                <a:solidFill>
                  <a:srgbClr val="F6F6F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E"/>
                </a:solidFill>
                <a:latin typeface="Arial"/>
                <a:cs typeface="Arial"/>
              </a:rPr>
              <a:t>AI</a:t>
            </a:r>
            <a:r>
              <a:rPr sz="1100" spc="-40" dirty="0">
                <a:solidFill>
                  <a:srgbClr val="F6F6F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refers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to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systems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able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to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cope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with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any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6F8"/>
                </a:solidFill>
                <a:latin typeface="Arial"/>
                <a:cs typeface="Arial"/>
              </a:rPr>
              <a:t>generalized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task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which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is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asked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of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it,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much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like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a</a:t>
            </a:r>
            <a:r>
              <a:rPr sz="1100" spc="-3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6F8"/>
                </a:solidFill>
                <a:latin typeface="Arial"/>
                <a:cs typeface="Arial"/>
              </a:rPr>
              <a:t>human.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4"/>
              </a:spcBef>
            </a:pPr>
            <a:r>
              <a:rPr sz="1100" dirty="0">
                <a:solidFill>
                  <a:srgbClr val="F6F6FE"/>
                </a:solidFill>
                <a:latin typeface="Arial"/>
                <a:cs typeface="Arial"/>
              </a:rPr>
              <a:t>Narrow</a:t>
            </a:r>
            <a:r>
              <a:rPr sz="1100" spc="-40" dirty="0">
                <a:solidFill>
                  <a:srgbClr val="F6F6F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E"/>
                </a:solidFill>
                <a:latin typeface="Arial"/>
                <a:cs typeface="Arial"/>
              </a:rPr>
              <a:t>AI</a:t>
            </a:r>
            <a:r>
              <a:rPr sz="1100" spc="-40" dirty="0">
                <a:solidFill>
                  <a:srgbClr val="F6F6F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refers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to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systems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able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to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handle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one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particular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6F8"/>
                </a:solidFill>
                <a:latin typeface="Arial"/>
                <a:cs typeface="Arial"/>
              </a:rPr>
              <a:t>task.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00"/>
              </a:lnSpc>
            </a:pPr>
            <a:r>
              <a:rPr sz="1100" spc="-125" dirty="0">
                <a:solidFill>
                  <a:srgbClr val="F6F6F8"/>
                </a:solidFill>
                <a:latin typeface="Lucida Sans Unicode"/>
                <a:cs typeface="Lucida Sans Unicode"/>
              </a:rPr>
              <a:t>=</a:t>
            </a:r>
            <a:r>
              <a:rPr sz="1100" i="1" spc="-125" dirty="0">
                <a:solidFill>
                  <a:srgbClr val="F6F6F8"/>
                </a:solidFill>
                <a:latin typeface="Meiryo UI"/>
                <a:cs typeface="Meiryo UI"/>
              </a:rPr>
              <a:t>⇒</a:t>
            </a:r>
            <a:r>
              <a:rPr sz="1100" i="1" spc="-75" dirty="0">
                <a:solidFill>
                  <a:srgbClr val="F6F6F8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AI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system</a:t>
            </a:r>
            <a:r>
              <a:rPr sz="1100" spc="-2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6F8"/>
                </a:solidFill>
                <a:latin typeface="Arial"/>
                <a:cs typeface="Arial"/>
              </a:rPr>
              <a:t>displays</a:t>
            </a:r>
            <a:r>
              <a:rPr sz="1100" spc="-2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certain</a:t>
            </a:r>
            <a:r>
              <a:rPr sz="1100" spc="-1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degree</a:t>
            </a:r>
            <a:r>
              <a:rPr sz="1100" spc="-2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of</a:t>
            </a:r>
            <a:r>
              <a:rPr sz="1100" spc="-2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6F8"/>
                </a:solidFill>
                <a:latin typeface="Arial"/>
                <a:cs typeface="Arial"/>
              </a:rPr>
              <a:t>intelligence</a:t>
            </a:r>
            <a:r>
              <a:rPr sz="1100" spc="-2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only</a:t>
            </a:r>
            <a:r>
              <a:rPr sz="1100" spc="-2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in</a:t>
            </a:r>
            <a:r>
              <a:rPr sz="1100" spc="-2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spc="-50" dirty="0">
                <a:solidFill>
                  <a:srgbClr val="F6F6F8"/>
                </a:solidFill>
                <a:latin typeface="Arial"/>
                <a:cs typeface="Arial"/>
              </a:rPr>
              <a:t>a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particular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narrow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field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to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perform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highly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6F8"/>
                </a:solidFill>
                <a:latin typeface="Arial"/>
                <a:cs typeface="Arial"/>
              </a:rPr>
              <a:t>specialized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6F8"/>
                </a:solidFill>
                <a:latin typeface="Arial"/>
                <a:cs typeface="Arial"/>
              </a:rPr>
              <a:t>tasks</a:t>
            </a:r>
            <a:endParaRPr sz="11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304131" y="3344092"/>
            <a:ext cx="240665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22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AI</a:t>
            </a:r>
            <a:r>
              <a:rPr spc="70" dirty="0"/>
              <a:t> </a:t>
            </a:r>
            <a:r>
              <a:rPr dirty="0"/>
              <a:t>Systems</a:t>
            </a:r>
            <a:r>
              <a:rPr spc="70" dirty="0"/>
              <a:t> </a:t>
            </a:r>
            <a:r>
              <a:rPr spc="-10" dirty="0"/>
              <a:t>Classification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671537"/>
            <a:ext cx="4400550" cy="1033780"/>
            <a:chOff x="129196" y="671537"/>
            <a:chExt cx="4400550" cy="1033780"/>
          </a:xfrm>
        </p:grpSpPr>
        <p:sp>
          <p:nvSpPr>
            <p:cNvPr id="4" name="object 4"/>
            <p:cNvSpPr/>
            <p:nvPr/>
          </p:nvSpPr>
          <p:spPr>
            <a:xfrm>
              <a:off x="129196" y="671537"/>
              <a:ext cx="4349750" cy="196215"/>
            </a:xfrm>
            <a:custGeom>
              <a:avLst/>
              <a:gdLst/>
              <a:ahLst/>
              <a:cxnLst/>
              <a:rect l="l" t="t" r="r" b="b"/>
              <a:pathLst>
                <a:path w="4349750" h="19621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6133"/>
                  </a:lnTo>
                  <a:lnTo>
                    <a:pt x="4349657" y="196133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855014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1603476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1590776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715772"/>
              <a:ext cx="50800" cy="88770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899291"/>
              <a:ext cx="4349750" cy="755015"/>
            </a:xfrm>
            <a:custGeom>
              <a:avLst/>
              <a:gdLst/>
              <a:ahLst/>
              <a:cxnLst/>
              <a:rect l="l" t="t" r="r" b="b"/>
              <a:pathLst>
                <a:path w="4349750" h="755014">
                  <a:moveTo>
                    <a:pt x="4349657" y="0"/>
                  </a:moveTo>
                  <a:lnTo>
                    <a:pt x="0" y="0"/>
                  </a:lnTo>
                  <a:lnTo>
                    <a:pt x="0" y="704185"/>
                  </a:lnTo>
                  <a:lnTo>
                    <a:pt x="4008" y="723909"/>
                  </a:lnTo>
                  <a:lnTo>
                    <a:pt x="14922" y="740062"/>
                  </a:lnTo>
                  <a:lnTo>
                    <a:pt x="31075" y="750977"/>
                  </a:lnTo>
                  <a:lnTo>
                    <a:pt x="50800" y="754985"/>
                  </a:lnTo>
                  <a:lnTo>
                    <a:pt x="4298856" y="754985"/>
                  </a:lnTo>
                  <a:lnTo>
                    <a:pt x="4318581" y="750977"/>
                  </a:lnTo>
                  <a:lnTo>
                    <a:pt x="4334734" y="740062"/>
                  </a:lnTo>
                  <a:lnTo>
                    <a:pt x="4345648" y="723909"/>
                  </a:lnTo>
                  <a:lnTo>
                    <a:pt x="4349657" y="70418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753864"/>
              <a:ext cx="0" cy="868680"/>
            </a:xfrm>
            <a:custGeom>
              <a:avLst/>
              <a:gdLst/>
              <a:ahLst/>
              <a:cxnLst/>
              <a:rect l="l" t="t" r="r" b="b"/>
              <a:pathLst>
                <a:path h="868680">
                  <a:moveTo>
                    <a:pt x="0" y="86866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74116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72846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71576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947166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329270"/>
              <a:ext cx="76809" cy="76809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29196" y="1806193"/>
            <a:ext cx="4400550" cy="1195705"/>
            <a:chOff x="129196" y="1806193"/>
            <a:chExt cx="4400550" cy="1195705"/>
          </a:xfrm>
        </p:grpSpPr>
        <p:sp>
          <p:nvSpPr>
            <p:cNvPr id="17" name="object 17"/>
            <p:cNvSpPr/>
            <p:nvPr/>
          </p:nvSpPr>
          <p:spPr>
            <a:xfrm>
              <a:off x="129196" y="1806193"/>
              <a:ext cx="4349750" cy="184785"/>
            </a:xfrm>
            <a:custGeom>
              <a:avLst/>
              <a:gdLst/>
              <a:ahLst/>
              <a:cxnLst/>
              <a:rect l="l" t="t" r="r" b="b"/>
              <a:pathLst>
                <a:path w="4349750" h="18478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4285"/>
                  </a:lnTo>
                  <a:lnTo>
                    <a:pt x="4349657" y="184285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8F8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196" y="1977834"/>
              <a:ext cx="4349657" cy="506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997" y="2900032"/>
              <a:ext cx="101600" cy="1016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0797" y="2887332"/>
              <a:ext cx="4298856" cy="11430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78853" y="1850440"/>
              <a:ext cx="50800" cy="104959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29196" y="2022106"/>
              <a:ext cx="4349750" cy="929005"/>
            </a:xfrm>
            <a:custGeom>
              <a:avLst/>
              <a:gdLst/>
              <a:ahLst/>
              <a:cxnLst/>
              <a:rect l="l" t="t" r="r" b="b"/>
              <a:pathLst>
                <a:path w="4349750" h="929005">
                  <a:moveTo>
                    <a:pt x="4349657" y="0"/>
                  </a:moveTo>
                  <a:lnTo>
                    <a:pt x="0" y="0"/>
                  </a:lnTo>
                  <a:lnTo>
                    <a:pt x="0" y="877925"/>
                  </a:lnTo>
                  <a:lnTo>
                    <a:pt x="4008" y="897650"/>
                  </a:lnTo>
                  <a:lnTo>
                    <a:pt x="14922" y="913803"/>
                  </a:lnTo>
                  <a:lnTo>
                    <a:pt x="31075" y="924717"/>
                  </a:lnTo>
                  <a:lnTo>
                    <a:pt x="50800" y="928725"/>
                  </a:lnTo>
                  <a:lnTo>
                    <a:pt x="4298856" y="928725"/>
                  </a:lnTo>
                  <a:lnTo>
                    <a:pt x="4318581" y="924717"/>
                  </a:lnTo>
                  <a:lnTo>
                    <a:pt x="4334734" y="913803"/>
                  </a:lnTo>
                  <a:lnTo>
                    <a:pt x="4345648" y="897650"/>
                  </a:lnTo>
                  <a:lnTo>
                    <a:pt x="4349657" y="87792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BFB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78853" y="1888526"/>
              <a:ext cx="0" cy="1030605"/>
            </a:xfrm>
            <a:custGeom>
              <a:avLst/>
              <a:gdLst/>
              <a:ahLst/>
              <a:cxnLst/>
              <a:rect l="l" t="t" r="r" b="b"/>
              <a:pathLst>
                <a:path h="1030605">
                  <a:moveTo>
                    <a:pt x="0" y="103055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78853" y="187582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478853" y="186312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78853" y="185042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2069985"/>
              <a:ext cx="76809" cy="7680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452090"/>
              <a:ext cx="76809" cy="76809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67297" y="611566"/>
            <a:ext cx="4191635" cy="230441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Weak</a:t>
            </a:r>
            <a:r>
              <a:rPr sz="1100" spc="-4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vs.</a:t>
            </a:r>
            <a:r>
              <a:rPr sz="1100" spc="1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Strong</a:t>
            </a:r>
            <a:r>
              <a:rPr sz="1100" spc="-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AI</a:t>
            </a:r>
            <a:endParaRPr sz="1100">
              <a:latin typeface="Arial"/>
              <a:cs typeface="Arial"/>
            </a:endParaRPr>
          </a:p>
          <a:p>
            <a:pPr marL="289560" marR="87630">
              <a:lnSpc>
                <a:spcPct val="102600"/>
              </a:lnSpc>
              <a:spcBef>
                <a:spcPts val="335"/>
              </a:spcBef>
            </a:pP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Weak</a:t>
            </a:r>
            <a:r>
              <a:rPr sz="11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AI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possible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build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systems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that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act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as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if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they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were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intelligent</a:t>
            </a:r>
            <a:r>
              <a:rPr sz="1100" spc="-10" dirty="0">
                <a:latin typeface="Arial"/>
                <a:cs typeface="Arial"/>
              </a:rPr>
              <a:t>?</a:t>
            </a:r>
            <a:endParaRPr sz="1100">
              <a:latin typeface="Arial"/>
              <a:cs typeface="Arial"/>
            </a:endParaRPr>
          </a:p>
          <a:p>
            <a:pPr marL="289560" marR="241300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Strong</a:t>
            </a:r>
            <a:r>
              <a:rPr sz="1100" spc="-3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AI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possible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build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systems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that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are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intelligent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?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(i.e.,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that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have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conscious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minds,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wills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sentiments?)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95"/>
              </a:spcBef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E0E0F3"/>
                </a:solidFill>
                <a:latin typeface="Arial"/>
                <a:cs typeface="Arial"/>
              </a:rPr>
              <a:t>General</a:t>
            </a:r>
            <a:r>
              <a:rPr sz="1100" spc="-45" dirty="0">
                <a:solidFill>
                  <a:srgbClr val="E0E0F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0E0F3"/>
                </a:solidFill>
                <a:latin typeface="Arial"/>
                <a:cs typeface="Arial"/>
              </a:rPr>
              <a:t>AI</a:t>
            </a:r>
            <a:r>
              <a:rPr sz="1100" spc="-45" dirty="0">
                <a:solidFill>
                  <a:srgbClr val="E0E0F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0E0F3"/>
                </a:solidFill>
                <a:latin typeface="Arial"/>
                <a:cs typeface="Arial"/>
              </a:rPr>
              <a:t>vs.</a:t>
            </a:r>
            <a:r>
              <a:rPr sz="1100" spc="15" dirty="0">
                <a:solidFill>
                  <a:srgbClr val="E0E0F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0E0F3"/>
                </a:solidFill>
                <a:latin typeface="Arial"/>
                <a:cs typeface="Arial"/>
              </a:rPr>
              <a:t>Narrow</a:t>
            </a:r>
            <a:r>
              <a:rPr sz="1100" spc="-40" dirty="0">
                <a:solidFill>
                  <a:srgbClr val="E0E0F3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E0E0F3"/>
                </a:solidFill>
                <a:latin typeface="Arial"/>
                <a:cs typeface="Arial"/>
              </a:rPr>
              <a:t>AI</a:t>
            </a:r>
            <a:endParaRPr sz="1100">
              <a:latin typeface="Arial"/>
              <a:cs typeface="Arial"/>
            </a:endParaRPr>
          </a:p>
          <a:p>
            <a:pPr marL="289560" marR="57150">
              <a:lnSpc>
                <a:spcPct val="102600"/>
              </a:lnSpc>
              <a:spcBef>
                <a:spcPts val="245"/>
              </a:spcBef>
            </a:pPr>
            <a:r>
              <a:rPr sz="1100" dirty="0">
                <a:solidFill>
                  <a:srgbClr val="F6F6FE"/>
                </a:solidFill>
                <a:latin typeface="Arial"/>
                <a:cs typeface="Arial"/>
              </a:rPr>
              <a:t>General</a:t>
            </a:r>
            <a:r>
              <a:rPr sz="1100" spc="-50" dirty="0">
                <a:solidFill>
                  <a:srgbClr val="F6F6F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E"/>
                </a:solidFill>
                <a:latin typeface="Arial"/>
                <a:cs typeface="Arial"/>
              </a:rPr>
              <a:t>AI</a:t>
            </a:r>
            <a:r>
              <a:rPr sz="1100" spc="-40" dirty="0">
                <a:solidFill>
                  <a:srgbClr val="F6F6F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refers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to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systems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able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to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cope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with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any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6F8"/>
                </a:solidFill>
                <a:latin typeface="Arial"/>
                <a:cs typeface="Arial"/>
              </a:rPr>
              <a:t>generalized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task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which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is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asked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of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it,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much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like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a</a:t>
            </a:r>
            <a:r>
              <a:rPr sz="1100" spc="-3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6F8"/>
                </a:solidFill>
                <a:latin typeface="Arial"/>
                <a:cs typeface="Arial"/>
              </a:rPr>
              <a:t>human.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4"/>
              </a:spcBef>
            </a:pPr>
            <a:r>
              <a:rPr sz="1100" dirty="0">
                <a:solidFill>
                  <a:srgbClr val="F6F6FE"/>
                </a:solidFill>
                <a:latin typeface="Arial"/>
                <a:cs typeface="Arial"/>
              </a:rPr>
              <a:t>Narrow</a:t>
            </a:r>
            <a:r>
              <a:rPr sz="1100" spc="-40" dirty="0">
                <a:solidFill>
                  <a:srgbClr val="F6F6F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E"/>
                </a:solidFill>
                <a:latin typeface="Arial"/>
                <a:cs typeface="Arial"/>
              </a:rPr>
              <a:t>AI</a:t>
            </a:r>
            <a:r>
              <a:rPr sz="1100" spc="-40" dirty="0">
                <a:solidFill>
                  <a:srgbClr val="F6F6F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refers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to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systems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able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to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handle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one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particular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6F8"/>
                </a:solidFill>
                <a:latin typeface="Arial"/>
                <a:cs typeface="Arial"/>
              </a:rPr>
              <a:t>task.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00"/>
              </a:lnSpc>
            </a:pPr>
            <a:r>
              <a:rPr sz="1100" spc="-125" dirty="0">
                <a:solidFill>
                  <a:srgbClr val="F6F6F8"/>
                </a:solidFill>
                <a:latin typeface="Lucida Sans Unicode"/>
                <a:cs typeface="Lucida Sans Unicode"/>
              </a:rPr>
              <a:t>=</a:t>
            </a:r>
            <a:r>
              <a:rPr sz="1100" i="1" spc="-125" dirty="0">
                <a:solidFill>
                  <a:srgbClr val="F6F6F8"/>
                </a:solidFill>
                <a:latin typeface="Meiryo UI"/>
                <a:cs typeface="Meiryo UI"/>
              </a:rPr>
              <a:t>⇒</a:t>
            </a:r>
            <a:r>
              <a:rPr sz="1100" i="1" spc="-75" dirty="0">
                <a:solidFill>
                  <a:srgbClr val="F6F6F8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AI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system</a:t>
            </a:r>
            <a:r>
              <a:rPr sz="1100" spc="-2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6F8"/>
                </a:solidFill>
                <a:latin typeface="Arial"/>
                <a:cs typeface="Arial"/>
              </a:rPr>
              <a:t>displays</a:t>
            </a:r>
            <a:r>
              <a:rPr sz="1100" spc="-2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certain</a:t>
            </a:r>
            <a:r>
              <a:rPr sz="1100" spc="-1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degree</a:t>
            </a:r>
            <a:r>
              <a:rPr sz="1100" spc="-2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of</a:t>
            </a:r>
            <a:r>
              <a:rPr sz="1100" spc="-2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6F8"/>
                </a:solidFill>
                <a:latin typeface="Arial"/>
                <a:cs typeface="Arial"/>
              </a:rPr>
              <a:t>intelligence</a:t>
            </a:r>
            <a:r>
              <a:rPr sz="1100" spc="-2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only</a:t>
            </a:r>
            <a:r>
              <a:rPr sz="1100" spc="-2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in</a:t>
            </a:r>
            <a:r>
              <a:rPr sz="1100" spc="-2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spc="-50" dirty="0">
                <a:solidFill>
                  <a:srgbClr val="F6F6F8"/>
                </a:solidFill>
                <a:latin typeface="Arial"/>
                <a:cs typeface="Arial"/>
              </a:rPr>
              <a:t>a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particular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narrow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field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to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perform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highly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6F8"/>
                </a:solidFill>
                <a:latin typeface="Arial"/>
                <a:cs typeface="Arial"/>
              </a:rPr>
              <a:t>specialized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6F8"/>
                </a:solidFill>
                <a:latin typeface="Arial"/>
                <a:cs typeface="Arial"/>
              </a:rPr>
              <a:t>tasks</a:t>
            </a:r>
            <a:endParaRPr sz="11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22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AI</a:t>
            </a:r>
            <a:r>
              <a:rPr spc="70" dirty="0"/>
              <a:t> </a:t>
            </a:r>
            <a:r>
              <a:rPr dirty="0"/>
              <a:t>Systems</a:t>
            </a:r>
            <a:r>
              <a:rPr spc="70" dirty="0"/>
              <a:t> </a:t>
            </a:r>
            <a:r>
              <a:rPr spc="-10" dirty="0"/>
              <a:t>Classification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671537"/>
            <a:ext cx="4400550" cy="1033780"/>
            <a:chOff x="129196" y="671537"/>
            <a:chExt cx="4400550" cy="1033780"/>
          </a:xfrm>
        </p:grpSpPr>
        <p:sp>
          <p:nvSpPr>
            <p:cNvPr id="4" name="object 4"/>
            <p:cNvSpPr/>
            <p:nvPr/>
          </p:nvSpPr>
          <p:spPr>
            <a:xfrm>
              <a:off x="129196" y="671537"/>
              <a:ext cx="4349750" cy="196215"/>
            </a:xfrm>
            <a:custGeom>
              <a:avLst/>
              <a:gdLst/>
              <a:ahLst/>
              <a:cxnLst/>
              <a:rect l="l" t="t" r="r" b="b"/>
              <a:pathLst>
                <a:path w="4349750" h="19621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6133"/>
                  </a:lnTo>
                  <a:lnTo>
                    <a:pt x="4349657" y="196133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855014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1603476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1590776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715772"/>
              <a:ext cx="50800" cy="88770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899291"/>
              <a:ext cx="4349750" cy="755015"/>
            </a:xfrm>
            <a:custGeom>
              <a:avLst/>
              <a:gdLst/>
              <a:ahLst/>
              <a:cxnLst/>
              <a:rect l="l" t="t" r="r" b="b"/>
              <a:pathLst>
                <a:path w="4349750" h="755014">
                  <a:moveTo>
                    <a:pt x="4349657" y="0"/>
                  </a:moveTo>
                  <a:lnTo>
                    <a:pt x="0" y="0"/>
                  </a:lnTo>
                  <a:lnTo>
                    <a:pt x="0" y="704185"/>
                  </a:lnTo>
                  <a:lnTo>
                    <a:pt x="4008" y="723909"/>
                  </a:lnTo>
                  <a:lnTo>
                    <a:pt x="14922" y="740062"/>
                  </a:lnTo>
                  <a:lnTo>
                    <a:pt x="31075" y="750977"/>
                  </a:lnTo>
                  <a:lnTo>
                    <a:pt x="50800" y="754985"/>
                  </a:lnTo>
                  <a:lnTo>
                    <a:pt x="4298856" y="754985"/>
                  </a:lnTo>
                  <a:lnTo>
                    <a:pt x="4318581" y="750977"/>
                  </a:lnTo>
                  <a:lnTo>
                    <a:pt x="4334734" y="740062"/>
                  </a:lnTo>
                  <a:lnTo>
                    <a:pt x="4345648" y="723909"/>
                  </a:lnTo>
                  <a:lnTo>
                    <a:pt x="4349657" y="70418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753864"/>
              <a:ext cx="0" cy="868680"/>
            </a:xfrm>
            <a:custGeom>
              <a:avLst/>
              <a:gdLst/>
              <a:ahLst/>
              <a:cxnLst/>
              <a:rect l="l" t="t" r="r" b="b"/>
              <a:pathLst>
                <a:path h="868680">
                  <a:moveTo>
                    <a:pt x="0" y="86866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74116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72846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71576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947166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329270"/>
              <a:ext cx="76809" cy="76809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29196" y="1806193"/>
            <a:ext cx="4400550" cy="1195705"/>
            <a:chOff x="129196" y="1806193"/>
            <a:chExt cx="4400550" cy="1195705"/>
          </a:xfrm>
        </p:grpSpPr>
        <p:sp>
          <p:nvSpPr>
            <p:cNvPr id="17" name="object 17"/>
            <p:cNvSpPr/>
            <p:nvPr/>
          </p:nvSpPr>
          <p:spPr>
            <a:xfrm>
              <a:off x="129196" y="1806193"/>
              <a:ext cx="4349750" cy="184785"/>
            </a:xfrm>
            <a:custGeom>
              <a:avLst/>
              <a:gdLst/>
              <a:ahLst/>
              <a:cxnLst/>
              <a:rect l="l" t="t" r="r" b="b"/>
              <a:pathLst>
                <a:path w="4349750" h="18478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4285"/>
                  </a:lnTo>
                  <a:lnTo>
                    <a:pt x="4349657" y="184285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8F8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196" y="1977834"/>
              <a:ext cx="4349657" cy="506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997" y="2900032"/>
              <a:ext cx="101600" cy="1016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0797" y="2887332"/>
              <a:ext cx="4298856" cy="11430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78853" y="1850440"/>
              <a:ext cx="50800" cy="104959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29196" y="2022106"/>
              <a:ext cx="4349750" cy="929005"/>
            </a:xfrm>
            <a:custGeom>
              <a:avLst/>
              <a:gdLst/>
              <a:ahLst/>
              <a:cxnLst/>
              <a:rect l="l" t="t" r="r" b="b"/>
              <a:pathLst>
                <a:path w="4349750" h="929005">
                  <a:moveTo>
                    <a:pt x="4349657" y="0"/>
                  </a:moveTo>
                  <a:lnTo>
                    <a:pt x="0" y="0"/>
                  </a:lnTo>
                  <a:lnTo>
                    <a:pt x="0" y="877925"/>
                  </a:lnTo>
                  <a:lnTo>
                    <a:pt x="4008" y="897650"/>
                  </a:lnTo>
                  <a:lnTo>
                    <a:pt x="14922" y="913803"/>
                  </a:lnTo>
                  <a:lnTo>
                    <a:pt x="31075" y="924717"/>
                  </a:lnTo>
                  <a:lnTo>
                    <a:pt x="50800" y="928725"/>
                  </a:lnTo>
                  <a:lnTo>
                    <a:pt x="4298856" y="928725"/>
                  </a:lnTo>
                  <a:lnTo>
                    <a:pt x="4318581" y="924717"/>
                  </a:lnTo>
                  <a:lnTo>
                    <a:pt x="4334734" y="913803"/>
                  </a:lnTo>
                  <a:lnTo>
                    <a:pt x="4345648" y="897650"/>
                  </a:lnTo>
                  <a:lnTo>
                    <a:pt x="4349657" y="87792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BFB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78853" y="1888526"/>
              <a:ext cx="0" cy="1030605"/>
            </a:xfrm>
            <a:custGeom>
              <a:avLst/>
              <a:gdLst/>
              <a:ahLst/>
              <a:cxnLst/>
              <a:rect l="l" t="t" r="r" b="b"/>
              <a:pathLst>
                <a:path h="1030605">
                  <a:moveTo>
                    <a:pt x="0" y="103055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78853" y="187582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478853" y="186312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78853" y="185042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2069985"/>
              <a:ext cx="76809" cy="7680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452090"/>
              <a:ext cx="76809" cy="76809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67297" y="611566"/>
            <a:ext cx="4191635" cy="230441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Weak</a:t>
            </a:r>
            <a:r>
              <a:rPr sz="1100" spc="-4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vs.</a:t>
            </a:r>
            <a:r>
              <a:rPr sz="1100" spc="1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Strong</a:t>
            </a:r>
            <a:r>
              <a:rPr sz="1100" spc="-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AI</a:t>
            </a:r>
            <a:endParaRPr sz="1100">
              <a:latin typeface="Arial"/>
              <a:cs typeface="Arial"/>
            </a:endParaRPr>
          </a:p>
          <a:p>
            <a:pPr marL="289560" marR="87630">
              <a:lnSpc>
                <a:spcPct val="102600"/>
              </a:lnSpc>
              <a:spcBef>
                <a:spcPts val="335"/>
              </a:spcBef>
            </a:pP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Weak</a:t>
            </a:r>
            <a:r>
              <a:rPr sz="11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AI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possible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build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systems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that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act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as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if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they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were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intelligent</a:t>
            </a:r>
            <a:r>
              <a:rPr sz="1100" spc="-10" dirty="0">
                <a:latin typeface="Arial"/>
                <a:cs typeface="Arial"/>
              </a:rPr>
              <a:t>?</a:t>
            </a:r>
            <a:endParaRPr sz="1100">
              <a:latin typeface="Arial"/>
              <a:cs typeface="Arial"/>
            </a:endParaRPr>
          </a:p>
          <a:p>
            <a:pPr marL="289560" marR="241300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Strong</a:t>
            </a:r>
            <a:r>
              <a:rPr sz="11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AI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possible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build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systems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that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are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intelligent</a:t>
            </a:r>
            <a:r>
              <a:rPr sz="1100" spc="-10" dirty="0">
                <a:latin typeface="Arial"/>
                <a:cs typeface="Arial"/>
              </a:rPr>
              <a:t>? </a:t>
            </a:r>
            <a:r>
              <a:rPr sz="1100" dirty="0">
                <a:latin typeface="Arial"/>
                <a:cs typeface="Arial"/>
              </a:rPr>
              <a:t>(i.e.,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that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have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conscious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minds,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wills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sentiments?)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95"/>
              </a:spcBef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E0E0F3"/>
                </a:solidFill>
                <a:latin typeface="Arial"/>
                <a:cs typeface="Arial"/>
              </a:rPr>
              <a:t>General</a:t>
            </a:r>
            <a:r>
              <a:rPr sz="1100" spc="-45" dirty="0">
                <a:solidFill>
                  <a:srgbClr val="E0E0F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0E0F3"/>
                </a:solidFill>
                <a:latin typeface="Arial"/>
                <a:cs typeface="Arial"/>
              </a:rPr>
              <a:t>AI</a:t>
            </a:r>
            <a:r>
              <a:rPr sz="1100" spc="-45" dirty="0">
                <a:solidFill>
                  <a:srgbClr val="E0E0F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0E0F3"/>
                </a:solidFill>
                <a:latin typeface="Arial"/>
                <a:cs typeface="Arial"/>
              </a:rPr>
              <a:t>vs.</a:t>
            </a:r>
            <a:r>
              <a:rPr sz="1100" spc="15" dirty="0">
                <a:solidFill>
                  <a:srgbClr val="E0E0F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0E0F3"/>
                </a:solidFill>
                <a:latin typeface="Arial"/>
                <a:cs typeface="Arial"/>
              </a:rPr>
              <a:t>Narrow</a:t>
            </a:r>
            <a:r>
              <a:rPr sz="1100" spc="-40" dirty="0">
                <a:solidFill>
                  <a:srgbClr val="E0E0F3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E0E0F3"/>
                </a:solidFill>
                <a:latin typeface="Arial"/>
                <a:cs typeface="Arial"/>
              </a:rPr>
              <a:t>AI</a:t>
            </a:r>
            <a:endParaRPr sz="1100">
              <a:latin typeface="Arial"/>
              <a:cs typeface="Arial"/>
            </a:endParaRPr>
          </a:p>
          <a:p>
            <a:pPr marL="289560" marR="57150">
              <a:lnSpc>
                <a:spcPct val="102600"/>
              </a:lnSpc>
              <a:spcBef>
                <a:spcPts val="245"/>
              </a:spcBef>
            </a:pPr>
            <a:r>
              <a:rPr sz="1100" dirty="0">
                <a:solidFill>
                  <a:srgbClr val="F6F6FE"/>
                </a:solidFill>
                <a:latin typeface="Arial"/>
                <a:cs typeface="Arial"/>
              </a:rPr>
              <a:t>General</a:t>
            </a:r>
            <a:r>
              <a:rPr sz="1100" spc="-50" dirty="0">
                <a:solidFill>
                  <a:srgbClr val="F6F6F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E"/>
                </a:solidFill>
                <a:latin typeface="Arial"/>
                <a:cs typeface="Arial"/>
              </a:rPr>
              <a:t>AI</a:t>
            </a:r>
            <a:r>
              <a:rPr sz="1100" spc="-40" dirty="0">
                <a:solidFill>
                  <a:srgbClr val="F6F6F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refers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to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systems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able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to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cope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with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any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6F8"/>
                </a:solidFill>
                <a:latin typeface="Arial"/>
                <a:cs typeface="Arial"/>
              </a:rPr>
              <a:t>generalized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task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which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is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asked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of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it,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much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like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a</a:t>
            </a:r>
            <a:r>
              <a:rPr sz="1100" spc="-3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6F8"/>
                </a:solidFill>
                <a:latin typeface="Arial"/>
                <a:cs typeface="Arial"/>
              </a:rPr>
              <a:t>human.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4"/>
              </a:spcBef>
            </a:pPr>
            <a:r>
              <a:rPr sz="1100" dirty="0">
                <a:solidFill>
                  <a:srgbClr val="F6F6FE"/>
                </a:solidFill>
                <a:latin typeface="Arial"/>
                <a:cs typeface="Arial"/>
              </a:rPr>
              <a:t>Narrow</a:t>
            </a:r>
            <a:r>
              <a:rPr sz="1100" spc="-40" dirty="0">
                <a:solidFill>
                  <a:srgbClr val="F6F6F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E"/>
                </a:solidFill>
                <a:latin typeface="Arial"/>
                <a:cs typeface="Arial"/>
              </a:rPr>
              <a:t>AI</a:t>
            </a:r>
            <a:r>
              <a:rPr sz="1100" spc="-40" dirty="0">
                <a:solidFill>
                  <a:srgbClr val="F6F6F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refers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to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systems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able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to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handle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one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particular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6F8"/>
                </a:solidFill>
                <a:latin typeface="Arial"/>
                <a:cs typeface="Arial"/>
              </a:rPr>
              <a:t>task.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00"/>
              </a:lnSpc>
            </a:pPr>
            <a:r>
              <a:rPr sz="1100" spc="-125" dirty="0">
                <a:solidFill>
                  <a:srgbClr val="F6F6F8"/>
                </a:solidFill>
                <a:latin typeface="Lucida Sans Unicode"/>
                <a:cs typeface="Lucida Sans Unicode"/>
              </a:rPr>
              <a:t>=</a:t>
            </a:r>
            <a:r>
              <a:rPr sz="1100" i="1" spc="-125" dirty="0">
                <a:solidFill>
                  <a:srgbClr val="F6F6F8"/>
                </a:solidFill>
                <a:latin typeface="Meiryo UI"/>
                <a:cs typeface="Meiryo UI"/>
              </a:rPr>
              <a:t>⇒</a:t>
            </a:r>
            <a:r>
              <a:rPr sz="1100" i="1" spc="-75" dirty="0">
                <a:solidFill>
                  <a:srgbClr val="F6F6F8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AI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system</a:t>
            </a:r>
            <a:r>
              <a:rPr sz="1100" spc="-2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6F8"/>
                </a:solidFill>
                <a:latin typeface="Arial"/>
                <a:cs typeface="Arial"/>
              </a:rPr>
              <a:t>displays</a:t>
            </a:r>
            <a:r>
              <a:rPr sz="1100" spc="-2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certain</a:t>
            </a:r>
            <a:r>
              <a:rPr sz="1100" spc="-1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degree</a:t>
            </a:r>
            <a:r>
              <a:rPr sz="1100" spc="-2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of</a:t>
            </a:r>
            <a:r>
              <a:rPr sz="1100" spc="-2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6F8"/>
                </a:solidFill>
                <a:latin typeface="Arial"/>
                <a:cs typeface="Arial"/>
              </a:rPr>
              <a:t>intelligence</a:t>
            </a:r>
            <a:r>
              <a:rPr sz="1100" spc="-2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only</a:t>
            </a:r>
            <a:r>
              <a:rPr sz="1100" spc="-2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in</a:t>
            </a:r>
            <a:r>
              <a:rPr sz="1100" spc="-2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spc="-50" dirty="0">
                <a:solidFill>
                  <a:srgbClr val="F6F6F8"/>
                </a:solidFill>
                <a:latin typeface="Arial"/>
                <a:cs typeface="Arial"/>
              </a:rPr>
              <a:t>a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particular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narrow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field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to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perform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highly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6F8"/>
                </a:solidFill>
                <a:latin typeface="Arial"/>
                <a:cs typeface="Arial"/>
              </a:rPr>
              <a:t>specialized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6F8"/>
                </a:solidFill>
                <a:latin typeface="Arial"/>
                <a:cs typeface="Arial"/>
              </a:rPr>
              <a:t>tasks</a:t>
            </a:r>
            <a:endParaRPr sz="11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22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AI</a:t>
            </a:r>
            <a:r>
              <a:rPr spc="70" dirty="0"/>
              <a:t> </a:t>
            </a:r>
            <a:r>
              <a:rPr dirty="0"/>
              <a:t>Systems</a:t>
            </a:r>
            <a:r>
              <a:rPr spc="70" dirty="0"/>
              <a:t> </a:t>
            </a:r>
            <a:r>
              <a:rPr spc="-10" dirty="0"/>
              <a:t>Classification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671537"/>
            <a:ext cx="4400550" cy="1033780"/>
            <a:chOff x="129196" y="671537"/>
            <a:chExt cx="4400550" cy="1033780"/>
          </a:xfrm>
        </p:grpSpPr>
        <p:sp>
          <p:nvSpPr>
            <p:cNvPr id="4" name="object 4"/>
            <p:cNvSpPr/>
            <p:nvPr/>
          </p:nvSpPr>
          <p:spPr>
            <a:xfrm>
              <a:off x="129196" y="671537"/>
              <a:ext cx="4349750" cy="196215"/>
            </a:xfrm>
            <a:custGeom>
              <a:avLst/>
              <a:gdLst/>
              <a:ahLst/>
              <a:cxnLst/>
              <a:rect l="l" t="t" r="r" b="b"/>
              <a:pathLst>
                <a:path w="4349750" h="19621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6133"/>
                  </a:lnTo>
                  <a:lnTo>
                    <a:pt x="4349657" y="196133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855014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1603476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1590776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715772"/>
              <a:ext cx="50800" cy="88770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899291"/>
              <a:ext cx="4349750" cy="755015"/>
            </a:xfrm>
            <a:custGeom>
              <a:avLst/>
              <a:gdLst/>
              <a:ahLst/>
              <a:cxnLst/>
              <a:rect l="l" t="t" r="r" b="b"/>
              <a:pathLst>
                <a:path w="4349750" h="755014">
                  <a:moveTo>
                    <a:pt x="4349657" y="0"/>
                  </a:moveTo>
                  <a:lnTo>
                    <a:pt x="0" y="0"/>
                  </a:lnTo>
                  <a:lnTo>
                    <a:pt x="0" y="704185"/>
                  </a:lnTo>
                  <a:lnTo>
                    <a:pt x="4008" y="723909"/>
                  </a:lnTo>
                  <a:lnTo>
                    <a:pt x="14922" y="740062"/>
                  </a:lnTo>
                  <a:lnTo>
                    <a:pt x="31075" y="750977"/>
                  </a:lnTo>
                  <a:lnTo>
                    <a:pt x="50800" y="754985"/>
                  </a:lnTo>
                  <a:lnTo>
                    <a:pt x="4298856" y="754985"/>
                  </a:lnTo>
                  <a:lnTo>
                    <a:pt x="4318581" y="750977"/>
                  </a:lnTo>
                  <a:lnTo>
                    <a:pt x="4334734" y="740062"/>
                  </a:lnTo>
                  <a:lnTo>
                    <a:pt x="4345648" y="723909"/>
                  </a:lnTo>
                  <a:lnTo>
                    <a:pt x="4349657" y="70418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753864"/>
              <a:ext cx="0" cy="868680"/>
            </a:xfrm>
            <a:custGeom>
              <a:avLst/>
              <a:gdLst/>
              <a:ahLst/>
              <a:cxnLst/>
              <a:rect l="l" t="t" r="r" b="b"/>
              <a:pathLst>
                <a:path h="868680">
                  <a:moveTo>
                    <a:pt x="0" y="86866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74116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72846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71576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947166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329270"/>
              <a:ext cx="76809" cy="76809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29196" y="1806193"/>
            <a:ext cx="4400550" cy="1195705"/>
            <a:chOff x="129196" y="1806193"/>
            <a:chExt cx="4400550" cy="1195705"/>
          </a:xfrm>
        </p:grpSpPr>
        <p:sp>
          <p:nvSpPr>
            <p:cNvPr id="17" name="object 17"/>
            <p:cNvSpPr/>
            <p:nvPr/>
          </p:nvSpPr>
          <p:spPr>
            <a:xfrm>
              <a:off x="129196" y="1806193"/>
              <a:ext cx="4349750" cy="184785"/>
            </a:xfrm>
            <a:custGeom>
              <a:avLst/>
              <a:gdLst/>
              <a:ahLst/>
              <a:cxnLst/>
              <a:rect l="l" t="t" r="r" b="b"/>
              <a:pathLst>
                <a:path w="4349750" h="18478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4285"/>
                  </a:lnTo>
                  <a:lnTo>
                    <a:pt x="4349657" y="184285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1977834"/>
              <a:ext cx="4349657" cy="506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997" y="2900032"/>
              <a:ext cx="101600" cy="1016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0797" y="2887332"/>
              <a:ext cx="4298856" cy="11430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78853" y="1850440"/>
              <a:ext cx="50800" cy="104959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29196" y="2022106"/>
              <a:ext cx="4349750" cy="929005"/>
            </a:xfrm>
            <a:custGeom>
              <a:avLst/>
              <a:gdLst/>
              <a:ahLst/>
              <a:cxnLst/>
              <a:rect l="l" t="t" r="r" b="b"/>
              <a:pathLst>
                <a:path w="4349750" h="929005">
                  <a:moveTo>
                    <a:pt x="4349657" y="0"/>
                  </a:moveTo>
                  <a:lnTo>
                    <a:pt x="0" y="0"/>
                  </a:lnTo>
                  <a:lnTo>
                    <a:pt x="0" y="877925"/>
                  </a:lnTo>
                  <a:lnTo>
                    <a:pt x="4008" y="897650"/>
                  </a:lnTo>
                  <a:lnTo>
                    <a:pt x="14922" y="913803"/>
                  </a:lnTo>
                  <a:lnTo>
                    <a:pt x="31075" y="924717"/>
                  </a:lnTo>
                  <a:lnTo>
                    <a:pt x="50800" y="928725"/>
                  </a:lnTo>
                  <a:lnTo>
                    <a:pt x="4298856" y="928725"/>
                  </a:lnTo>
                  <a:lnTo>
                    <a:pt x="4318581" y="924717"/>
                  </a:lnTo>
                  <a:lnTo>
                    <a:pt x="4334734" y="913803"/>
                  </a:lnTo>
                  <a:lnTo>
                    <a:pt x="4345648" y="897650"/>
                  </a:lnTo>
                  <a:lnTo>
                    <a:pt x="4349657" y="87792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78853" y="1888526"/>
              <a:ext cx="0" cy="1030605"/>
            </a:xfrm>
            <a:custGeom>
              <a:avLst/>
              <a:gdLst/>
              <a:ahLst/>
              <a:cxnLst/>
              <a:rect l="l" t="t" r="r" b="b"/>
              <a:pathLst>
                <a:path h="1030605">
                  <a:moveTo>
                    <a:pt x="0" y="103055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78853" y="187582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478853" y="186312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78853" y="185042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2069985"/>
              <a:ext cx="76809" cy="7680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2452090"/>
              <a:ext cx="76809" cy="76809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67297" y="611566"/>
            <a:ext cx="4191635" cy="230441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Weak</a:t>
            </a:r>
            <a:r>
              <a:rPr sz="1100" spc="-4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vs.</a:t>
            </a:r>
            <a:r>
              <a:rPr sz="1100" spc="1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Strong</a:t>
            </a:r>
            <a:r>
              <a:rPr sz="1100" spc="-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AI</a:t>
            </a:r>
            <a:endParaRPr sz="1100">
              <a:latin typeface="Arial"/>
              <a:cs typeface="Arial"/>
            </a:endParaRPr>
          </a:p>
          <a:p>
            <a:pPr marL="289560" marR="87630">
              <a:lnSpc>
                <a:spcPct val="102600"/>
              </a:lnSpc>
              <a:spcBef>
                <a:spcPts val="335"/>
              </a:spcBef>
            </a:pP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Weak</a:t>
            </a:r>
            <a:r>
              <a:rPr sz="11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AI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possible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build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systems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that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act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as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if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they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were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intelligent</a:t>
            </a:r>
            <a:r>
              <a:rPr sz="1100" spc="-10" dirty="0">
                <a:latin typeface="Arial"/>
                <a:cs typeface="Arial"/>
              </a:rPr>
              <a:t>?</a:t>
            </a:r>
            <a:endParaRPr sz="1100">
              <a:latin typeface="Arial"/>
              <a:cs typeface="Arial"/>
            </a:endParaRPr>
          </a:p>
          <a:p>
            <a:pPr marL="289560" marR="241300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Strong</a:t>
            </a:r>
            <a:r>
              <a:rPr sz="11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AI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possible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build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systems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that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are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intelligent</a:t>
            </a:r>
            <a:r>
              <a:rPr sz="1100" spc="-10" dirty="0">
                <a:latin typeface="Arial"/>
                <a:cs typeface="Arial"/>
              </a:rPr>
              <a:t>? </a:t>
            </a:r>
            <a:r>
              <a:rPr sz="1100" dirty="0">
                <a:latin typeface="Arial"/>
                <a:cs typeface="Arial"/>
              </a:rPr>
              <a:t>(i.e.,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that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have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conscious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minds,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wills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sentiments?)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95"/>
              </a:spcBef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General</a:t>
            </a:r>
            <a:r>
              <a:rPr sz="1100" spc="-4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AI</a:t>
            </a:r>
            <a:r>
              <a:rPr sz="1100" spc="-4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vs.</a:t>
            </a:r>
            <a:r>
              <a:rPr sz="1100" spc="1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Narrow</a:t>
            </a:r>
            <a:r>
              <a:rPr sz="1100" spc="-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AI</a:t>
            </a:r>
            <a:endParaRPr sz="1100">
              <a:latin typeface="Arial"/>
              <a:cs typeface="Arial"/>
            </a:endParaRPr>
          </a:p>
          <a:p>
            <a:pPr marL="289560" marR="57150">
              <a:lnSpc>
                <a:spcPct val="102600"/>
              </a:lnSpc>
              <a:spcBef>
                <a:spcPts val="245"/>
              </a:spcBef>
            </a:pP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General</a:t>
            </a:r>
            <a:r>
              <a:rPr sz="1100" spc="-5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AI</a:t>
            </a:r>
            <a:r>
              <a:rPr sz="1100" spc="-4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refers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systems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able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cope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with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generalized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task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which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asked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it,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much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like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human.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4"/>
              </a:spcBef>
            </a:pP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Narrow</a:t>
            </a:r>
            <a:r>
              <a:rPr sz="1100" spc="-4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AI</a:t>
            </a:r>
            <a:r>
              <a:rPr sz="1100" spc="-4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refers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systems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able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handle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one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particular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task.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00"/>
              </a:lnSpc>
            </a:pPr>
            <a:r>
              <a:rPr sz="1100" spc="-125" dirty="0">
                <a:solidFill>
                  <a:srgbClr val="C7C7D2"/>
                </a:solidFill>
                <a:latin typeface="Lucida Sans Unicode"/>
                <a:cs typeface="Lucida Sans Unicode"/>
              </a:rPr>
              <a:t>=</a:t>
            </a:r>
            <a:r>
              <a:rPr sz="1100" i="1" spc="-125" dirty="0">
                <a:solidFill>
                  <a:srgbClr val="C7C7D2"/>
                </a:solidFill>
                <a:latin typeface="Meiryo UI"/>
                <a:cs typeface="Meiryo UI"/>
              </a:rPr>
              <a:t>⇒</a:t>
            </a:r>
            <a:r>
              <a:rPr sz="1100" i="1" spc="-75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AI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system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displays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certain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degree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intelligence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only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50" dirty="0">
                <a:solidFill>
                  <a:srgbClr val="C7C7D2"/>
                </a:solidFill>
                <a:latin typeface="Arial"/>
                <a:cs typeface="Arial"/>
              </a:rPr>
              <a:t>a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particular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narrow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field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perform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highly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specialized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tasks</a:t>
            </a:r>
            <a:endParaRPr sz="11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22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AI</a:t>
            </a:r>
            <a:r>
              <a:rPr spc="70" dirty="0"/>
              <a:t> </a:t>
            </a:r>
            <a:r>
              <a:rPr dirty="0"/>
              <a:t>Systems</a:t>
            </a:r>
            <a:r>
              <a:rPr spc="70" dirty="0"/>
              <a:t> </a:t>
            </a:r>
            <a:r>
              <a:rPr spc="-10" dirty="0"/>
              <a:t>Classification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671537"/>
            <a:ext cx="4400550" cy="1033780"/>
            <a:chOff x="129196" y="671537"/>
            <a:chExt cx="4400550" cy="1033780"/>
          </a:xfrm>
        </p:grpSpPr>
        <p:sp>
          <p:nvSpPr>
            <p:cNvPr id="4" name="object 4"/>
            <p:cNvSpPr/>
            <p:nvPr/>
          </p:nvSpPr>
          <p:spPr>
            <a:xfrm>
              <a:off x="129196" y="671537"/>
              <a:ext cx="4349750" cy="196215"/>
            </a:xfrm>
            <a:custGeom>
              <a:avLst/>
              <a:gdLst/>
              <a:ahLst/>
              <a:cxnLst/>
              <a:rect l="l" t="t" r="r" b="b"/>
              <a:pathLst>
                <a:path w="4349750" h="19621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6133"/>
                  </a:lnTo>
                  <a:lnTo>
                    <a:pt x="4349657" y="196133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855014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1603476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1590776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715772"/>
              <a:ext cx="50800" cy="88770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899291"/>
              <a:ext cx="4349750" cy="755015"/>
            </a:xfrm>
            <a:custGeom>
              <a:avLst/>
              <a:gdLst/>
              <a:ahLst/>
              <a:cxnLst/>
              <a:rect l="l" t="t" r="r" b="b"/>
              <a:pathLst>
                <a:path w="4349750" h="755014">
                  <a:moveTo>
                    <a:pt x="4349657" y="0"/>
                  </a:moveTo>
                  <a:lnTo>
                    <a:pt x="0" y="0"/>
                  </a:lnTo>
                  <a:lnTo>
                    <a:pt x="0" y="704185"/>
                  </a:lnTo>
                  <a:lnTo>
                    <a:pt x="4008" y="723909"/>
                  </a:lnTo>
                  <a:lnTo>
                    <a:pt x="14922" y="740062"/>
                  </a:lnTo>
                  <a:lnTo>
                    <a:pt x="31075" y="750977"/>
                  </a:lnTo>
                  <a:lnTo>
                    <a:pt x="50800" y="754985"/>
                  </a:lnTo>
                  <a:lnTo>
                    <a:pt x="4298856" y="754985"/>
                  </a:lnTo>
                  <a:lnTo>
                    <a:pt x="4318581" y="750977"/>
                  </a:lnTo>
                  <a:lnTo>
                    <a:pt x="4334734" y="740062"/>
                  </a:lnTo>
                  <a:lnTo>
                    <a:pt x="4345648" y="723909"/>
                  </a:lnTo>
                  <a:lnTo>
                    <a:pt x="4349657" y="70418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753864"/>
              <a:ext cx="0" cy="868680"/>
            </a:xfrm>
            <a:custGeom>
              <a:avLst/>
              <a:gdLst/>
              <a:ahLst/>
              <a:cxnLst/>
              <a:rect l="l" t="t" r="r" b="b"/>
              <a:pathLst>
                <a:path h="868680">
                  <a:moveTo>
                    <a:pt x="0" y="86866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74116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72846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71576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947166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329270"/>
              <a:ext cx="76809" cy="76809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29196" y="1806193"/>
            <a:ext cx="4400550" cy="1195705"/>
            <a:chOff x="129196" y="1806193"/>
            <a:chExt cx="4400550" cy="1195705"/>
          </a:xfrm>
        </p:grpSpPr>
        <p:sp>
          <p:nvSpPr>
            <p:cNvPr id="17" name="object 17"/>
            <p:cNvSpPr/>
            <p:nvPr/>
          </p:nvSpPr>
          <p:spPr>
            <a:xfrm>
              <a:off x="129196" y="1806193"/>
              <a:ext cx="4349750" cy="184785"/>
            </a:xfrm>
            <a:custGeom>
              <a:avLst/>
              <a:gdLst/>
              <a:ahLst/>
              <a:cxnLst/>
              <a:rect l="l" t="t" r="r" b="b"/>
              <a:pathLst>
                <a:path w="4349750" h="18478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4285"/>
                  </a:lnTo>
                  <a:lnTo>
                    <a:pt x="4349657" y="184285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1977834"/>
              <a:ext cx="4349657" cy="506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997" y="2900032"/>
              <a:ext cx="101600" cy="1016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0797" y="2887332"/>
              <a:ext cx="4298856" cy="11430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78853" y="1850440"/>
              <a:ext cx="50800" cy="104959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29196" y="2022106"/>
              <a:ext cx="4349750" cy="929005"/>
            </a:xfrm>
            <a:custGeom>
              <a:avLst/>
              <a:gdLst/>
              <a:ahLst/>
              <a:cxnLst/>
              <a:rect l="l" t="t" r="r" b="b"/>
              <a:pathLst>
                <a:path w="4349750" h="929005">
                  <a:moveTo>
                    <a:pt x="4349657" y="0"/>
                  </a:moveTo>
                  <a:lnTo>
                    <a:pt x="0" y="0"/>
                  </a:lnTo>
                  <a:lnTo>
                    <a:pt x="0" y="877925"/>
                  </a:lnTo>
                  <a:lnTo>
                    <a:pt x="4008" y="897650"/>
                  </a:lnTo>
                  <a:lnTo>
                    <a:pt x="14922" y="913803"/>
                  </a:lnTo>
                  <a:lnTo>
                    <a:pt x="31075" y="924717"/>
                  </a:lnTo>
                  <a:lnTo>
                    <a:pt x="50800" y="928725"/>
                  </a:lnTo>
                  <a:lnTo>
                    <a:pt x="4298856" y="928725"/>
                  </a:lnTo>
                  <a:lnTo>
                    <a:pt x="4318581" y="924717"/>
                  </a:lnTo>
                  <a:lnTo>
                    <a:pt x="4334734" y="913803"/>
                  </a:lnTo>
                  <a:lnTo>
                    <a:pt x="4345648" y="897650"/>
                  </a:lnTo>
                  <a:lnTo>
                    <a:pt x="4349657" y="87792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78853" y="1888526"/>
              <a:ext cx="0" cy="1030605"/>
            </a:xfrm>
            <a:custGeom>
              <a:avLst/>
              <a:gdLst/>
              <a:ahLst/>
              <a:cxnLst/>
              <a:rect l="l" t="t" r="r" b="b"/>
              <a:pathLst>
                <a:path h="1030605">
                  <a:moveTo>
                    <a:pt x="0" y="103055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78853" y="187582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478853" y="186312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78853" y="185042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2069985"/>
              <a:ext cx="76809" cy="7680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2452090"/>
              <a:ext cx="76809" cy="76809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67297" y="611566"/>
            <a:ext cx="4191635" cy="230441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Weak</a:t>
            </a:r>
            <a:r>
              <a:rPr sz="1100" spc="-4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vs.</a:t>
            </a:r>
            <a:r>
              <a:rPr sz="1100" spc="1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Strong</a:t>
            </a:r>
            <a:r>
              <a:rPr sz="1100" spc="-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AI</a:t>
            </a:r>
            <a:endParaRPr sz="1100">
              <a:latin typeface="Arial"/>
              <a:cs typeface="Arial"/>
            </a:endParaRPr>
          </a:p>
          <a:p>
            <a:pPr marL="289560" marR="87630">
              <a:lnSpc>
                <a:spcPct val="102600"/>
              </a:lnSpc>
              <a:spcBef>
                <a:spcPts val="335"/>
              </a:spcBef>
            </a:pP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Weak</a:t>
            </a:r>
            <a:r>
              <a:rPr sz="11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AI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possible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build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systems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that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act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as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if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they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were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intelligent</a:t>
            </a:r>
            <a:r>
              <a:rPr sz="1100" spc="-10" dirty="0">
                <a:latin typeface="Arial"/>
                <a:cs typeface="Arial"/>
              </a:rPr>
              <a:t>?</a:t>
            </a:r>
            <a:endParaRPr sz="1100">
              <a:latin typeface="Arial"/>
              <a:cs typeface="Arial"/>
            </a:endParaRPr>
          </a:p>
          <a:p>
            <a:pPr marL="289560" marR="241300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Strong</a:t>
            </a:r>
            <a:r>
              <a:rPr sz="11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AI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possible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build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systems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that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are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intelligent</a:t>
            </a:r>
            <a:r>
              <a:rPr sz="1100" spc="-10" dirty="0">
                <a:latin typeface="Arial"/>
                <a:cs typeface="Arial"/>
              </a:rPr>
              <a:t>? </a:t>
            </a:r>
            <a:r>
              <a:rPr sz="1100" dirty="0">
                <a:latin typeface="Arial"/>
                <a:cs typeface="Arial"/>
              </a:rPr>
              <a:t>(i.e.,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that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have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conscious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minds,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wills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sentiments?)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95"/>
              </a:spcBef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General</a:t>
            </a:r>
            <a:r>
              <a:rPr sz="1100" spc="-4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AI</a:t>
            </a:r>
            <a:r>
              <a:rPr sz="1100" spc="-4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vs.</a:t>
            </a:r>
            <a:r>
              <a:rPr sz="1100" spc="1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Narrow</a:t>
            </a:r>
            <a:r>
              <a:rPr sz="1100" spc="-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AI</a:t>
            </a:r>
            <a:endParaRPr sz="1100">
              <a:latin typeface="Arial"/>
              <a:cs typeface="Arial"/>
            </a:endParaRPr>
          </a:p>
          <a:p>
            <a:pPr marL="289560" marR="57150">
              <a:lnSpc>
                <a:spcPct val="102600"/>
              </a:lnSpc>
              <a:spcBef>
                <a:spcPts val="245"/>
              </a:spcBef>
            </a:pP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General</a:t>
            </a:r>
            <a:r>
              <a:rPr sz="1100" spc="-5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AI</a:t>
            </a:r>
            <a:r>
              <a:rPr sz="11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refers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systems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able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cope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with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generalized </a:t>
            </a:r>
            <a:r>
              <a:rPr sz="1100" dirty="0">
                <a:latin typeface="Arial"/>
                <a:cs typeface="Arial"/>
              </a:rPr>
              <a:t>task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which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asked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it,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much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like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human.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4"/>
              </a:spcBef>
            </a:pP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Narrow</a:t>
            </a:r>
            <a:r>
              <a:rPr sz="1100" spc="-4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AI</a:t>
            </a:r>
            <a:r>
              <a:rPr sz="1100" spc="-4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refers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systems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able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handle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one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particular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task.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00"/>
              </a:lnSpc>
            </a:pPr>
            <a:r>
              <a:rPr sz="1100" spc="-125" dirty="0">
                <a:solidFill>
                  <a:srgbClr val="C7C7D2"/>
                </a:solidFill>
                <a:latin typeface="Lucida Sans Unicode"/>
                <a:cs typeface="Lucida Sans Unicode"/>
              </a:rPr>
              <a:t>=</a:t>
            </a:r>
            <a:r>
              <a:rPr sz="1100" i="1" spc="-125" dirty="0">
                <a:solidFill>
                  <a:srgbClr val="C7C7D2"/>
                </a:solidFill>
                <a:latin typeface="Meiryo UI"/>
                <a:cs typeface="Meiryo UI"/>
              </a:rPr>
              <a:t>⇒</a:t>
            </a:r>
            <a:r>
              <a:rPr sz="1100" i="1" spc="-75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AI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system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displays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certain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degree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intelligence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only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50" dirty="0">
                <a:solidFill>
                  <a:srgbClr val="C7C7D2"/>
                </a:solidFill>
                <a:latin typeface="Arial"/>
                <a:cs typeface="Arial"/>
              </a:rPr>
              <a:t>a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particular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narrow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field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perform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highly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specialized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tasks</a:t>
            </a:r>
            <a:endParaRPr sz="11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22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AI</a:t>
            </a:r>
            <a:r>
              <a:rPr spc="70" dirty="0"/>
              <a:t> </a:t>
            </a:r>
            <a:r>
              <a:rPr dirty="0"/>
              <a:t>Systems</a:t>
            </a:r>
            <a:r>
              <a:rPr spc="70" dirty="0"/>
              <a:t> </a:t>
            </a:r>
            <a:r>
              <a:rPr spc="-10" dirty="0"/>
              <a:t>Classification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671537"/>
            <a:ext cx="4400550" cy="1033780"/>
            <a:chOff x="129196" y="671537"/>
            <a:chExt cx="4400550" cy="1033780"/>
          </a:xfrm>
        </p:grpSpPr>
        <p:sp>
          <p:nvSpPr>
            <p:cNvPr id="4" name="object 4"/>
            <p:cNvSpPr/>
            <p:nvPr/>
          </p:nvSpPr>
          <p:spPr>
            <a:xfrm>
              <a:off x="129196" y="671537"/>
              <a:ext cx="4349750" cy="196215"/>
            </a:xfrm>
            <a:custGeom>
              <a:avLst/>
              <a:gdLst/>
              <a:ahLst/>
              <a:cxnLst/>
              <a:rect l="l" t="t" r="r" b="b"/>
              <a:pathLst>
                <a:path w="4349750" h="19621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6133"/>
                  </a:lnTo>
                  <a:lnTo>
                    <a:pt x="4349657" y="196133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855014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1603476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1590776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715772"/>
              <a:ext cx="50800" cy="88770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899291"/>
              <a:ext cx="4349750" cy="755015"/>
            </a:xfrm>
            <a:custGeom>
              <a:avLst/>
              <a:gdLst/>
              <a:ahLst/>
              <a:cxnLst/>
              <a:rect l="l" t="t" r="r" b="b"/>
              <a:pathLst>
                <a:path w="4349750" h="755014">
                  <a:moveTo>
                    <a:pt x="4349657" y="0"/>
                  </a:moveTo>
                  <a:lnTo>
                    <a:pt x="0" y="0"/>
                  </a:lnTo>
                  <a:lnTo>
                    <a:pt x="0" y="704185"/>
                  </a:lnTo>
                  <a:lnTo>
                    <a:pt x="4008" y="723909"/>
                  </a:lnTo>
                  <a:lnTo>
                    <a:pt x="14922" y="740062"/>
                  </a:lnTo>
                  <a:lnTo>
                    <a:pt x="31075" y="750977"/>
                  </a:lnTo>
                  <a:lnTo>
                    <a:pt x="50800" y="754985"/>
                  </a:lnTo>
                  <a:lnTo>
                    <a:pt x="4298856" y="754985"/>
                  </a:lnTo>
                  <a:lnTo>
                    <a:pt x="4318581" y="750977"/>
                  </a:lnTo>
                  <a:lnTo>
                    <a:pt x="4334734" y="740062"/>
                  </a:lnTo>
                  <a:lnTo>
                    <a:pt x="4345648" y="723909"/>
                  </a:lnTo>
                  <a:lnTo>
                    <a:pt x="4349657" y="70418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753864"/>
              <a:ext cx="0" cy="868680"/>
            </a:xfrm>
            <a:custGeom>
              <a:avLst/>
              <a:gdLst/>
              <a:ahLst/>
              <a:cxnLst/>
              <a:rect l="l" t="t" r="r" b="b"/>
              <a:pathLst>
                <a:path h="868680">
                  <a:moveTo>
                    <a:pt x="0" y="86866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74116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72846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71576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947166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329270"/>
              <a:ext cx="76809" cy="76809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29196" y="1806193"/>
            <a:ext cx="4400550" cy="1195705"/>
            <a:chOff x="129196" y="1806193"/>
            <a:chExt cx="4400550" cy="1195705"/>
          </a:xfrm>
        </p:grpSpPr>
        <p:sp>
          <p:nvSpPr>
            <p:cNvPr id="17" name="object 17"/>
            <p:cNvSpPr/>
            <p:nvPr/>
          </p:nvSpPr>
          <p:spPr>
            <a:xfrm>
              <a:off x="129196" y="1806193"/>
              <a:ext cx="4349750" cy="184785"/>
            </a:xfrm>
            <a:custGeom>
              <a:avLst/>
              <a:gdLst/>
              <a:ahLst/>
              <a:cxnLst/>
              <a:rect l="l" t="t" r="r" b="b"/>
              <a:pathLst>
                <a:path w="4349750" h="18478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4285"/>
                  </a:lnTo>
                  <a:lnTo>
                    <a:pt x="4349657" y="184285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1977834"/>
              <a:ext cx="4349657" cy="506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997" y="2900032"/>
              <a:ext cx="101600" cy="1016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0797" y="2887332"/>
              <a:ext cx="4298856" cy="11430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78853" y="1850440"/>
              <a:ext cx="50800" cy="104959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29196" y="2022106"/>
              <a:ext cx="4349750" cy="929005"/>
            </a:xfrm>
            <a:custGeom>
              <a:avLst/>
              <a:gdLst/>
              <a:ahLst/>
              <a:cxnLst/>
              <a:rect l="l" t="t" r="r" b="b"/>
              <a:pathLst>
                <a:path w="4349750" h="929005">
                  <a:moveTo>
                    <a:pt x="4349657" y="0"/>
                  </a:moveTo>
                  <a:lnTo>
                    <a:pt x="0" y="0"/>
                  </a:lnTo>
                  <a:lnTo>
                    <a:pt x="0" y="877925"/>
                  </a:lnTo>
                  <a:lnTo>
                    <a:pt x="4008" y="897650"/>
                  </a:lnTo>
                  <a:lnTo>
                    <a:pt x="14922" y="913803"/>
                  </a:lnTo>
                  <a:lnTo>
                    <a:pt x="31075" y="924717"/>
                  </a:lnTo>
                  <a:lnTo>
                    <a:pt x="50800" y="928725"/>
                  </a:lnTo>
                  <a:lnTo>
                    <a:pt x="4298856" y="928725"/>
                  </a:lnTo>
                  <a:lnTo>
                    <a:pt x="4318581" y="924717"/>
                  </a:lnTo>
                  <a:lnTo>
                    <a:pt x="4334734" y="913803"/>
                  </a:lnTo>
                  <a:lnTo>
                    <a:pt x="4345648" y="897650"/>
                  </a:lnTo>
                  <a:lnTo>
                    <a:pt x="4349657" y="87792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78853" y="1888526"/>
              <a:ext cx="0" cy="1030605"/>
            </a:xfrm>
            <a:custGeom>
              <a:avLst/>
              <a:gdLst/>
              <a:ahLst/>
              <a:cxnLst/>
              <a:rect l="l" t="t" r="r" b="b"/>
              <a:pathLst>
                <a:path h="1030605">
                  <a:moveTo>
                    <a:pt x="0" y="103055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78853" y="187582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478853" y="186312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78853" y="185042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2069985"/>
              <a:ext cx="76809" cy="7680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2452090"/>
              <a:ext cx="76809" cy="76809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67297" y="611566"/>
            <a:ext cx="4191635" cy="230441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Weak</a:t>
            </a:r>
            <a:r>
              <a:rPr sz="1100" spc="-4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vs.</a:t>
            </a:r>
            <a:r>
              <a:rPr sz="1100" spc="1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Strong</a:t>
            </a:r>
            <a:r>
              <a:rPr sz="1100" spc="-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AI</a:t>
            </a:r>
            <a:endParaRPr sz="1100">
              <a:latin typeface="Arial"/>
              <a:cs typeface="Arial"/>
            </a:endParaRPr>
          </a:p>
          <a:p>
            <a:pPr marL="289560" marR="87630">
              <a:lnSpc>
                <a:spcPct val="102600"/>
              </a:lnSpc>
              <a:spcBef>
                <a:spcPts val="335"/>
              </a:spcBef>
            </a:pP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Weak</a:t>
            </a:r>
            <a:r>
              <a:rPr sz="11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AI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possible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build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systems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that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act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as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if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they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were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intelligent</a:t>
            </a:r>
            <a:r>
              <a:rPr sz="1100" spc="-10" dirty="0">
                <a:latin typeface="Arial"/>
                <a:cs typeface="Arial"/>
              </a:rPr>
              <a:t>?</a:t>
            </a:r>
            <a:endParaRPr sz="1100">
              <a:latin typeface="Arial"/>
              <a:cs typeface="Arial"/>
            </a:endParaRPr>
          </a:p>
          <a:p>
            <a:pPr marL="289560" marR="241300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Strong</a:t>
            </a:r>
            <a:r>
              <a:rPr sz="11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AI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possible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build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systems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that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are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intelligent</a:t>
            </a:r>
            <a:r>
              <a:rPr sz="1100" spc="-10" dirty="0">
                <a:latin typeface="Arial"/>
                <a:cs typeface="Arial"/>
              </a:rPr>
              <a:t>? </a:t>
            </a:r>
            <a:r>
              <a:rPr sz="1100" dirty="0">
                <a:latin typeface="Arial"/>
                <a:cs typeface="Arial"/>
              </a:rPr>
              <a:t>(i.e.,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that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have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conscious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minds,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wills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sentiments?)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95"/>
              </a:spcBef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General</a:t>
            </a:r>
            <a:r>
              <a:rPr sz="1100" spc="-4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AI</a:t>
            </a:r>
            <a:r>
              <a:rPr sz="1100" spc="-4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vs.</a:t>
            </a:r>
            <a:r>
              <a:rPr sz="1100" spc="1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Narrow</a:t>
            </a:r>
            <a:r>
              <a:rPr sz="1100" spc="-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AI</a:t>
            </a:r>
            <a:endParaRPr sz="1100">
              <a:latin typeface="Arial"/>
              <a:cs typeface="Arial"/>
            </a:endParaRPr>
          </a:p>
          <a:p>
            <a:pPr marL="289560" marR="57150">
              <a:lnSpc>
                <a:spcPct val="102600"/>
              </a:lnSpc>
              <a:spcBef>
                <a:spcPts val="245"/>
              </a:spcBef>
            </a:pP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General</a:t>
            </a:r>
            <a:r>
              <a:rPr sz="1100" spc="-5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AI</a:t>
            </a:r>
            <a:r>
              <a:rPr sz="11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refers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systems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able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cope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with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generalized </a:t>
            </a:r>
            <a:r>
              <a:rPr sz="1100" dirty="0">
                <a:latin typeface="Arial"/>
                <a:cs typeface="Arial"/>
              </a:rPr>
              <a:t>task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which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asked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it,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much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like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human.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4"/>
              </a:spcBef>
            </a:pP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Narrow</a:t>
            </a:r>
            <a:r>
              <a:rPr sz="11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AI</a:t>
            </a:r>
            <a:r>
              <a:rPr sz="11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refers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systems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able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handle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particular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task.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00"/>
              </a:lnSpc>
            </a:pPr>
            <a:r>
              <a:rPr sz="1100" spc="-125" dirty="0">
                <a:latin typeface="Lucida Sans Unicode"/>
                <a:cs typeface="Lucida Sans Unicode"/>
              </a:rPr>
              <a:t>=</a:t>
            </a:r>
            <a:r>
              <a:rPr sz="1100" i="1" spc="-125" dirty="0">
                <a:latin typeface="Meiryo UI"/>
                <a:cs typeface="Meiryo UI"/>
              </a:rPr>
              <a:t>⇒</a:t>
            </a:r>
            <a:r>
              <a:rPr sz="1100" i="1" spc="-75" dirty="0">
                <a:latin typeface="Meiryo UI"/>
                <a:cs typeface="Meiryo UI"/>
              </a:rPr>
              <a:t> </a:t>
            </a:r>
            <a:r>
              <a:rPr sz="1100" dirty="0">
                <a:latin typeface="Arial"/>
                <a:cs typeface="Arial"/>
              </a:rPr>
              <a:t>AI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system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displays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certain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degree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intelligence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only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50" dirty="0">
                <a:latin typeface="Arial"/>
                <a:cs typeface="Arial"/>
              </a:rPr>
              <a:t>a </a:t>
            </a:r>
            <a:r>
              <a:rPr sz="1100" dirty="0">
                <a:latin typeface="Arial"/>
                <a:cs typeface="Arial"/>
              </a:rPr>
              <a:t>particular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narrow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field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perform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highly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specialized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tasks</a:t>
            </a:r>
            <a:endParaRPr sz="1100">
              <a:latin typeface="Arial"/>
              <a:cs typeface="Arial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r>
              <a:rPr spc="-10" dirty="0"/>
              <a:t>22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39</a:t>
            </a:r>
          </a:p>
        </p:txBody>
      </p:sp>
    </p:spTree>
  </p:cSld>
  <p:clrMapOvr>
    <a:masterClrMapping/>
  </p:clrMapOvr>
  <p:transition>
    <p:cut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AI</a:t>
            </a:r>
            <a:r>
              <a:rPr spc="100" dirty="0"/>
              <a:t> </a:t>
            </a:r>
            <a:r>
              <a:rPr dirty="0"/>
              <a:t>Systems</a:t>
            </a:r>
            <a:r>
              <a:rPr spc="105" dirty="0"/>
              <a:t> </a:t>
            </a:r>
            <a:r>
              <a:rPr dirty="0"/>
              <a:t>Classification</a:t>
            </a:r>
            <a:r>
              <a:rPr spc="105" dirty="0"/>
              <a:t> </a:t>
            </a:r>
            <a:r>
              <a:rPr spc="-10" dirty="0"/>
              <a:t>[cont.]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831494"/>
            <a:ext cx="4400550" cy="1930400"/>
            <a:chOff x="129196" y="831494"/>
            <a:chExt cx="4400550" cy="1930400"/>
          </a:xfrm>
        </p:grpSpPr>
        <p:sp>
          <p:nvSpPr>
            <p:cNvPr id="4" name="object 4"/>
            <p:cNvSpPr/>
            <p:nvPr/>
          </p:nvSpPr>
          <p:spPr>
            <a:xfrm>
              <a:off x="129196" y="831494"/>
              <a:ext cx="4349750" cy="194945"/>
            </a:xfrm>
            <a:custGeom>
              <a:avLst/>
              <a:gdLst/>
              <a:ahLst/>
              <a:cxnLst/>
              <a:rect l="l" t="t" r="r" b="b"/>
              <a:pathLst>
                <a:path w="4349750" h="194944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4469"/>
                  </a:lnTo>
                  <a:lnTo>
                    <a:pt x="4349657" y="19446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1013307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660091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647391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875728"/>
              <a:ext cx="50800" cy="178436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1057563"/>
              <a:ext cx="4349750" cy="1653539"/>
            </a:xfrm>
            <a:custGeom>
              <a:avLst/>
              <a:gdLst/>
              <a:ahLst/>
              <a:cxnLst/>
              <a:rect l="l" t="t" r="r" b="b"/>
              <a:pathLst>
                <a:path w="4349750" h="1653539">
                  <a:moveTo>
                    <a:pt x="4349657" y="0"/>
                  </a:moveTo>
                  <a:lnTo>
                    <a:pt x="0" y="0"/>
                  </a:lnTo>
                  <a:lnTo>
                    <a:pt x="0" y="1602528"/>
                  </a:lnTo>
                  <a:lnTo>
                    <a:pt x="4008" y="1622252"/>
                  </a:lnTo>
                  <a:lnTo>
                    <a:pt x="14922" y="1638405"/>
                  </a:lnTo>
                  <a:lnTo>
                    <a:pt x="31075" y="1649320"/>
                  </a:lnTo>
                  <a:lnTo>
                    <a:pt x="50800" y="1653328"/>
                  </a:lnTo>
                  <a:lnTo>
                    <a:pt x="4298856" y="1653328"/>
                  </a:lnTo>
                  <a:lnTo>
                    <a:pt x="4318581" y="1649320"/>
                  </a:lnTo>
                  <a:lnTo>
                    <a:pt x="4334734" y="1638405"/>
                  </a:lnTo>
                  <a:lnTo>
                    <a:pt x="4345648" y="1622252"/>
                  </a:lnTo>
                  <a:lnTo>
                    <a:pt x="4349657" y="1602528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913799"/>
              <a:ext cx="0" cy="1765935"/>
            </a:xfrm>
            <a:custGeom>
              <a:avLst/>
              <a:gdLst/>
              <a:ahLst/>
              <a:cxnLst/>
              <a:rect l="l" t="t" r="r" b="b"/>
              <a:pathLst>
                <a:path h="1765935">
                  <a:moveTo>
                    <a:pt x="0" y="176534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90109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88839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87569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1105458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297521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449349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1601190"/>
              <a:ext cx="61874" cy="618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776044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968106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2119934"/>
              <a:ext cx="61874" cy="618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3034" y="2423604"/>
              <a:ext cx="61874" cy="6187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3034" y="2575433"/>
              <a:ext cx="61874" cy="61874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67297" y="773186"/>
            <a:ext cx="4123054" cy="190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1176655" indent="-277495">
              <a:lnSpc>
                <a:spcPct val="127200"/>
              </a:lnSpc>
              <a:spcBef>
                <a:spcPts val="100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Symbolic</a:t>
            </a:r>
            <a:r>
              <a:rPr sz="1100" spc="-4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Approach</a:t>
            </a:r>
            <a:r>
              <a:rPr sz="1100" spc="-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vs.</a:t>
            </a:r>
            <a:r>
              <a:rPr sz="1100" spc="2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Connectionist</a:t>
            </a:r>
            <a:r>
              <a:rPr sz="1100" spc="-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Approach </a:t>
            </a:r>
            <a:r>
              <a:rPr sz="1100" spc="-50" dirty="0">
                <a:solidFill>
                  <a:srgbClr val="C7C7F8"/>
                </a:solidFill>
                <a:latin typeface="Arial"/>
                <a:cs typeface="Arial"/>
              </a:rPr>
              <a:t>Top-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down,</a:t>
            </a:r>
            <a:r>
              <a:rPr sz="1100" spc="-2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or</a:t>
            </a:r>
            <a:r>
              <a:rPr sz="1100" spc="-1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F8"/>
                </a:solidFill>
                <a:latin typeface="Arial"/>
                <a:cs typeface="Arial"/>
              </a:rPr>
              <a:t>Symbolic</a:t>
            </a:r>
            <a:r>
              <a:rPr sz="1100" spc="-1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F8"/>
                </a:solidFill>
                <a:latin typeface="Arial"/>
                <a:cs typeface="Arial"/>
              </a:rPr>
              <a:t>Approach:</a:t>
            </a:r>
            <a:endParaRPr sz="1100">
              <a:latin typeface="Arial"/>
              <a:cs typeface="Arial"/>
            </a:endParaRPr>
          </a:p>
          <a:p>
            <a:pPr marL="566420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Symbolic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representation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knowledge</a:t>
            </a:r>
            <a:endParaRPr sz="1000">
              <a:latin typeface="Arial"/>
              <a:cs typeface="Arial"/>
            </a:endParaRPr>
          </a:p>
          <a:p>
            <a:pPr marL="566420" marR="5080">
              <a:lnSpc>
                <a:spcPts val="1200"/>
              </a:lnSpc>
              <a:spcBef>
                <a:spcPts val="40"/>
              </a:spcBef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Logics,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ontologies,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rule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based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systems,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declarative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architecture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Human-understandable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models</a:t>
            </a:r>
            <a:endParaRPr sz="10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50"/>
              </a:spcBef>
            </a:pP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Bottom</a:t>
            </a:r>
            <a:r>
              <a:rPr sz="1100" spc="-5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up,</a:t>
            </a:r>
            <a:r>
              <a:rPr sz="1100" spc="-4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or</a:t>
            </a:r>
            <a:r>
              <a:rPr sz="1100" spc="-4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Connectionist</a:t>
            </a:r>
            <a:r>
              <a:rPr sz="1100" spc="-4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F8"/>
                </a:solidFill>
                <a:latin typeface="Arial"/>
                <a:cs typeface="Arial"/>
              </a:rPr>
              <a:t>Approach:</a:t>
            </a:r>
            <a:endParaRPr sz="1100">
              <a:latin typeface="Arial"/>
              <a:cs typeface="Arial"/>
            </a:endParaRPr>
          </a:p>
          <a:p>
            <a:pPr marL="566420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Based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on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Neural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networks.</a:t>
            </a:r>
            <a:endParaRPr sz="1000">
              <a:latin typeface="Arial"/>
              <a:cs typeface="Arial"/>
            </a:endParaRPr>
          </a:p>
          <a:p>
            <a:pPr marL="566420" marR="33655">
              <a:lnSpc>
                <a:spcPts val="1200"/>
              </a:lnSpc>
              <a:spcBef>
                <a:spcPts val="35"/>
              </a:spcBef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Knowledge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not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symbolic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“encoded”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into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connections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between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neurons.</a:t>
            </a:r>
            <a:endParaRPr sz="1000">
              <a:latin typeface="Arial"/>
              <a:cs typeface="Arial"/>
            </a:endParaRPr>
          </a:p>
          <a:p>
            <a:pPr marL="566420">
              <a:lnSpc>
                <a:spcPts val="1150"/>
              </a:lnSpc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Concepts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are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learned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by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examples</a:t>
            </a:r>
            <a:endParaRPr sz="1000">
              <a:latin typeface="Arial"/>
              <a:cs typeface="Arial"/>
            </a:endParaRPr>
          </a:p>
          <a:p>
            <a:pPr marL="566420">
              <a:lnSpc>
                <a:spcPts val="1200"/>
              </a:lnSpc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Non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understandable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by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humans</a:t>
            </a:r>
            <a:endParaRPr sz="100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r>
              <a:rPr spc="-10" dirty="0"/>
              <a:t>23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39</a:t>
            </a:r>
          </a:p>
        </p:txBody>
      </p:sp>
    </p:spTree>
  </p:cSld>
  <p:clrMapOvr>
    <a:masterClrMapping/>
  </p:clrMapOvr>
  <p:transition>
    <p:cut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AI</a:t>
            </a:r>
            <a:r>
              <a:rPr spc="100" dirty="0"/>
              <a:t> </a:t>
            </a:r>
            <a:r>
              <a:rPr dirty="0"/>
              <a:t>Systems</a:t>
            </a:r>
            <a:r>
              <a:rPr spc="105" dirty="0"/>
              <a:t> </a:t>
            </a:r>
            <a:r>
              <a:rPr dirty="0"/>
              <a:t>Classification</a:t>
            </a:r>
            <a:r>
              <a:rPr spc="105" dirty="0"/>
              <a:t> </a:t>
            </a:r>
            <a:r>
              <a:rPr spc="-10" dirty="0"/>
              <a:t>[cont.]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831494"/>
            <a:ext cx="4400550" cy="1930400"/>
            <a:chOff x="129196" y="831494"/>
            <a:chExt cx="4400550" cy="1930400"/>
          </a:xfrm>
        </p:grpSpPr>
        <p:sp>
          <p:nvSpPr>
            <p:cNvPr id="4" name="object 4"/>
            <p:cNvSpPr/>
            <p:nvPr/>
          </p:nvSpPr>
          <p:spPr>
            <a:xfrm>
              <a:off x="129196" y="831494"/>
              <a:ext cx="4349750" cy="194945"/>
            </a:xfrm>
            <a:custGeom>
              <a:avLst/>
              <a:gdLst/>
              <a:ahLst/>
              <a:cxnLst/>
              <a:rect l="l" t="t" r="r" b="b"/>
              <a:pathLst>
                <a:path w="4349750" h="194944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4469"/>
                  </a:lnTo>
                  <a:lnTo>
                    <a:pt x="4349657" y="19446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1013307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660091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647391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875728"/>
              <a:ext cx="50800" cy="178436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1057563"/>
              <a:ext cx="4349750" cy="1653539"/>
            </a:xfrm>
            <a:custGeom>
              <a:avLst/>
              <a:gdLst/>
              <a:ahLst/>
              <a:cxnLst/>
              <a:rect l="l" t="t" r="r" b="b"/>
              <a:pathLst>
                <a:path w="4349750" h="1653539">
                  <a:moveTo>
                    <a:pt x="4349657" y="0"/>
                  </a:moveTo>
                  <a:lnTo>
                    <a:pt x="0" y="0"/>
                  </a:lnTo>
                  <a:lnTo>
                    <a:pt x="0" y="1602528"/>
                  </a:lnTo>
                  <a:lnTo>
                    <a:pt x="4008" y="1622252"/>
                  </a:lnTo>
                  <a:lnTo>
                    <a:pt x="14922" y="1638405"/>
                  </a:lnTo>
                  <a:lnTo>
                    <a:pt x="31075" y="1649320"/>
                  </a:lnTo>
                  <a:lnTo>
                    <a:pt x="50800" y="1653328"/>
                  </a:lnTo>
                  <a:lnTo>
                    <a:pt x="4298856" y="1653328"/>
                  </a:lnTo>
                  <a:lnTo>
                    <a:pt x="4318581" y="1649320"/>
                  </a:lnTo>
                  <a:lnTo>
                    <a:pt x="4334734" y="1638405"/>
                  </a:lnTo>
                  <a:lnTo>
                    <a:pt x="4345648" y="1622252"/>
                  </a:lnTo>
                  <a:lnTo>
                    <a:pt x="4349657" y="1602528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913799"/>
              <a:ext cx="0" cy="1765935"/>
            </a:xfrm>
            <a:custGeom>
              <a:avLst/>
              <a:gdLst/>
              <a:ahLst/>
              <a:cxnLst/>
              <a:rect l="l" t="t" r="r" b="b"/>
              <a:pathLst>
                <a:path h="1765935">
                  <a:moveTo>
                    <a:pt x="0" y="176534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90109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88839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87569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1105458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297521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449349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1601190"/>
              <a:ext cx="61874" cy="618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776044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968106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2119934"/>
              <a:ext cx="61874" cy="618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3034" y="2423604"/>
              <a:ext cx="61874" cy="6187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3034" y="2575433"/>
              <a:ext cx="61874" cy="61874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67297" y="773186"/>
            <a:ext cx="4123054" cy="190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1176655" indent="-277495">
              <a:lnSpc>
                <a:spcPct val="127200"/>
              </a:lnSpc>
              <a:spcBef>
                <a:spcPts val="100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Symbolic</a:t>
            </a:r>
            <a:r>
              <a:rPr sz="1100" spc="-4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Approach</a:t>
            </a:r>
            <a:r>
              <a:rPr sz="1100" spc="-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vs.</a:t>
            </a:r>
            <a:r>
              <a:rPr sz="1100" spc="2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Connectionist</a:t>
            </a:r>
            <a:r>
              <a:rPr sz="1100" spc="-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Approach </a:t>
            </a:r>
            <a:r>
              <a:rPr sz="1100" spc="-50" dirty="0">
                <a:solidFill>
                  <a:srgbClr val="0000FF"/>
                </a:solidFill>
                <a:latin typeface="Arial"/>
                <a:cs typeface="Arial"/>
              </a:rPr>
              <a:t>Top-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down,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or</a:t>
            </a:r>
            <a:r>
              <a:rPr sz="11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Symbolic</a:t>
            </a:r>
            <a:r>
              <a:rPr sz="11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Approach:</a:t>
            </a:r>
            <a:endParaRPr sz="1100">
              <a:latin typeface="Arial"/>
              <a:cs typeface="Arial"/>
            </a:endParaRPr>
          </a:p>
          <a:p>
            <a:pPr marL="566420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Symbolic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representation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knowledge</a:t>
            </a:r>
            <a:endParaRPr sz="1000">
              <a:latin typeface="Arial"/>
              <a:cs typeface="Arial"/>
            </a:endParaRPr>
          </a:p>
          <a:p>
            <a:pPr marL="566420" marR="5080">
              <a:lnSpc>
                <a:spcPts val="1200"/>
              </a:lnSpc>
              <a:spcBef>
                <a:spcPts val="40"/>
              </a:spcBef>
            </a:pPr>
            <a:r>
              <a:rPr sz="1000" dirty="0">
                <a:latin typeface="Arial"/>
                <a:cs typeface="Arial"/>
              </a:rPr>
              <a:t>Logics,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ontologies,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rule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based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systems,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declarative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architecture </a:t>
            </a:r>
            <a:r>
              <a:rPr sz="1000" dirty="0">
                <a:latin typeface="Arial"/>
                <a:cs typeface="Arial"/>
              </a:rPr>
              <a:t>Human-understandable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models</a:t>
            </a:r>
            <a:endParaRPr sz="10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50"/>
              </a:spcBef>
            </a:pP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Bottom</a:t>
            </a:r>
            <a:r>
              <a:rPr sz="1100" spc="-5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up,</a:t>
            </a:r>
            <a:r>
              <a:rPr sz="1100" spc="-4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or</a:t>
            </a:r>
            <a:r>
              <a:rPr sz="1100" spc="-4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Connectionist</a:t>
            </a:r>
            <a:r>
              <a:rPr sz="1100" spc="-4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F8"/>
                </a:solidFill>
                <a:latin typeface="Arial"/>
                <a:cs typeface="Arial"/>
              </a:rPr>
              <a:t>Approach:</a:t>
            </a:r>
            <a:endParaRPr sz="1100">
              <a:latin typeface="Arial"/>
              <a:cs typeface="Arial"/>
            </a:endParaRPr>
          </a:p>
          <a:p>
            <a:pPr marL="566420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Based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on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Neural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networks.</a:t>
            </a:r>
            <a:endParaRPr sz="1000">
              <a:latin typeface="Arial"/>
              <a:cs typeface="Arial"/>
            </a:endParaRPr>
          </a:p>
          <a:p>
            <a:pPr marL="566420" marR="33655">
              <a:lnSpc>
                <a:spcPts val="1200"/>
              </a:lnSpc>
              <a:spcBef>
                <a:spcPts val="35"/>
              </a:spcBef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Knowledge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not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symbolic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“encoded”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into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connections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between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neurons.</a:t>
            </a:r>
            <a:endParaRPr sz="1000">
              <a:latin typeface="Arial"/>
              <a:cs typeface="Arial"/>
            </a:endParaRPr>
          </a:p>
          <a:p>
            <a:pPr marL="566420">
              <a:lnSpc>
                <a:spcPts val="1150"/>
              </a:lnSpc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Concepts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are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learned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by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examples</a:t>
            </a:r>
            <a:endParaRPr sz="1000">
              <a:latin typeface="Arial"/>
              <a:cs typeface="Arial"/>
            </a:endParaRPr>
          </a:p>
          <a:p>
            <a:pPr marL="566420">
              <a:lnSpc>
                <a:spcPts val="1200"/>
              </a:lnSpc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Non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understandable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by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humans</a:t>
            </a:r>
            <a:endParaRPr sz="1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23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AI</a:t>
            </a:r>
            <a:r>
              <a:rPr spc="100" dirty="0"/>
              <a:t> </a:t>
            </a:r>
            <a:r>
              <a:rPr dirty="0"/>
              <a:t>Systems</a:t>
            </a:r>
            <a:r>
              <a:rPr spc="105" dirty="0"/>
              <a:t> </a:t>
            </a:r>
            <a:r>
              <a:rPr dirty="0"/>
              <a:t>Classification</a:t>
            </a:r>
            <a:r>
              <a:rPr spc="105" dirty="0"/>
              <a:t> </a:t>
            </a:r>
            <a:r>
              <a:rPr spc="-10" dirty="0"/>
              <a:t>[cont.]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9196" y="831494"/>
            <a:ext cx="4400550" cy="1930400"/>
            <a:chOff x="129196" y="831494"/>
            <a:chExt cx="4400550" cy="1930400"/>
          </a:xfrm>
        </p:grpSpPr>
        <p:sp>
          <p:nvSpPr>
            <p:cNvPr id="4" name="object 4"/>
            <p:cNvSpPr/>
            <p:nvPr/>
          </p:nvSpPr>
          <p:spPr>
            <a:xfrm>
              <a:off x="129196" y="831494"/>
              <a:ext cx="4349750" cy="194945"/>
            </a:xfrm>
            <a:custGeom>
              <a:avLst/>
              <a:gdLst/>
              <a:ahLst/>
              <a:cxnLst/>
              <a:rect l="l" t="t" r="r" b="b"/>
              <a:pathLst>
                <a:path w="4349750" h="194944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4469"/>
                  </a:lnTo>
                  <a:lnTo>
                    <a:pt x="4349657" y="19446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1013307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660091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647391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875728"/>
              <a:ext cx="50800" cy="178436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1057563"/>
              <a:ext cx="4349750" cy="1653539"/>
            </a:xfrm>
            <a:custGeom>
              <a:avLst/>
              <a:gdLst/>
              <a:ahLst/>
              <a:cxnLst/>
              <a:rect l="l" t="t" r="r" b="b"/>
              <a:pathLst>
                <a:path w="4349750" h="1653539">
                  <a:moveTo>
                    <a:pt x="4349657" y="0"/>
                  </a:moveTo>
                  <a:lnTo>
                    <a:pt x="0" y="0"/>
                  </a:lnTo>
                  <a:lnTo>
                    <a:pt x="0" y="1602528"/>
                  </a:lnTo>
                  <a:lnTo>
                    <a:pt x="4008" y="1622252"/>
                  </a:lnTo>
                  <a:lnTo>
                    <a:pt x="14922" y="1638405"/>
                  </a:lnTo>
                  <a:lnTo>
                    <a:pt x="31075" y="1649320"/>
                  </a:lnTo>
                  <a:lnTo>
                    <a:pt x="50800" y="1653328"/>
                  </a:lnTo>
                  <a:lnTo>
                    <a:pt x="4298856" y="1653328"/>
                  </a:lnTo>
                  <a:lnTo>
                    <a:pt x="4318581" y="1649320"/>
                  </a:lnTo>
                  <a:lnTo>
                    <a:pt x="4334734" y="1638405"/>
                  </a:lnTo>
                  <a:lnTo>
                    <a:pt x="4345648" y="1622252"/>
                  </a:lnTo>
                  <a:lnTo>
                    <a:pt x="4349657" y="1602528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913799"/>
              <a:ext cx="0" cy="1765935"/>
            </a:xfrm>
            <a:custGeom>
              <a:avLst/>
              <a:gdLst/>
              <a:ahLst/>
              <a:cxnLst/>
              <a:rect l="l" t="t" r="r" b="b"/>
              <a:pathLst>
                <a:path h="1765935">
                  <a:moveTo>
                    <a:pt x="0" y="176534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90109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88839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87569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1105458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297521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449349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1601190"/>
              <a:ext cx="61874" cy="618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776044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968106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2119934"/>
              <a:ext cx="61874" cy="618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3034" y="2423604"/>
              <a:ext cx="61874" cy="6187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3034" y="2575433"/>
              <a:ext cx="61874" cy="61874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67297" y="773186"/>
            <a:ext cx="4123054" cy="190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1176655" indent="-277495">
              <a:lnSpc>
                <a:spcPct val="127200"/>
              </a:lnSpc>
              <a:spcBef>
                <a:spcPts val="100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Symbolic</a:t>
            </a:r>
            <a:r>
              <a:rPr sz="1100" spc="-4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Approach</a:t>
            </a:r>
            <a:r>
              <a:rPr sz="1100" spc="-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vs.</a:t>
            </a:r>
            <a:r>
              <a:rPr sz="1100" spc="2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Connectionist</a:t>
            </a:r>
            <a:r>
              <a:rPr sz="1100" spc="-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Approach </a:t>
            </a:r>
            <a:r>
              <a:rPr sz="1100" spc="-50" dirty="0">
                <a:solidFill>
                  <a:srgbClr val="0000FF"/>
                </a:solidFill>
                <a:latin typeface="Arial"/>
                <a:cs typeface="Arial"/>
              </a:rPr>
              <a:t>Top-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down,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or</a:t>
            </a:r>
            <a:r>
              <a:rPr sz="11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Symbolic</a:t>
            </a:r>
            <a:r>
              <a:rPr sz="11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Approach:</a:t>
            </a:r>
            <a:endParaRPr sz="1100">
              <a:latin typeface="Arial"/>
              <a:cs typeface="Arial"/>
            </a:endParaRPr>
          </a:p>
          <a:p>
            <a:pPr marL="566420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Symbolic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representation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knowledge</a:t>
            </a:r>
            <a:endParaRPr sz="1000">
              <a:latin typeface="Arial"/>
              <a:cs typeface="Arial"/>
            </a:endParaRPr>
          </a:p>
          <a:p>
            <a:pPr marL="566420" marR="5080">
              <a:lnSpc>
                <a:spcPts val="1200"/>
              </a:lnSpc>
              <a:spcBef>
                <a:spcPts val="40"/>
              </a:spcBef>
            </a:pPr>
            <a:r>
              <a:rPr sz="1000" dirty="0">
                <a:latin typeface="Arial"/>
                <a:cs typeface="Arial"/>
              </a:rPr>
              <a:t>Logics,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ontologies,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rule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based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systems,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declarative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architecture </a:t>
            </a:r>
            <a:r>
              <a:rPr sz="1000" dirty="0">
                <a:latin typeface="Arial"/>
                <a:cs typeface="Arial"/>
              </a:rPr>
              <a:t>Human-understandable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models</a:t>
            </a:r>
            <a:endParaRPr sz="10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50"/>
              </a:spcBef>
            </a:pP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Bottom</a:t>
            </a:r>
            <a:r>
              <a:rPr sz="1100" spc="-5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up,</a:t>
            </a:r>
            <a:r>
              <a:rPr sz="1100" spc="-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or</a:t>
            </a:r>
            <a:r>
              <a:rPr sz="1100" spc="-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Connectionist</a:t>
            </a:r>
            <a:r>
              <a:rPr sz="1100" spc="-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Approach:</a:t>
            </a:r>
            <a:endParaRPr sz="1100">
              <a:latin typeface="Arial"/>
              <a:cs typeface="Arial"/>
            </a:endParaRPr>
          </a:p>
          <a:p>
            <a:pPr marL="566420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Based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on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Neural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networks.</a:t>
            </a:r>
            <a:endParaRPr sz="1000">
              <a:latin typeface="Arial"/>
              <a:cs typeface="Arial"/>
            </a:endParaRPr>
          </a:p>
          <a:p>
            <a:pPr marL="566420" marR="33655">
              <a:lnSpc>
                <a:spcPts val="1200"/>
              </a:lnSpc>
              <a:spcBef>
                <a:spcPts val="35"/>
              </a:spcBef>
            </a:pPr>
            <a:r>
              <a:rPr sz="1000" dirty="0">
                <a:latin typeface="Arial"/>
                <a:cs typeface="Arial"/>
              </a:rPr>
              <a:t>Knowledge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not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symbolic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it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“encoded”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into</a:t>
            </a:r>
            <a:r>
              <a:rPr sz="1000" spc="-10" dirty="0">
                <a:latin typeface="Arial"/>
                <a:cs typeface="Arial"/>
              </a:rPr>
              <a:t> connections </a:t>
            </a:r>
            <a:r>
              <a:rPr sz="1000" dirty="0">
                <a:latin typeface="Arial"/>
                <a:cs typeface="Arial"/>
              </a:rPr>
              <a:t>between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neurons.</a:t>
            </a:r>
            <a:endParaRPr sz="1000">
              <a:latin typeface="Arial"/>
              <a:cs typeface="Arial"/>
            </a:endParaRPr>
          </a:p>
          <a:p>
            <a:pPr marL="566420">
              <a:lnSpc>
                <a:spcPts val="1150"/>
              </a:lnSpc>
            </a:pPr>
            <a:r>
              <a:rPr sz="1000" dirty="0">
                <a:latin typeface="Arial"/>
                <a:cs typeface="Arial"/>
              </a:rPr>
              <a:t>Concepts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are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learned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by</a:t>
            </a:r>
            <a:r>
              <a:rPr sz="1000" spc="-10" dirty="0">
                <a:latin typeface="Arial"/>
                <a:cs typeface="Arial"/>
              </a:rPr>
              <a:t> examples</a:t>
            </a:r>
            <a:endParaRPr sz="1000">
              <a:latin typeface="Arial"/>
              <a:cs typeface="Arial"/>
            </a:endParaRPr>
          </a:p>
          <a:p>
            <a:pPr marL="566420">
              <a:lnSpc>
                <a:spcPts val="1200"/>
              </a:lnSpc>
            </a:pPr>
            <a:r>
              <a:rPr sz="1000" dirty="0">
                <a:latin typeface="Arial"/>
                <a:cs typeface="Arial"/>
              </a:rPr>
              <a:t>Non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understandable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by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humans</a:t>
            </a:r>
            <a:endParaRPr sz="100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r>
              <a:rPr spc="-10" dirty="0"/>
              <a:t>23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39</a:t>
            </a:r>
          </a:p>
        </p:txBody>
      </p:sp>
    </p:spTree>
  </p:cSld>
  <p:clrMapOvr>
    <a:masterClrMapping/>
  </p:clrMapOvr>
  <p:transition>
    <p:cut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Outline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034" y="939266"/>
            <a:ext cx="188391" cy="1883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5387" y="955597"/>
            <a:ext cx="8191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solidFill>
                  <a:srgbClr val="FAFAFD"/>
                </a:solidFill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6560" y="932940"/>
            <a:ext cx="13265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3" action="ppaction://hlinksldjump"/>
              </a:rPr>
              <a:t>AI:</a:t>
            </a:r>
            <a:r>
              <a:rPr sz="1100" spc="-40" dirty="0">
                <a:solidFill>
                  <a:srgbClr val="CCCCCC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3" action="ppaction://hlinksldjump"/>
              </a:rPr>
              <a:t>Fiction</a:t>
            </a:r>
            <a:r>
              <a:rPr sz="1100" spc="-40" dirty="0">
                <a:solidFill>
                  <a:srgbClr val="CCCCCC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3" action="ppaction://hlinksldjump"/>
              </a:rPr>
              <a:t>vs.</a:t>
            </a:r>
            <a:r>
              <a:rPr sz="1100" spc="25" dirty="0">
                <a:solidFill>
                  <a:srgbClr val="CCCCCC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3" action="ppaction://hlinksldjump"/>
              </a:rPr>
              <a:t>Reality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2034" y="1423974"/>
            <a:ext cx="188391" cy="18839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75387" y="1440305"/>
            <a:ext cx="8191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solidFill>
                  <a:srgbClr val="FAFAFD"/>
                </a:solidFill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6560" y="1417636"/>
            <a:ext cx="73406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5" action="ppaction://hlinksldjump"/>
              </a:rPr>
              <a:t>What</a:t>
            </a:r>
            <a:r>
              <a:rPr sz="1100" spc="-30" dirty="0">
                <a:solidFill>
                  <a:srgbClr val="CCCCCC"/>
                </a:solidFill>
                <a:latin typeface="Arial"/>
                <a:cs typeface="Arial"/>
                <a:hlinkClick r:id="rId5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5" action="ppaction://hlinksldjump"/>
              </a:rPr>
              <a:t>is</a:t>
            </a:r>
            <a:r>
              <a:rPr sz="1100" spc="-25" dirty="0">
                <a:solidFill>
                  <a:srgbClr val="CCCCCC"/>
                </a:solidFill>
                <a:latin typeface="Arial"/>
                <a:cs typeface="Arial"/>
                <a:hlinkClick r:id="rId5" action="ppaction://hlinksldjump"/>
              </a:rPr>
              <a:t> AI?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2034" y="1908670"/>
            <a:ext cx="188391" cy="18839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75387" y="1923972"/>
            <a:ext cx="8191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solidFill>
                  <a:srgbClr val="EAEAF7"/>
                </a:solidFill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6560" y="1902344"/>
            <a:ext cx="185102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Arial"/>
                <a:cs typeface="Arial"/>
                <a:hlinkClick r:id="rId7" action="ppaction://hlinksldjump"/>
              </a:rPr>
              <a:t>Foundations</a:t>
            </a:r>
            <a:r>
              <a:rPr sz="1100" spc="-15" dirty="0">
                <a:latin typeface="Arial"/>
                <a:cs typeface="Arial"/>
                <a:hlinkClick r:id="rId7" action="ppaction://hlinksldjump"/>
              </a:rPr>
              <a:t> </a:t>
            </a:r>
            <a:r>
              <a:rPr sz="1100" dirty="0">
                <a:latin typeface="Arial"/>
                <a:cs typeface="Arial"/>
                <a:hlinkClick r:id="rId7" action="ppaction://hlinksldjump"/>
              </a:rPr>
              <a:t>and</a:t>
            </a:r>
            <a:r>
              <a:rPr sz="1100" spc="-10" dirty="0">
                <a:latin typeface="Arial"/>
                <a:cs typeface="Arial"/>
                <a:hlinkClick r:id="rId7" action="ppaction://hlinksldjump"/>
              </a:rPr>
              <a:t> </a:t>
            </a:r>
            <a:r>
              <a:rPr sz="1100" dirty="0">
                <a:latin typeface="Arial"/>
                <a:cs typeface="Arial"/>
                <a:hlinkClick r:id="rId7" action="ppaction://hlinksldjump"/>
              </a:rPr>
              <a:t>History</a:t>
            </a:r>
            <a:r>
              <a:rPr sz="1100" spc="-10" dirty="0">
                <a:latin typeface="Arial"/>
                <a:cs typeface="Arial"/>
                <a:hlinkClick r:id="rId7" action="ppaction://hlinksldjump"/>
              </a:rPr>
              <a:t> </a:t>
            </a:r>
            <a:r>
              <a:rPr sz="1100" dirty="0">
                <a:latin typeface="Arial"/>
                <a:cs typeface="Arial"/>
                <a:hlinkClick r:id="rId7" action="ppaction://hlinksldjump"/>
              </a:rPr>
              <a:t>of</a:t>
            </a:r>
            <a:r>
              <a:rPr sz="1100" spc="-10" dirty="0">
                <a:latin typeface="Arial"/>
                <a:cs typeface="Arial"/>
                <a:hlinkClick r:id="rId7" action="ppaction://hlinksldjump"/>
              </a:rPr>
              <a:t> </a:t>
            </a:r>
            <a:r>
              <a:rPr sz="1100" spc="-25" dirty="0">
                <a:latin typeface="Arial"/>
                <a:cs typeface="Arial"/>
                <a:hlinkClick r:id="rId7" action="ppaction://hlinksldjump"/>
              </a:rPr>
              <a:t>AI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2034" y="2393378"/>
            <a:ext cx="188391" cy="188391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75387" y="2409709"/>
            <a:ext cx="8191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solidFill>
                  <a:srgbClr val="FAFAFD"/>
                </a:solidFill>
                <a:latin typeface="Arial"/>
                <a:cs typeface="Arial"/>
              </a:rPr>
              <a:t>4</a:t>
            </a:r>
            <a:endParaRPr sz="8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r>
              <a:rPr spc="-10" dirty="0"/>
              <a:t>24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39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66560" y="2387039"/>
            <a:ext cx="11633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9" action="ppaction://hlinksldjump"/>
              </a:rPr>
              <a:t>AI:</a:t>
            </a:r>
            <a:r>
              <a:rPr sz="1100" spc="-25" dirty="0">
                <a:solidFill>
                  <a:srgbClr val="CCCCCC"/>
                </a:solidFill>
                <a:latin typeface="Arial"/>
                <a:cs typeface="Arial"/>
                <a:hlinkClick r:id="rId9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9" action="ppaction://hlinksldjump"/>
              </a:rPr>
              <a:t>State</a:t>
            </a:r>
            <a:r>
              <a:rPr sz="1100" spc="-20" dirty="0">
                <a:solidFill>
                  <a:srgbClr val="CCCCCC"/>
                </a:solidFill>
                <a:latin typeface="Arial"/>
                <a:cs typeface="Arial"/>
                <a:hlinkClick r:id="rId9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9" action="ppaction://hlinksldjump"/>
              </a:rPr>
              <a:t>of</a:t>
            </a:r>
            <a:r>
              <a:rPr sz="1100" spc="-20" dirty="0">
                <a:solidFill>
                  <a:srgbClr val="CCCCCC"/>
                </a:solidFill>
                <a:latin typeface="Arial"/>
                <a:cs typeface="Arial"/>
                <a:hlinkClick r:id="rId9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9" action="ppaction://hlinksldjump"/>
              </a:rPr>
              <a:t>the</a:t>
            </a:r>
            <a:r>
              <a:rPr sz="1100" spc="-20" dirty="0">
                <a:solidFill>
                  <a:srgbClr val="CCCCCC"/>
                </a:solidFill>
                <a:latin typeface="Arial"/>
                <a:cs typeface="Arial"/>
                <a:hlinkClick r:id="rId9" action="ppaction://hlinksldjump"/>
              </a:rPr>
              <a:t> </a:t>
            </a:r>
            <a:r>
              <a:rPr sz="1100" spc="-25" dirty="0">
                <a:solidFill>
                  <a:srgbClr val="CCCCCC"/>
                </a:solidFill>
                <a:latin typeface="Arial"/>
                <a:cs typeface="Arial"/>
                <a:hlinkClick r:id="rId9" action="ppaction://hlinksldjump"/>
              </a:rPr>
              <a:t>Art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Words>14701</Words>
  <Application>Microsoft Office PowerPoint</Application>
  <PresentationFormat>Custom</PresentationFormat>
  <Paragraphs>1480</Paragraphs>
  <Slides>160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160</vt:i4>
      </vt:variant>
    </vt:vector>
  </HeadingPairs>
  <TitlesOfParts>
    <vt:vector size="166" baseType="lpstr">
      <vt:lpstr>Meiryo UI</vt:lpstr>
      <vt:lpstr>Arial</vt:lpstr>
      <vt:lpstr>Courier New</vt:lpstr>
      <vt:lpstr>Lucida Sans Unicode</vt:lpstr>
      <vt:lpstr>Times New Roman</vt:lpstr>
      <vt:lpstr>Office Theme</vt:lpstr>
      <vt:lpstr>Principles of Artificial Intelligence (CS0303)</vt:lpstr>
      <vt:lpstr>Outline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 in Fiction</vt:lpstr>
      <vt:lpstr>Many AI fantasies from fiction are becoming reality ...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Intelligence vs. Artificial Intelligence</vt:lpstr>
      <vt:lpstr>Intelligence vs. Artificial Intelligence</vt:lpstr>
      <vt:lpstr>Intelligence vs. Artificial Intelligence</vt:lpstr>
      <vt:lpstr>Intelligence vs. Artificial Intelligence</vt:lpstr>
      <vt:lpstr>Intelligence vs. Artificial Intelligence</vt:lpstr>
      <vt:lpstr>Intelligence vs. Artificial Intelligence</vt:lpstr>
      <vt:lpstr>What is Intelligence?</vt:lpstr>
      <vt:lpstr>What is Intelligence?</vt:lpstr>
      <vt:lpstr>What is Intelligence? [cont.]</vt:lpstr>
      <vt:lpstr>What is Intelligence? [cont.]</vt:lpstr>
      <vt:lpstr>What is Intelligence? [cont.]</vt:lpstr>
      <vt:lpstr>What is Intelligence? [cont.]</vt:lpstr>
      <vt:lpstr>What is Intelligence? [cont.]</vt:lpstr>
      <vt:lpstr>What is Intelligence? [cont.]</vt:lpstr>
      <vt:lpstr>What is Artificial Intelligence?</vt:lpstr>
      <vt:lpstr>What is Artificial Intelligence?</vt:lpstr>
      <vt:lpstr>What is Artificial Intelligence?</vt:lpstr>
      <vt:lpstr>What is Artificial Intelligence?</vt:lpstr>
      <vt:lpstr>PowerPoint Presentation</vt:lpstr>
      <vt:lpstr>Thinking Humanly: The cognitive modeling approach</vt:lpstr>
      <vt:lpstr>Thinking Humanly: The cognitive modeling approach</vt:lpstr>
      <vt:lpstr>Thinking Humanly: The cognitive modeling approach</vt:lpstr>
      <vt:lpstr>Thinking Humanly: The cognitive modeling approach</vt:lpstr>
      <vt:lpstr>Acting Humanly: The Turing Test Approach</vt:lpstr>
      <vt:lpstr>Acting Humanly: The Turing Test Approach</vt:lpstr>
      <vt:lpstr>Acting Humanly: The Turing Test Approach</vt:lpstr>
      <vt:lpstr>Acting Humanly: The Turing Test Approach</vt:lpstr>
      <vt:lpstr>Acting Humanly: The Turing Test Approach</vt:lpstr>
      <vt:lpstr>Acting Humanly: The Turing Test Approach [cont.]</vt:lpstr>
      <vt:lpstr>Acting Humanly: The Turing Test Approach [cont.]</vt:lpstr>
      <vt:lpstr>Acting Humanly: The Turing Test Approach [cont.]</vt:lpstr>
      <vt:lpstr>Acting Humanly: The Turing Test Approach [cont.]</vt:lpstr>
      <vt:lpstr>Acting Humanly: The Turing Test Approach [cont.]</vt:lpstr>
      <vt:lpstr>Acting Humanly: The Turing Test Approach [cont.]</vt:lpstr>
      <vt:lpstr>Acting Humanly: The Turing Test Approach [cont.]</vt:lpstr>
      <vt:lpstr>Acting Humanly: The Turing Test Approach [cont.]</vt:lpstr>
      <vt:lpstr>Acting Humanly: The Turing Test Approach [cont.]</vt:lpstr>
      <vt:lpstr>Acting Humanly: The Turing Test Approach [cont.]</vt:lpstr>
      <vt:lpstr>Acting Humanly: The Turing Test Approach [cont.]</vt:lpstr>
      <vt:lpstr>Acting Humanly: The Turing Test Approach [cont.]</vt:lpstr>
      <vt:lpstr>Thinking Rationally: The “Laws of Thought” Approach</vt:lpstr>
      <vt:lpstr>Thinking Rationally: The “Laws of Thought” Approach</vt:lpstr>
      <vt:lpstr>Thinking Rationally: The “Laws of Thought” Approach</vt:lpstr>
      <vt:lpstr>Thinking Rationally: The “Laws of Thought” Approach</vt:lpstr>
      <vt:lpstr>Thinking Rationally: The “Laws of Thought” Approach</vt:lpstr>
      <vt:lpstr>Acting Rationally: The Rational-Agent Approach</vt:lpstr>
      <vt:lpstr>Acting Rationally: The Rational-Agent Approach</vt:lpstr>
      <vt:lpstr>Acting Rationally: The Rational-Agent Approach</vt:lpstr>
      <vt:lpstr>Acting Rationally: The Rational-Agent Approach</vt:lpstr>
      <vt:lpstr>Acting Rationally: The Rational-Agent Approach</vt:lpstr>
      <vt:lpstr>Acting Rationally: The Rational-Agent Approach</vt:lpstr>
      <vt:lpstr>Acting Rationally: The Rational-Agent Approach</vt:lpstr>
      <vt:lpstr>Acting Rationally: The Rational-Agent Approach</vt:lpstr>
      <vt:lpstr>Acting Rationally: The Rational-Agent Approach</vt:lpstr>
      <vt:lpstr>Acting Rationally: The Rational-Agent Approach</vt:lpstr>
      <vt:lpstr>Acting Rationally: The Rational-Agent Approach</vt:lpstr>
      <vt:lpstr>Acting Rationally: The Rational-Agent Approach</vt:lpstr>
      <vt:lpstr>Acting Rationally: The Rational-Agent Approach</vt:lpstr>
      <vt:lpstr>Acting Rationally: The Rational-Agent Approach</vt:lpstr>
      <vt:lpstr>Acting Rationally: The Rational-Agent Approach [c.]</vt:lpstr>
      <vt:lpstr>Acting Rationally: The Rational-Agent Approach [c.]</vt:lpstr>
      <vt:lpstr>AI Systems Classification</vt:lpstr>
      <vt:lpstr>AI Systems Classification</vt:lpstr>
      <vt:lpstr>AI Systems Classification</vt:lpstr>
      <vt:lpstr>AI Systems Classification</vt:lpstr>
      <vt:lpstr>AI Systems Classification</vt:lpstr>
      <vt:lpstr>AI Systems Classification</vt:lpstr>
      <vt:lpstr>AI Systems Classification [cont.]</vt:lpstr>
      <vt:lpstr>AI Systems Classification [cont.]</vt:lpstr>
      <vt:lpstr>AI Systems Classification [cont.]</vt:lpstr>
      <vt:lpstr>Outline</vt:lpstr>
      <vt:lpstr>The Foundations of Artificial Intelligence</vt:lpstr>
      <vt:lpstr>The Foundations of Artificial Intelligence</vt:lpstr>
      <vt:lpstr>The Foundations of Artificial Intelligence</vt:lpstr>
      <vt:lpstr>The Foundations of Artificial Intelligence</vt:lpstr>
      <vt:lpstr>The Foundations of Artificial Intelligence</vt:lpstr>
      <vt:lpstr>The Foundations of Artificial Intelligence</vt:lpstr>
      <vt:lpstr>The Foundations of Artificial Intelligence</vt:lpstr>
      <vt:lpstr>The Foundations of Artificial Intelligence</vt:lpstr>
      <vt:lpstr>Brief History of Artificial Intelligence</vt:lpstr>
      <vt:lpstr>Brief History of Artificial Intelligence [cont.]</vt:lpstr>
      <vt:lpstr>Brief History of Artificial Intelligence [cont.]</vt:lpstr>
      <vt:lpstr>Brief History of Artificial Intelligence [cont.]</vt:lpstr>
      <vt:lpstr>Brief History of Artificial Intelligence [cont.]</vt:lpstr>
      <vt:lpstr>Brief History of Artificial Intelligence [cont.]</vt:lpstr>
      <vt:lpstr>Brief History of Artificial Intelligence [cont.]</vt:lpstr>
      <vt:lpstr>Brief History of Artificial Intelligence [cont.]</vt:lpstr>
      <vt:lpstr>Brief History of Artificial Intelligence [cont.]</vt:lpstr>
      <vt:lpstr>Brief History of Artificial Intelligence [cont.]</vt:lpstr>
      <vt:lpstr>Main AI Research Venues</vt:lpstr>
      <vt:lpstr>Outline</vt:lpstr>
      <vt:lpstr>AI is everywhere ...</vt:lpstr>
      <vt:lpstr>What can AI Systems Currently Do?</vt:lpstr>
      <vt:lpstr>PowerPoint Presentation</vt:lpstr>
      <vt:lpstr>PowerPoint Presentation</vt:lpstr>
      <vt:lpstr>What can AI Systems Currently Do?</vt:lpstr>
      <vt:lpstr>What can AI Systems Currently Do?</vt:lpstr>
      <vt:lpstr>PowerPoint Presentation</vt:lpstr>
      <vt:lpstr>PowerPoint Presentation</vt:lpstr>
      <vt:lpstr>PowerPoint Presentation</vt:lpstr>
      <vt:lpstr>What can AI Systems Currently Do?</vt:lpstr>
      <vt:lpstr>PowerPoint Presentation</vt:lpstr>
      <vt:lpstr>PowerPoint Presentation</vt:lpstr>
      <vt:lpstr>... beat a top-gun pilot in a simulated F16 dogfight, ...</vt:lpstr>
      <vt:lpstr>Quiz: What can AI Systems Currently Do?</vt:lpstr>
      <vt:lpstr>Quiz: What can AI Systems Currently Do?</vt:lpstr>
      <vt:lpstr>Quiz: What can AI Systems Currently Do?</vt:lpstr>
      <vt:lpstr>Quiz: What can AI Systems Currently Do?</vt:lpstr>
      <vt:lpstr>Quiz: What can AI Systems Currently Do?</vt:lpstr>
      <vt:lpstr>Quiz: What can AI Systems Currently Do?</vt:lpstr>
      <vt:lpstr>Quiz: What can AI Systems Currently Do?</vt:lpstr>
      <vt:lpstr>Quiz: What can AI Systems Currently Do?</vt:lpstr>
      <vt:lpstr>Quiz: What can AI Systems Currently Do?</vt:lpstr>
      <vt:lpstr>Quiz: What can AI Systems Currently Do?</vt:lpstr>
      <vt:lpstr>Quiz: What can AI Systems Currently Do?</vt:lpstr>
      <vt:lpstr>Quiz: What can AI Systems Currently Do?</vt:lpstr>
      <vt:lpstr>Quiz: What can AI Systems Currently Do?</vt:lpstr>
      <vt:lpstr>Quiz: What can AI Systems Currently Do?</vt:lpstr>
      <vt:lpstr>Quiz: What can AI Systems Currently Do?</vt:lpstr>
      <vt:lpstr>Quiz: What can AI Systems Currently Do?</vt:lpstr>
      <vt:lpstr>Quiz: What can AI Systems Currently Do?</vt:lpstr>
      <vt:lpstr>Quiz: What can AI Systems Currently Do?</vt:lpstr>
      <vt:lpstr>Quiz: What can AI Systems Currently Do?</vt:lpstr>
      <vt:lpstr>Quiz: What can AI Systems Currently Do?</vt:lpstr>
      <vt:lpstr>Quiz: What can AI Systems Currently Do?</vt:lpstr>
      <vt:lpstr>Quiz: What can AI Systems Currently Do?</vt:lpstr>
      <vt:lpstr>Quiz: What can AI Systems Currently Do?</vt:lpstr>
      <vt:lpstr>Quiz: What can AI Systems Currently Do?</vt:lpstr>
      <vt:lpstr>Quiz: What can AI Systems Currently Do?</vt:lpstr>
      <vt:lpstr>Quiz: What can AI Systems Currently Do?</vt:lpstr>
      <vt:lpstr>Quiz: What can AI Systems Currently Do?</vt:lpstr>
      <vt:lpstr>Quiz: What can AI Systems Currently Do?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Artificial Intelligence  Chapter 01: Introduction to A.I.</dc:title>
  <dc:creator>Roberto Sebastiani</dc:creator>
  <cp:lastModifiedBy>Tarachand Amgoth</cp:lastModifiedBy>
  <cp:revision>1</cp:revision>
  <dcterms:created xsi:type="dcterms:W3CDTF">2025-07-17T04:48:01Z</dcterms:created>
  <dcterms:modified xsi:type="dcterms:W3CDTF">2025-07-24T05:34:35Z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2020-12-08T00:00:00Z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2025-07-17T00:00:00Z</vt:filetime>
  </property>
  <property fmtid="{D5CDD505-2E9C-101B-9397-08002B2CF9AE}" pid="5" name="PTEX.Fullbanner">
    <vt:lpwstr>This is pdfTeX, Version 3.14159265-2.6-1.40.18 (TeX Live 2017/Debian) kpathsea version 6.2.3</vt:lpwstr>
  </property>
  <property fmtid="{D5CDD505-2E9C-101B-9397-08002B2CF9AE}" pid="6" name="Producer">
    <vt:lpwstr>pdfTeX-1.40.18</vt:lpwstr>
  </property>
</Properties>
</file>